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6"/>
  </p:notesMasterIdLst>
  <p:sldIdLst>
    <p:sldId id="256" r:id="rId2"/>
    <p:sldId id="258" r:id="rId3"/>
    <p:sldId id="259" r:id="rId4"/>
    <p:sldId id="260" r:id="rId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 id="1" name="Information Systems" initials="I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64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6E2FB78-7D28-4EF6-9235-B192563AAF24}" type="datetimeFigureOut">
              <a:rPr lang="en-US"/>
              <a:pPr>
                <a:defRPr/>
              </a:pPr>
              <a:t>12/15/2025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474834D-4897-4C98-A2E2-9E03D2B1CB85}"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Remote attendance for a “disability” is unlimited after SB 707. </a:t>
            </a:r>
            <a:r>
              <a:rPr lang="en-US" sz="1200" dirty="0"/>
              <a:t>No limit on frequency of traditional teleconferencing, but remote location must be on agenda and open to public.  Directors must identify any adults in the room with them if participating for “just cause.”</a:t>
            </a:r>
          </a:p>
          <a:p>
            <a:endParaRPr lang="en-US" dirty="0"/>
          </a:p>
        </p:txBody>
      </p:sp>
      <p:sp>
        <p:nvSpPr>
          <p:cNvPr id="4" name="Slide Number Placeholder 3"/>
          <p:cNvSpPr>
            <a:spLocks noGrp="1"/>
          </p:cNvSpPr>
          <p:nvPr>
            <p:ph type="sldNum" sz="quarter" idx="5"/>
          </p:nvPr>
        </p:nvSpPr>
        <p:spPr/>
        <p:txBody>
          <a:bodyPr/>
          <a:lstStyle/>
          <a:p>
            <a:pPr>
              <a:defRPr/>
            </a:pPr>
            <a:fld id="{D474834D-4897-4C98-A2E2-9E03D2B1CB85}" type="slidenum">
              <a:rPr lang="en-US" smtClean="0"/>
              <a:pPr>
                <a:defRPr/>
              </a:pPr>
              <a:t>2</a:t>
            </a:fld>
            <a:endParaRPr lang="en-US" dirty="0"/>
          </a:p>
        </p:txBody>
      </p:sp>
    </p:spTree>
    <p:extLst>
      <p:ext uri="{BB962C8B-B14F-4D97-AF65-F5344CB8AC3E}">
        <p14:creationId xmlns:p14="http://schemas.microsoft.com/office/powerpoint/2010/main" val="19069176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D474834D-4897-4C98-A2E2-9E03D2B1CB85}" type="slidenum">
              <a:rPr lang="en-US" smtClean="0"/>
              <a:pPr>
                <a:defRPr/>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Training for one agency covers the training requirement for other agencies.</a:t>
            </a:r>
          </a:p>
        </p:txBody>
      </p:sp>
      <p:sp>
        <p:nvSpPr>
          <p:cNvPr id="4" name="Slide Number Placeholder 3"/>
          <p:cNvSpPr>
            <a:spLocks noGrp="1"/>
          </p:cNvSpPr>
          <p:nvPr>
            <p:ph type="sldNum" sz="quarter" idx="5"/>
          </p:nvPr>
        </p:nvSpPr>
        <p:spPr/>
        <p:txBody>
          <a:bodyPr/>
          <a:lstStyle/>
          <a:p>
            <a:pPr>
              <a:defRPr/>
            </a:pPr>
            <a:fld id="{D474834D-4897-4C98-A2E2-9E03D2B1CB85}" type="slidenum">
              <a:rPr lang="en-US" smtClean="0"/>
              <a:pPr>
                <a:defRPr/>
              </a:pPr>
              <a:t>4</a:t>
            </a:fld>
            <a:endParaRPr lang="en-US" dirty="0"/>
          </a:p>
        </p:txBody>
      </p:sp>
    </p:spTree>
    <p:extLst>
      <p:ext uri="{BB962C8B-B14F-4D97-AF65-F5344CB8AC3E}">
        <p14:creationId xmlns:p14="http://schemas.microsoft.com/office/powerpoint/2010/main" val="3466116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F2E0232-22B5-4864-A966-53228AB6D410}" type="datetime1">
              <a:rPr lang="en-US"/>
              <a:pPr>
                <a:defRPr/>
              </a:pPr>
              <a:t>12/15/2025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F5E0D54-C1BA-4936-894D-5458B8C770C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555CF08-C92C-49DC-9A26-9D5C3FECA6B6}" type="datetime1">
              <a:rPr lang="en-US"/>
              <a:pPr>
                <a:defRPr/>
              </a:pPr>
              <a:t>12/15/2025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B96DA5A-9752-4B72-92B0-31B3F06E1AA8}"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52ACB18-EAFF-43F9-954A-B76B1986930B}" type="datetime1">
              <a:rPr lang="en-US"/>
              <a:pPr>
                <a:defRPr/>
              </a:pPr>
              <a:t>12/15/2025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90EAFB0-E1C6-4455-AB3C-AD9CB9828ABC}"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B429A6C-BB75-476E-833C-433A256D4BC4}" type="datetime1">
              <a:rPr lang="en-US"/>
              <a:pPr>
                <a:defRPr/>
              </a:pPr>
              <a:t>12/15/2025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B9AC2E03-378A-4274-A2E9-73524EA3134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E82F1F43-C6BD-47A9-B467-5FA6F15A1C9A}" type="datetime1">
              <a:rPr lang="en-US"/>
              <a:pPr>
                <a:defRPr/>
              </a:pPr>
              <a:t>12/15/2025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6FDFE11-B674-4C93-956B-ED509EE5684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153DA71-2A17-4D55-B342-AB1E21D60565}" type="datetime1">
              <a:rPr lang="en-US"/>
              <a:pPr>
                <a:defRPr/>
              </a:pPr>
              <a:t>12/15/2025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AD85095E-6672-478D-946C-F3087CCFADA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00AE50D-93A2-498D-B704-B59C8ADEDAD9}" type="datetime1">
              <a:rPr lang="en-US"/>
              <a:pPr>
                <a:defRPr/>
              </a:pPr>
              <a:t>12/15/2025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22E37ED-EB1B-4DFA-8428-711A78E53C4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B944E41B-A390-4E0D-AD43-289168F75E9C}" type="datetime1">
              <a:rPr lang="en-US"/>
              <a:pPr>
                <a:defRPr/>
              </a:pPr>
              <a:t>12/15/2025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C0C2E05C-FFA1-4EEC-8724-EC747FB9613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C1BF155-EE7F-46CE-9ED3-5450F788FED3}" type="datetime1">
              <a:rPr lang="en-US"/>
              <a:pPr>
                <a:defRPr/>
              </a:pPr>
              <a:t>12/15/2025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5F2BAEC4-867A-46B0-8005-B8520FF8183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1D0B3F9-BE97-4D95-8D6A-CF4EED508CB5}" type="datetime1">
              <a:rPr lang="en-US"/>
              <a:pPr>
                <a:defRPr/>
              </a:pPr>
              <a:t>12/15/2025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55B6086-2E02-4259-A464-6B33C798E8E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5F7D3EC-9A49-4D0A-8F9B-0A34036999EC}" type="datetime1">
              <a:rPr lang="en-US"/>
              <a:pPr>
                <a:defRPr/>
              </a:pPr>
              <a:t>12/15/2025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3EE088B-A810-4B31-8201-2D1537452DCF}"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CDCBA4A2-FD18-42E9-87FC-E2D260EFE555}" type="datetime1">
              <a:rPr lang="en-US"/>
              <a:pPr>
                <a:defRPr/>
              </a:pPr>
              <a:t>12/15/2025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159CDA59-E483-4D9C-83B5-5AA21AFBEA2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685800"/>
            <a:ext cx="7772400" cy="3581399"/>
          </a:xfrm>
        </p:spPr>
        <p:txBody>
          <a:bodyPr>
            <a:normAutofit/>
          </a:bodyPr>
          <a:lstStyle/>
          <a:p>
            <a:pPr eaLnBrk="1" hangingPunct="1"/>
            <a:r>
              <a:rPr lang="en-US" sz="3200" b="1" dirty="0"/>
              <a:t>General Counsel’s Report</a:t>
            </a:r>
            <a:br>
              <a:rPr lang="en-US" sz="3200" b="1" dirty="0"/>
            </a:br>
            <a:r>
              <a:rPr lang="en-US" sz="3200" b="1" dirty="0"/>
              <a:t>SB 707 and SB 827</a:t>
            </a:r>
            <a:br>
              <a:rPr lang="en-US" sz="3200" b="1" dirty="0"/>
            </a:br>
            <a:br>
              <a:rPr lang="en-US" sz="3200" b="1" dirty="0"/>
            </a:br>
            <a:r>
              <a:rPr lang="en-US" sz="3200" b="1" dirty="0"/>
              <a:t>December 17, 2025</a:t>
            </a:r>
          </a:p>
        </p:txBody>
      </p:sp>
      <p:sp>
        <p:nvSpPr>
          <p:cNvPr id="4" name="Rectangle 3"/>
          <p:cNvSpPr>
            <a:spLocks noGrp="1" noChangeArrowheads="1"/>
          </p:cNvSpPr>
          <p:nvPr>
            <p:ph type="subTitle" idx="1"/>
          </p:nvPr>
        </p:nvSpPr>
        <p:spPr>
          <a:xfrm>
            <a:off x="1371600" y="4800600"/>
            <a:ext cx="6400800" cy="1143000"/>
          </a:xfrm>
        </p:spPr>
        <p:txBody>
          <a:bodyPr anchor="t">
            <a:noAutofit/>
          </a:bodyPr>
          <a:lstStyle/>
          <a:p>
            <a:pPr marL="0" indent="0" algn="ctr" eaLnBrk="1" hangingPunct="1">
              <a:buFontTx/>
              <a:buNone/>
            </a:pPr>
            <a:r>
              <a:rPr lang="en-US" sz="2000" b="1" dirty="0"/>
              <a:t>Presented by:</a:t>
            </a:r>
          </a:p>
          <a:p>
            <a:pPr marL="0" indent="0" algn="ctr" eaLnBrk="1" hangingPunct="1">
              <a:buFontTx/>
              <a:buNone/>
            </a:pPr>
            <a:r>
              <a:rPr lang="en-US" sz="2400" b="1" dirty="0"/>
              <a:t>Jeremy Jungreis</a:t>
            </a:r>
            <a:br>
              <a:rPr lang="en-US" sz="2400" b="1" dirty="0"/>
            </a:br>
            <a:r>
              <a:rPr lang="en-US" sz="2400" b="1" dirty="0"/>
              <a:t>Rutan &amp; Tucker LLP</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1370013"/>
          </a:xfrm>
        </p:spPr>
        <p:txBody>
          <a:bodyPr/>
          <a:lstStyle/>
          <a:p>
            <a:r>
              <a:rPr lang="en-US" sz="3200" b="1" dirty="0"/>
              <a:t>SB 707—Significant Amendment of Brown Act</a:t>
            </a:r>
          </a:p>
        </p:txBody>
      </p:sp>
      <p:sp>
        <p:nvSpPr>
          <p:cNvPr id="3" name="Content Placeholder 2"/>
          <p:cNvSpPr>
            <a:spLocks noGrp="1"/>
          </p:cNvSpPr>
          <p:nvPr>
            <p:ph idx="1"/>
          </p:nvPr>
        </p:nvSpPr>
        <p:spPr>
          <a:xfrm>
            <a:off x="228600" y="1143000"/>
            <a:ext cx="8686800" cy="5334000"/>
          </a:xfrm>
        </p:spPr>
        <p:txBody>
          <a:bodyPr>
            <a:normAutofit fontScale="85000" lnSpcReduction="10000"/>
          </a:bodyPr>
          <a:lstStyle/>
          <a:p>
            <a:r>
              <a:rPr lang="en-US" dirty="0"/>
              <a:t>SB 707 does a lot--much of which is positive for OCWD.  </a:t>
            </a:r>
          </a:p>
          <a:p>
            <a:pPr lvl="1"/>
            <a:r>
              <a:rPr lang="en-US" sz="2400" dirty="0"/>
              <a:t>Provides, until 2030, authority for OCWD directors to participate remotely in board/committee meetings for “just cause” without prior coordination or posting remote location on agenda.</a:t>
            </a:r>
          </a:p>
          <a:p>
            <a:pPr lvl="1"/>
            <a:r>
              <a:rPr lang="en-US" sz="2400" dirty="0"/>
              <a:t>“Just cause” participation authorized five times per year for board meetings; two times per year for each OCWD standing committee.</a:t>
            </a:r>
          </a:p>
          <a:p>
            <a:pPr lvl="1"/>
            <a:r>
              <a:rPr lang="en-US" sz="2400" dirty="0"/>
              <a:t>“Just cause” participation is authorized for:</a:t>
            </a:r>
          </a:p>
          <a:p>
            <a:pPr lvl="2"/>
            <a:r>
              <a:rPr lang="en-US" sz="2000" dirty="0"/>
              <a:t>Caregiving of a child, parent, grandparent, grandchild, sibling, spouse, or domestic partner that requires remote participation.</a:t>
            </a:r>
          </a:p>
          <a:p>
            <a:pPr lvl="2"/>
            <a:r>
              <a:rPr lang="en-US" sz="2000" dirty="0"/>
              <a:t> Member has a contagious illness that prevents attending in person.</a:t>
            </a:r>
          </a:p>
          <a:p>
            <a:pPr lvl="2"/>
            <a:r>
              <a:rPr lang="en-US" sz="2000" dirty="0"/>
              <a:t>Absence related to physical/mental condition of the director that isn’t a “disability.”</a:t>
            </a:r>
          </a:p>
          <a:p>
            <a:pPr lvl="2"/>
            <a:r>
              <a:rPr lang="en-US" sz="2000" dirty="0"/>
              <a:t>Absence while on travel on behalf of a state/local agency.</a:t>
            </a:r>
          </a:p>
          <a:p>
            <a:pPr lvl="2"/>
            <a:r>
              <a:rPr lang="en-US" sz="2000" dirty="0"/>
              <a:t>Absence associated with an immunocompromised child, parent, grandparent, grandchild, sibling, spouse, or domestic partner; </a:t>
            </a:r>
          </a:p>
          <a:p>
            <a:pPr lvl="2"/>
            <a:r>
              <a:rPr lang="en-US" sz="2000" dirty="0"/>
              <a:t>Absence associated with physical or family medical emergency that prevents a member from attending in person</a:t>
            </a:r>
          </a:p>
          <a:p>
            <a:pPr lvl="2"/>
            <a:r>
              <a:rPr lang="en-US" sz="2000" dirty="0"/>
              <a:t>Absence associated with military service</a:t>
            </a:r>
          </a:p>
          <a:p>
            <a:pPr lvl="1"/>
            <a:endParaRPr lang="en-US" dirty="0"/>
          </a:p>
          <a:p>
            <a:pPr lvl="1"/>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B9AC2E03-378A-4274-A2E9-73524EA3134E}" type="slidenum">
              <a:rPr lang="en-US" smtClean="0"/>
              <a:pPr>
                <a:defRPr/>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sz="3200" b="1" dirty="0"/>
              <a:t>SB 707—Other Notable Requirements</a:t>
            </a:r>
          </a:p>
        </p:txBody>
      </p:sp>
      <p:sp>
        <p:nvSpPr>
          <p:cNvPr id="3" name="Content Placeholder 2"/>
          <p:cNvSpPr>
            <a:spLocks noGrp="1"/>
          </p:cNvSpPr>
          <p:nvPr>
            <p:ph idx="1"/>
          </p:nvPr>
        </p:nvSpPr>
        <p:spPr>
          <a:xfrm>
            <a:off x="228600" y="876300"/>
            <a:ext cx="8686800" cy="5105400"/>
          </a:xfrm>
        </p:spPr>
        <p:txBody>
          <a:bodyPr/>
          <a:lstStyle/>
          <a:p>
            <a:pPr marL="0" indent="0">
              <a:buNone/>
            </a:pPr>
            <a:endParaRPr lang="en-US" sz="2400" dirty="0"/>
          </a:p>
          <a:p>
            <a:r>
              <a:rPr lang="en-US" sz="2400" dirty="0"/>
              <a:t>New requirements for reporting on executive compensation</a:t>
            </a:r>
          </a:p>
          <a:p>
            <a:r>
              <a:rPr lang="en-US" sz="2400" dirty="0"/>
              <a:t>Clarification of social media obligations/prohibitions for directors.</a:t>
            </a:r>
          </a:p>
          <a:p>
            <a:r>
              <a:rPr lang="en-US" sz="2400" dirty="0"/>
              <a:t>Requirements for “eligible legislative bodies”, which </a:t>
            </a:r>
            <a:r>
              <a:rPr lang="en-US" sz="2400" b="1" u="sng" dirty="0"/>
              <a:t>do not include OCWD</a:t>
            </a:r>
            <a:r>
              <a:rPr lang="en-US" sz="2400" dirty="0"/>
              <a:t>, but do include all cities in Orange County.</a:t>
            </a:r>
          </a:p>
          <a:p>
            <a:pPr lvl="1"/>
            <a:r>
              <a:rPr lang="en-US" sz="2000" dirty="0"/>
              <a:t>New requirements take effect July 1, 2026, and each “eligible legislative body” must develop policies to implement new requirements by that time.</a:t>
            </a:r>
          </a:p>
          <a:p>
            <a:pPr lvl="1"/>
            <a:r>
              <a:rPr lang="en-US" sz="2000" dirty="0"/>
              <a:t>Two-way teleconferencing.</a:t>
            </a:r>
          </a:p>
          <a:p>
            <a:pPr lvl="1"/>
            <a:r>
              <a:rPr lang="en-US" sz="2000" dirty="0"/>
              <a:t>Development of policy on what agency will do in event of disruption</a:t>
            </a:r>
          </a:p>
          <a:p>
            <a:pPr lvl="1"/>
            <a:r>
              <a:rPr lang="en-US" sz="2000" dirty="0"/>
              <a:t>Requirement to assist in language translation services at meetings</a:t>
            </a:r>
          </a:p>
          <a:p>
            <a:pPr lvl="1"/>
            <a:r>
              <a:rPr lang="en-US" sz="2000" dirty="0"/>
              <a:t>Requirement to translate agendas into certain foreign languages.</a:t>
            </a:r>
          </a:p>
          <a:p>
            <a:endParaRPr lang="en-US" sz="2400" dirty="0"/>
          </a:p>
          <a:p>
            <a:endParaRPr lang="en-US" sz="2400" dirty="0"/>
          </a:p>
        </p:txBody>
      </p:sp>
      <p:sp>
        <p:nvSpPr>
          <p:cNvPr id="4" name="Slide Number Placeholder 3"/>
          <p:cNvSpPr>
            <a:spLocks noGrp="1"/>
          </p:cNvSpPr>
          <p:nvPr>
            <p:ph type="sldNum" sz="quarter" idx="12"/>
          </p:nvPr>
        </p:nvSpPr>
        <p:spPr/>
        <p:txBody>
          <a:bodyPr/>
          <a:lstStyle/>
          <a:p>
            <a:pPr>
              <a:defRPr/>
            </a:pPr>
            <a:fld id="{B9AC2E03-378A-4274-A2E9-73524EA3134E}" type="slidenum">
              <a:rPr lang="en-US" smtClean="0"/>
              <a:pPr>
                <a:defRPr/>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BB414-09B4-60F4-2D92-E234F540866A}"/>
              </a:ext>
            </a:extLst>
          </p:cNvPr>
          <p:cNvSpPr>
            <a:spLocks noGrp="1"/>
          </p:cNvSpPr>
          <p:nvPr>
            <p:ph type="title"/>
          </p:nvPr>
        </p:nvSpPr>
        <p:spPr/>
        <p:txBody>
          <a:bodyPr/>
          <a:lstStyle/>
          <a:p>
            <a:r>
              <a:rPr lang="en-US" dirty="0"/>
              <a:t>SB 827</a:t>
            </a:r>
          </a:p>
        </p:txBody>
      </p:sp>
      <p:sp>
        <p:nvSpPr>
          <p:cNvPr id="3" name="Content Placeholder 2">
            <a:extLst>
              <a:ext uri="{FF2B5EF4-FFF2-40B4-BE49-F238E27FC236}">
                <a16:creationId xmlns:a16="http://schemas.microsoft.com/office/drawing/2014/main" id="{3579E7CF-F5E6-C589-6E23-F905ED4C60C1}"/>
              </a:ext>
            </a:extLst>
          </p:cNvPr>
          <p:cNvSpPr>
            <a:spLocks noGrp="1"/>
          </p:cNvSpPr>
          <p:nvPr>
            <p:ph idx="1"/>
          </p:nvPr>
        </p:nvSpPr>
        <p:spPr>
          <a:xfrm>
            <a:off x="304800" y="1600200"/>
            <a:ext cx="8686800" cy="4525963"/>
          </a:xfrm>
        </p:spPr>
        <p:txBody>
          <a:bodyPr/>
          <a:lstStyle/>
          <a:p>
            <a:r>
              <a:rPr lang="en-US" sz="2600" dirty="0"/>
              <a:t>Two hours of fiscal and financial training required for: (1) OCWD directors; (2) OCWD executives and department heads; (3) OCWD staff involved in procurement.</a:t>
            </a:r>
          </a:p>
          <a:p>
            <a:pPr lvl="1"/>
            <a:r>
              <a:rPr lang="en-US" sz="2000" dirty="0"/>
              <a:t>Training has not yet been developed by State; </a:t>
            </a:r>
            <a:r>
              <a:rPr lang="en-US" sz="2000" dirty="0" err="1"/>
              <a:t>CSDA</a:t>
            </a:r>
            <a:r>
              <a:rPr lang="en-US" sz="2000" dirty="0"/>
              <a:t> is developing training.</a:t>
            </a:r>
          </a:p>
          <a:p>
            <a:pPr lvl="1"/>
            <a:r>
              <a:rPr lang="en-US" sz="2000" dirty="0"/>
              <a:t>For current OCWD directors and staff, training must be completed by January 9, 2028, and every two years thereafter.</a:t>
            </a:r>
          </a:p>
          <a:p>
            <a:pPr lvl="1"/>
            <a:r>
              <a:rPr lang="en-US" sz="2000" dirty="0"/>
              <a:t>For OCWD directors and staff starting after January 1, 2026, training must be completed six months from start date.</a:t>
            </a:r>
          </a:p>
          <a:p>
            <a:pPr lvl="1"/>
            <a:r>
              <a:rPr lang="en-US" sz="2000" dirty="0"/>
              <a:t>Training is in addition to existing AB 1234 and Harassment training.</a:t>
            </a:r>
          </a:p>
          <a:p>
            <a:pPr lvl="1"/>
            <a:r>
              <a:rPr lang="en-US" sz="2000" dirty="0"/>
              <a:t>Training can be conducted in person or </a:t>
            </a:r>
            <a:r>
              <a:rPr lang="en-US" sz="2000"/>
              <a:t>online.</a:t>
            </a:r>
            <a:endParaRPr lang="en-US" dirty="0"/>
          </a:p>
        </p:txBody>
      </p:sp>
      <p:sp>
        <p:nvSpPr>
          <p:cNvPr id="4" name="Slide Number Placeholder 3">
            <a:extLst>
              <a:ext uri="{FF2B5EF4-FFF2-40B4-BE49-F238E27FC236}">
                <a16:creationId xmlns:a16="http://schemas.microsoft.com/office/drawing/2014/main" id="{2CF87AE7-49B7-80EC-4299-D35F8ECE3340}"/>
              </a:ext>
            </a:extLst>
          </p:cNvPr>
          <p:cNvSpPr>
            <a:spLocks noGrp="1"/>
          </p:cNvSpPr>
          <p:nvPr>
            <p:ph type="sldNum" sz="quarter" idx="12"/>
          </p:nvPr>
        </p:nvSpPr>
        <p:spPr/>
        <p:txBody>
          <a:bodyPr/>
          <a:lstStyle/>
          <a:p>
            <a:pPr>
              <a:defRPr/>
            </a:pPr>
            <a:fld id="{B9AC2E03-378A-4274-A2E9-73524EA3134E}" type="slidenum">
              <a:rPr lang="en-US" smtClean="0"/>
              <a:pPr>
                <a:defRPr/>
              </a:pPr>
              <a:t>4</a:t>
            </a:fld>
            <a:endParaRPr lang="en-US" dirty="0"/>
          </a:p>
        </p:txBody>
      </p:sp>
    </p:spTree>
    <p:extLst>
      <p:ext uri="{BB962C8B-B14F-4D97-AF65-F5344CB8AC3E}">
        <p14:creationId xmlns:p14="http://schemas.microsoft.com/office/powerpoint/2010/main" val="755770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777</TotalTime>
  <Words>507</Words>
  <Application>Microsoft Office PowerPoint</Application>
  <PresentationFormat>On-screen Show (4:3)</PresentationFormat>
  <Paragraphs>41</Paragraphs>
  <Slides>4</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General Counsel’s Report SB 707 and SB 827  December 17, 2025</vt:lpstr>
      <vt:lpstr>SB 707—Significant Amendment of Brown Act</vt:lpstr>
      <vt:lpstr>SB 707—Other Notable Requirements</vt:lpstr>
      <vt:lpstr>SB 827</vt:lpstr>
    </vt:vector>
  </TitlesOfParts>
  <Company>Rutan &amp; Tucker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Information Systems</dc:creator>
  <cp:lastModifiedBy>Jungreis, Jeremy</cp:lastModifiedBy>
  <cp:revision>256</cp:revision>
  <dcterms:created xsi:type="dcterms:W3CDTF">2011-03-16T20:46:07Z</dcterms:created>
  <dcterms:modified xsi:type="dcterms:W3CDTF">2025-12-16T00:28:32Z</dcterms:modified>
</cp:coreProperties>
</file>