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660" r:id="rId2"/>
  </p:sldMasterIdLst>
  <p:notesMasterIdLst>
    <p:notesMasterId r:id="rId19"/>
  </p:notesMasterIdLst>
  <p:handoutMasterIdLst>
    <p:handoutMasterId r:id="rId20"/>
  </p:handoutMasterIdLst>
  <p:sldIdLst>
    <p:sldId id="272" r:id="rId3"/>
    <p:sldId id="277" r:id="rId4"/>
    <p:sldId id="278" r:id="rId5"/>
    <p:sldId id="288" r:id="rId6"/>
    <p:sldId id="286" r:id="rId7"/>
    <p:sldId id="285" r:id="rId8"/>
    <p:sldId id="281" r:id="rId9"/>
    <p:sldId id="282" r:id="rId10"/>
    <p:sldId id="259" r:id="rId11"/>
    <p:sldId id="283" r:id="rId12"/>
    <p:sldId id="280" r:id="rId13"/>
    <p:sldId id="287" r:id="rId14"/>
    <p:sldId id="261" r:id="rId15"/>
    <p:sldId id="267" r:id="rId16"/>
    <p:sldId id="265" r:id="rId17"/>
    <p:sldId id="271" r:id="rId18"/>
  </p:sldIdLst>
  <p:sldSz cx="18288000" cy="10287000"/>
  <p:notesSz cx="9296400" cy="7010400"/>
  <p:embeddedFontLst>
    <p:embeddedFont>
      <p:font typeface="Open Sans" panose="020B0606030504020204" pitchFamily="34" charset="0"/>
      <p:regular r:id="rId21"/>
      <p:bold r:id="rId22"/>
      <p:italic r:id="rId23"/>
      <p:boldItalic r:id="rId24"/>
    </p:embeddedFont>
    <p:embeddedFont>
      <p:font typeface="Open Sans SemiBold" panose="020B0706030804020204" pitchFamily="34" charset="0"/>
      <p:bold r:id="rId25"/>
      <p:boldItalic r:id="rId26"/>
    </p:embeddedFont>
    <p:embeddedFont>
      <p:font typeface="Open Sans Semi-Bold" panose="020B0604020202020204" charset="0"/>
      <p:regular r:id="rId27"/>
      <p:bold r:id="rId28"/>
    </p:embeddedFont>
    <p:embeddedFont>
      <p:font typeface="Source Sans Pro" panose="020B050303040302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B33A4A-0EB3-446A-65E4-10C3959E2611}" name="Rachel Gray" initials="RG" userId="S::RGray@sawpa.gov::d6e8d437-d039-4dbd-823b-e47a7f34db8a" providerId="AD"/>
  <p188:author id="{A5359287-7D09-3202-C875-62EF05403DC7}" name="Ian Achimore" initials="IA" userId="S::ian@sawpa.gov::c4afad14-a1bc-4faa-b014-5150badb86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FF"/>
    <a:srgbClr val="004E99"/>
    <a:srgbClr val="20EE1A"/>
    <a:srgbClr val="55FFFF"/>
    <a:srgbClr val="FF527F"/>
    <a:srgbClr val="00AD00"/>
    <a:srgbClr val="FFAF00"/>
    <a:srgbClr val="CA972A"/>
    <a:srgbClr val="54FF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3070E2-B64E-4D8D-9EF1-2DA3414A7252}" v="317" dt="2024-11-04T19:54:18.5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6283" autoAdjust="0"/>
  </p:normalViewPr>
  <p:slideViewPr>
    <p:cSldViewPr>
      <p:cViewPr varScale="1">
        <p:scale>
          <a:sx n="72" d="100"/>
          <a:sy n="72" d="100"/>
        </p:scale>
        <p:origin x="65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6" d="100"/>
        <a:sy n="76" d="100"/>
      </p:scale>
      <p:origin x="0" y="0"/>
    </p:cViewPr>
  </p:sorterViewPr>
  <p:notesViewPr>
    <p:cSldViewPr>
      <p:cViewPr varScale="1">
        <p:scale>
          <a:sx n="115" d="100"/>
          <a:sy n="115" d="100"/>
        </p:scale>
        <p:origin x="241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54CD8B-BF0B-4322-9B10-54CB45D3337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967FC9B-704A-442B-B2E6-E4E5C46C812F}">
      <dgm:prSet custT="1"/>
      <dgm:spPr/>
      <dgm:t>
        <a:bodyPr/>
        <a:lstStyle/>
        <a:p>
          <a:pPr>
            <a:lnSpc>
              <a:spcPct val="100000"/>
            </a:lnSpc>
          </a:pPr>
          <a:r>
            <a:rPr lang="en-US" sz="2800" dirty="0"/>
            <a:t>In 1976, the Secretary of Interior deemed portions of the trail in Orange and San Bernardino counties as the “Santa Ana River National Recreational Trail”.</a:t>
          </a:r>
        </a:p>
      </dgm:t>
    </dgm:pt>
    <dgm:pt modelId="{2EDB5F34-B456-45D9-91E4-77E0A5902873}" type="parTrans" cxnId="{1E7A6FFD-43F3-42F9-A466-8D7474C1CA06}">
      <dgm:prSet/>
      <dgm:spPr/>
      <dgm:t>
        <a:bodyPr/>
        <a:lstStyle/>
        <a:p>
          <a:endParaRPr lang="en-US" sz="2000"/>
        </a:p>
      </dgm:t>
    </dgm:pt>
    <dgm:pt modelId="{9F36AE1F-4F10-4ED4-B3D7-707EC8C5A1A9}" type="sibTrans" cxnId="{1E7A6FFD-43F3-42F9-A466-8D7474C1CA06}">
      <dgm:prSet/>
      <dgm:spPr/>
      <dgm:t>
        <a:bodyPr/>
        <a:lstStyle/>
        <a:p>
          <a:endParaRPr lang="en-US" sz="2000"/>
        </a:p>
      </dgm:t>
    </dgm:pt>
    <dgm:pt modelId="{9EC5222F-48E8-4C7C-B33C-DC080BF787AF}">
      <dgm:prSet custT="1"/>
      <dgm:spPr/>
      <dgm:t>
        <a:bodyPr/>
        <a:lstStyle/>
        <a:p>
          <a:pPr>
            <a:lnSpc>
              <a:spcPct val="100000"/>
            </a:lnSpc>
          </a:pPr>
          <a:r>
            <a:rPr lang="en-US" sz="2800" dirty="0"/>
            <a:t>In 2000, the Santa Ana River Symposium backed by the Wildlands Conservancy, National Park Service, and San Bernardino County was held.</a:t>
          </a:r>
        </a:p>
      </dgm:t>
    </dgm:pt>
    <dgm:pt modelId="{70F6AC3D-F4DA-4B69-801F-E1E368485983}" type="parTrans" cxnId="{E1F40A0A-AC4B-40A9-A9AB-F1DEA63EA385}">
      <dgm:prSet/>
      <dgm:spPr/>
      <dgm:t>
        <a:bodyPr/>
        <a:lstStyle/>
        <a:p>
          <a:endParaRPr lang="en-US" sz="2000"/>
        </a:p>
      </dgm:t>
    </dgm:pt>
    <dgm:pt modelId="{5E6EFB9E-6D88-408C-8D1D-744255E2A11C}" type="sibTrans" cxnId="{E1F40A0A-AC4B-40A9-A9AB-F1DEA63EA385}">
      <dgm:prSet/>
      <dgm:spPr/>
      <dgm:t>
        <a:bodyPr/>
        <a:lstStyle/>
        <a:p>
          <a:endParaRPr lang="en-US" sz="2000"/>
        </a:p>
      </dgm:t>
    </dgm:pt>
    <dgm:pt modelId="{4DE85AC8-EA0D-428D-A270-587B3C3E40BA}">
      <dgm:prSet custT="1"/>
      <dgm:spPr/>
      <dgm:t>
        <a:bodyPr/>
        <a:lstStyle/>
        <a:p>
          <a:pPr>
            <a:lnSpc>
              <a:spcPct val="100000"/>
            </a:lnSpc>
          </a:pPr>
          <a:r>
            <a:rPr lang="en-US" sz="2800" dirty="0"/>
            <a:t>In 2006, a MOU was executed to facilitate planning, project implementation, reporting and accountability between SAWPA, the three counties along the Santa Ana River, and the Wildlands Conservancy.</a:t>
          </a:r>
        </a:p>
      </dgm:t>
    </dgm:pt>
    <dgm:pt modelId="{9C8BD09F-CD01-4F1C-B7A6-719A582900EC}" type="parTrans" cxnId="{9C9A1B93-4676-4CC7-AE83-2AAF59B7D16E}">
      <dgm:prSet/>
      <dgm:spPr/>
      <dgm:t>
        <a:bodyPr/>
        <a:lstStyle/>
        <a:p>
          <a:endParaRPr lang="en-US" sz="2000"/>
        </a:p>
      </dgm:t>
    </dgm:pt>
    <dgm:pt modelId="{8F7D9965-EDAB-493B-81E7-47E69B48BAD1}" type="sibTrans" cxnId="{9C9A1B93-4676-4CC7-AE83-2AAF59B7D16E}">
      <dgm:prSet/>
      <dgm:spPr/>
      <dgm:t>
        <a:bodyPr/>
        <a:lstStyle/>
        <a:p>
          <a:endParaRPr lang="en-US" sz="2000"/>
        </a:p>
      </dgm:t>
    </dgm:pt>
    <dgm:pt modelId="{129328DF-5858-4932-9F5B-2BB30CE74106}">
      <dgm:prSet custT="1"/>
      <dgm:spPr/>
      <dgm:t>
        <a:bodyPr/>
        <a:lstStyle/>
        <a:p>
          <a:pPr>
            <a:lnSpc>
              <a:spcPct val="100000"/>
            </a:lnSpc>
          </a:pPr>
          <a:r>
            <a:rPr lang="en-US" sz="2800" dirty="0"/>
            <a:t>Through the MOU, a policy advisory group (PAG) of elected officials was created, as well as a technical advisory committee of staff. The MOU has been extended two times and expired per direction from PAG in 2018</a:t>
          </a:r>
          <a:r>
            <a:rPr lang="en-US" sz="2400" dirty="0"/>
            <a:t>.</a:t>
          </a:r>
        </a:p>
      </dgm:t>
    </dgm:pt>
    <dgm:pt modelId="{92B78FB2-C2E8-46C0-990D-2747A6356B22}" type="parTrans" cxnId="{E0901AD4-F0C6-4816-A3A4-E34C7FFA4479}">
      <dgm:prSet/>
      <dgm:spPr/>
      <dgm:t>
        <a:bodyPr/>
        <a:lstStyle/>
        <a:p>
          <a:endParaRPr lang="en-US" sz="2000"/>
        </a:p>
      </dgm:t>
    </dgm:pt>
    <dgm:pt modelId="{05F316B1-B61D-481B-A5A6-77834DB8D54B}" type="sibTrans" cxnId="{E0901AD4-F0C6-4816-A3A4-E34C7FFA4479}">
      <dgm:prSet/>
      <dgm:spPr/>
      <dgm:t>
        <a:bodyPr/>
        <a:lstStyle/>
        <a:p>
          <a:endParaRPr lang="en-US" sz="2000"/>
        </a:p>
      </dgm:t>
    </dgm:pt>
    <dgm:pt modelId="{342D5389-6FBC-4C93-8F75-FC1A1E1C27A0}" type="pres">
      <dgm:prSet presAssocID="{DA54CD8B-BF0B-4322-9B10-54CB45D3337F}" presName="root" presStyleCnt="0">
        <dgm:presLayoutVars>
          <dgm:dir/>
          <dgm:resizeHandles val="exact"/>
        </dgm:presLayoutVars>
      </dgm:prSet>
      <dgm:spPr/>
    </dgm:pt>
    <dgm:pt modelId="{34DDB8EE-B025-4A86-8F72-731CA1337389}" type="pres">
      <dgm:prSet presAssocID="{7967FC9B-704A-442B-B2E6-E4E5C46C812F}" presName="compNode" presStyleCnt="0"/>
      <dgm:spPr/>
    </dgm:pt>
    <dgm:pt modelId="{050BE50E-43D4-4D65-ADEB-1C3132081621}" type="pres">
      <dgm:prSet presAssocID="{7967FC9B-704A-442B-B2E6-E4E5C46C812F}" presName="bgRect" presStyleLbl="bgShp" presStyleIdx="0" presStyleCnt="4"/>
      <dgm:spPr/>
    </dgm:pt>
    <dgm:pt modelId="{13C32216-5F9F-49AE-86C6-20BEA853AB6C}" type="pres">
      <dgm:prSet presAssocID="{7967FC9B-704A-442B-B2E6-E4E5C46C812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ike"/>
        </a:ext>
      </dgm:extLst>
    </dgm:pt>
    <dgm:pt modelId="{C1949915-7989-4508-8AC5-4928D4B9495F}" type="pres">
      <dgm:prSet presAssocID="{7967FC9B-704A-442B-B2E6-E4E5C46C812F}" presName="spaceRect" presStyleCnt="0"/>
      <dgm:spPr/>
    </dgm:pt>
    <dgm:pt modelId="{7105038B-2BCC-4A2B-863E-877DEDEB7BC2}" type="pres">
      <dgm:prSet presAssocID="{7967FC9B-704A-442B-B2E6-E4E5C46C812F}" presName="parTx" presStyleLbl="revTx" presStyleIdx="0" presStyleCnt="4">
        <dgm:presLayoutVars>
          <dgm:chMax val="0"/>
          <dgm:chPref val="0"/>
        </dgm:presLayoutVars>
      </dgm:prSet>
      <dgm:spPr/>
    </dgm:pt>
    <dgm:pt modelId="{039B82E5-4F47-43B2-8039-B8C7A3C4EC2C}" type="pres">
      <dgm:prSet presAssocID="{9F36AE1F-4F10-4ED4-B3D7-707EC8C5A1A9}" presName="sibTrans" presStyleCnt="0"/>
      <dgm:spPr/>
    </dgm:pt>
    <dgm:pt modelId="{CA1793C7-6248-4023-88B1-467778603B89}" type="pres">
      <dgm:prSet presAssocID="{9EC5222F-48E8-4C7C-B33C-DC080BF787AF}" presName="compNode" presStyleCnt="0"/>
      <dgm:spPr/>
    </dgm:pt>
    <dgm:pt modelId="{822C62BF-07A5-40EE-B027-CFBE4A754487}" type="pres">
      <dgm:prSet presAssocID="{9EC5222F-48E8-4C7C-B33C-DC080BF787AF}" presName="bgRect" presStyleLbl="bgShp" presStyleIdx="1" presStyleCnt="4"/>
      <dgm:spPr/>
    </dgm:pt>
    <dgm:pt modelId="{7EF5AD2E-198C-4EAD-A1CD-6B7590A87C34}" type="pres">
      <dgm:prSet presAssocID="{9EC5222F-48E8-4C7C-B33C-DC080BF787A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ark scene"/>
        </a:ext>
      </dgm:extLst>
    </dgm:pt>
    <dgm:pt modelId="{42C20745-5D21-4596-B487-3024D13FDD98}" type="pres">
      <dgm:prSet presAssocID="{9EC5222F-48E8-4C7C-B33C-DC080BF787AF}" presName="spaceRect" presStyleCnt="0"/>
      <dgm:spPr/>
    </dgm:pt>
    <dgm:pt modelId="{0982B3F7-028B-4FD2-BF0A-9440974C5C37}" type="pres">
      <dgm:prSet presAssocID="{9EC5222F-48E8-4C7C-B33C-DC080BF787AF}" presName="parTx" presStyleLbl="revTx" presStyleIdx="1" presStyleCnt="4">
        <dgm:presLayoutVars>
          <dgm:chMax val="0"/>
          <dgm:chPref val="0"/>
        </dgm:presLayoutVars>
      </dgm:prSet>
      <dgm:spPr/>
    </dgm:pt>
    <dgm:pt modelId="{C48626D4-B690-4DF0-A0FD-2BED80943245}" type="pres">
      <dgm:prSet presAssocID="{5E6EFB9E-6D88-408C-8D1D-744255E2A11C}" presName="sibTrans" presStyleCnt="0"/>
      <dgm:spPr/>
    </dgm:pt>
    <dgm:pt modelId="{0A270779-9021-4FA8-84AF-EB26612A0558}" type="pres">
      <dgm:prSet presAssocID="{4DE85AC8-EA0D-428D-A270-587B3C3E40BA}" presName="compNode" presStyleCnt="0"/>
      <dgm:spPr/>
    </dgm:pt>
    <dgm:pt modelId="{AB1A995F-3C82-4804-8FE9-9E79315824E0}" type="pres">
      <dgm:prSet presAssocID="{4DE85AC8-EA0D-428D-A270-587B3C3E40BA}" presName="bgRect" presStyleLbl="bgShp" presStyleIdx="2" presStyleCnt="4"/>
      <dgm:spPr/>
    </dgm:pt>
    <dgm:pt modelId="{473E99A9-4DBC-4448-B082-72E095839405}" type="pres">
      <dgm:prSet presAssocID="{4DE85AC8-EA0D-428D-A270-587B3C3E40B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305A095B-ECC3-48BA-9C3D-9CCDFCD0BB53}" type="pres">
      <dgm:prSet presAssocID="{4DE85AC8-EA0D-428D-A270-587B3C3E40BA}" presName="spaceRect" presStyleCnt="0"/>
      <dgm:spPr/>
    </dgm:pt>
    <dgm:pt modelId="{D5D4713B-E9B1-4880-B8C1-EE348749FAAE}" type="pres">
      <dgm:prSet presAssocID="{4DE85AC8-EA0D-428D-A270-587B3C3E40BA}" presName="parTx" presStyleLbl="revTx" presStyleIdx="2" presStyleCnt="4">
        <dgm:presLayoutVars>
          <dgm:chMax val="0"/>
          <dgm:chPref val="0"/>
        </dgm:presLayoutVars>
      </dgm:prSet>
      <dgm:spPr/>
    </dgm:pt>
    <dgm:pt modelId="{F1CB9F85-6A4B-4D80-BD47-F496FD48DA80}" type="pres">
      <dgm:prSet presAssocID="{8F7D9965-EDAB-493B-81E7-47E69B48BAD1}" presName="sibTrans" presStyleCnt="0"/>
      <dgm:spPr/>
    </dgm:pt>
    <dgm:pt modelId="{057FF058-D957-44B2-B875-591412676CCB}" type="pres">
      <dgm:prSet presAssocID="{129328DF-5858-4932-9F5B-2BB30CE74106}" presName="compNode" presStyleCnt="0"/>
      <dgm:spPr/>
    </dgm:pt>
    <dgm:pt modelId="{6C55DC49-26E0-4CE0-B66B-837428FB072C}" type="pres">
      <dgm:prSet presAssocID="{129328DF-5858-4932-9F5B-2BB30CE74106}" presName="bgRect" presStyleLbl="bgShp" presStyleIdx="3" presStyleCnt="4"/>
      <dgm:spPr/>
    </dgm:pt>
    <dgm:pt modelId="{6FF70FA8-DC2C-45FD-A2E5-6A4716282EF8}" type="pres">
      <dgm:prSet presAssocID="{129328DF-5858-4932-9F5B-2BB30CE7410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ank"/>
        </a:ext>
      </dgm:extLst>
    </dgm:pt>
    <dgm:pt modelId="{AE7E4A23-A116-46C2-A6C7-516FC69377F0}" type="pres">
      <dgm:prSet presAssocID="{129328DF-5858-4932-9F5B-2BB30CE74106}" presName="spaceRect" presStyleCnt="0"/>
      <dgm:spPr/>
    </dgm:pt>
    <dgm:pt modelId="{3381560B-9D4A-4B2C-BCD3-69DF98D7C5CC}" type="pres">
      <dgm:prSet presAssocID="{129328DF-5858-4932-9F5B-2BB30CE74106}" presName="parTx" presStyleLbl="revTx" presStyleIdx="3" presStyleCnt="4">
        <dgm:presLayoutVars>
          <dgm:chMax val="0"/>
          <dgm:chPref val="0"/>
        </dgm:presLayoutVars>
      </dgm:prSet>
      <dgm:spPr/>
    </dgm:pt>
  </dgm:ptLst>
  <dgm:cxnLst>
    <dgm:cxn modelId="{923F6C06-EFF5-4E23-BEE4-0156637BF7F7}" type="presOf" srcId="{4DE85AC8-EA0D-428D-A270-587B3C3E40BA}" destId="{D5D4713B-E9B1-4880-B8C1-EE348749FAAE}" srcOrd="0" destOrd="0" presId="urn:microsoft.com/office/officeart/2018/2/layout/IconVerticalSolidList"/>
    <dgm:cxn modelId="{E1F40A0A-AC4B-40A9-A9AB-F1DEA63EA385}" srcId="{DA54CD8B-BF0B-4322-9B10-54CB45D3337F}" destId="{9EC5222F-48E8-4C7C-B33C-DC080BF787AF}" srcOrd="1" destOrd="0" parTransId="{70F6AC3D-F4DA-4B69-801F-E1E368485983}" sibTransId="{5E6EFB9E-6D88-408C-8D1D-744255E2A11C}"/>
    <dgm:cxn modelId="{34CBC511-3A98-47A3-AABF-C4D68CF2B57F}" type="presOf" srcId="{DA54CD8B-BF0B-4322-9B10-54CB45D3337F}" destId="{342D5389-6FBC-4C93-8F75-FC1A1E1C27A0}" srcOrd="0" destOrd="0" presId="urn:microsoft.com/office/officeart/2018/2/layout/IconVerticalSolidList"/>
    <dgm:cxn modelId="{2914232E-7FF5-491D-B5CD-181409855EA8}" type="presOf" srcId="{9EC5222F-48E8-4C7C-B33C-DC080BF787AF}" destId="{0982B3F7-028B-4FD2-BF0A-9440974C5C37}" srcOrd="0" destOrd="0" presId="urn:microsoft.com/office/officeart/2018/2/layout/IconVerticalSolidList"/>
    <dgm:cxn modelId="{AF09CC60-FA1B-4E87-ADD4-B44DA3FEE087}" type="presOf" srcId="{7967FC9B-704A-442B-B2E6-E4E5C46C812F}" destId="{7105038B-2BCC-4A2B-863E-877DEDEB7BC2}" srcOrd="0" destOrd="0" presId="urn:microsoft.com/office/officeart/2018/2/layout/IconVerticalSolidList"/>
    <dgm:cxn modelId="{9C9A1B93-4676-4CC7-AE83-2AAF59B7D16E}" srcId="{DA54CD8B-BF0B-4322-9B10-54CB45D3337F}" destId="{4DE85AC8-EA0D-428D-A270-587B3C3E40BA}" srcOrd="2" destOrd="0" parTransId="{9C8BD09F-CD01-4F1C-B7A6-719A582900EC}" sibTransId="{8F7D9965-EDAB-493B-81E7-47E69B48BAD1}"/>
    <dgm:cxn modelId="{E0901AD4-F0C6-4816-A3A4-E34C7FFA4479}" srcId="{DA54CD8B-BF0B-4322-9B10-54CB45D3337F}" destId="{129328DF-5858-4932-9F5B-2BB30CE74106}" srcOrd="3" destOrd="0" parTransId="{92B78FB2-C2E8-46C0-990D-2747A6356B22}" sibTransId="{05F316B1-B61D-481B-A5A6-77834DB8D54B}"/>
    <dgm:cxn modelId="{1E7A6FFD-43F3-42F9-A466-8D7474C1CA06}" srcId="{DA54CD8B-BF0B-4322-9B10-54CB45D3337F}" destId="{7967FC9B-704A-442B-B2E6-E4E5C46C812F}" srcOrd="0" destOrd="0" parTransId="{2EDB5F34-B456-45D9-91E4-77E0A5902873}" sibTransId="{9F36AE1F-4F10-4ED4-B3D7-707EC8C5A1A9}"/>
    <dgm:cxn modelId="{C0D323FE-2030-469E-8EDE-0E6FFB4F10BD}" type="presOf" srcId="{129328DF-5858-4932-9F5B-2BB30CE74106}" destId="{3381560B-9D4A-4B2C-BCD3-69DF98D7C5CC}" srcOrd="0" destOrd="0" presId="urn:microsoft.com/office/officeart/2018/2/layout/IconVerticalSolidList"/>
    <dgm:cxn modelId="{25827772-BED2-4AB9-940A-144F29027480}" type="presParOf" srcId="{342D5389-6FBC-4C93-8F75-FC1A1E1C27A0}" destId="{34DDB8EE-B025-4A86-8F72-731CA1337389}" srcOrd="0" destOrd="0" presId="urn:microsoft.com/office/officeart/2018/2/layout/IconVerticalSolidList"/>
    <dgm:cxn modelId="{6FABD809-D528-4342-9454-44CC194067E1}" type="presParOf" srcId="{34DDB8EE-B025-4A86-8F72-731CA1337389}" destId="{050BE50E-43D4-4D65-ADEB-1C3132081621}" srcOrd="0" destOrd="0" presId="urn:microsoft.com/office/officeart/2018/2/layout/IconVerticalSolidList"/>
    <dgm:cxn modelId="{86158B46-5446-40AD-895B-52175CB3CA77}" type="presParOf" srcId="{34DDB8EE-B025-4A86-8F72-731CA1337389}" destId="{13C32216-5F9F-49AE-86C6-20BEA853AB6C}" srcOrd="1" destOrd="0" presId="urn:microsoft.com/office/officeart/2018/2/layout/IconVerticalSolidList"/>
    <dgm:cxn modelId="{78B93915-6EE8-45EF-94A7-0571732E8E6A}" type="presParOf" srcId="{34DDB8EE-B025-4A86-8F72-731CA1337389}" destId="{C1949915-7989-4508-8AC5-4928D4B9495F}" srcOrd="2" destOrd="0" presId="urn:microsoft.com/office/officeart/2018/2/layout/IconVerticalSolidList"/>
    <dgm:cxn modelId="{A8D7F111-39D0-49AC-A06C-F4C6FD7C6A53}" type="presParOf" srcId="{34DDB8EE-B025-4A86-8F72-731CA1337389}" destId="{7105038B-2BCC-4A2B-863E-877DEDEB7BC2}" srcOrd="3" destOrd="0" presId="urn:microsoft.com/office/officeart/2018/2/layout/IconVerticalSolidList"/>
    <dgm:cxn modelId="{2CBFBDDB-7E09-4D2F-901A-4E81151D74A0}" type="presParOf" srcId="{342D5389-6FBC-4C93-8F75-FC1A1E1C27A0}" destId="{039B82E5-4F47-43B2-8039-B8C7A3C4EC2C}" srcOrd="1" destOrd="0" presId="urn:microsoft.com/office/officeart/2018/2/layout/IconVerticalSolidList"/>
    <dgm:cxn modelId="{778B6DE6-693C-410F-BD60-8E81480A2732}" type="presParOf" srcId="{342D5389-6FBC-4C93-8F75-FC1A1E1C27A0}" destId="{CA1793C7-6248-4023-88B1-467778603B89}" srcOrd="2" destOrd="0" presId="urn:microsoft.com/office/officeart/2018/2/layout/IconVerticalSolidList"/>
    <dgm:cxn modelId="{DBFB4533-4BD7-4D63-9E32-19BF43ADF76B}" type="presParOf" srcId="{CA1793C7-6248-4023-88B1-467778603B89}" destId="{822C62BF-07A5-40EE-B027-CFBE4A754487}" srcOrd="0" destOrd="0" presId="urn:microsoft.com/office/officeart/2018/2/layout/IconVerticalSolidList"/>
    <dgm:cxn modelId="{CE1BABAC-F78A-4E31-8E20-891A3169D8C5}" type="presParOf" srcId="{CA1793C7-6248-4023-88B1-467778603B89}" destId="{7EF5AD2E-198C-4EAD-A1CD-6B7590A87C34}" srcOrd="1" destOrd="0" presId="urn:microsoft.com/office/officeart/2018/2/layout/IconVerticalSolidList"/>
    <dgm:cxn modelId="{B13FAFA1-F600-4DA4-A3C1-B4FF60798F25}" type="presParOf" srcId="{CA1793C7-6248-4023-88B1-467778603B89}" destId="{42C20745-5D21-4596-B487-3024D13FDD98}" srcOrd="2" destOrd="0" presId="urn:microsoft.com/office/officeart/2018/2/layout/IconVerticalSolidList"/>
    <dgm:cxn modelId="{7CB8E33A-7E31-472A-855B-4AD9B54F8454}" type="presParOf" srcId="{CA1793C7-6248-4023-88B1-467778603B89}" destId="{0982B3F7-028B-4FD2-BF0A-9440974C5C37}" srcOrd="3" destOrd="0" presId="urn:microsoft.com/office/officeart/2018/2/layout/IconVerticalSolidList"/>
    <dgm:cxn modelId="{E09DFCC3-C929-4B27-9163-32B4A121FAFB}" type="presParOf" srcId="{342D5389-6FBC-4C93-8F75-FC1A1E1C27A0}" destId="{C48626D4-B690-4DF0-A0FD-2BED80943245}" srcOrd="3" destOrd="0" presId="urn:microsoft.com/office/officeart/2018/2/layout/IconVerticalSolidList"/>
    <dgm:cxn modelId="{B44B87B3-AB08-4985-8AA8-0D28405F65E9}" type="presParOf" srcId="{342D5389-6FBC-4C93-8F75-FC1A1E1C27A0}" destId="{0A270779-9021-4FA8-84AF-EB26612A0558}" srcOrd="4" destOrd="0" presId="urn:microsoft.com/office/officeart/2018/2/layout/IconVerticalSolidList"/>
    <dgm:cxn modelId="{0CD5E306-0DF4-49E5-B949-A0349FA57C7F}" type="presParOf" srcId="{0A270779-9021-4FA8-84AF-EB26612A0558}" destId="{AB1A995F-3C82-4804-8FE9-9E79315824E0}" srcOrd="0" destOrd="0" presId="urn:microsoft.com/office/officeart/2018/2/layout/IconVerticalSolidList"/>
    <dgm:cxn modelId="{7E3AC0C9-6BFB-4EBD-BBCE-47428481B1B9}" type="presParOf" srcId="{0A270779-9021-4FA8-84AF-EB26612A0558}" destId="{473E99A9-4DBC-4448-B082-72E095839405}" srcOrd="1" destOrd="0" presId="urn:microsoft.com/office/officeart/2018/2/layout/IconVerticalSolidList"/>
    <dgm:cxn modelId="{A692FE81-C74D-4184-A573-D0592914F159}" type="presParOf" srcId="{0A270779-9021-4FA8-84AF-EB26612A0558}" destId="{305A095B-ECC3-48BA-9C3D-9CCDFCD0BB53}" srcOrd="2" destOrd="0" presId="urn:microsoft.com/office/officeart/2018/2/layout/IconVerticalSolidList"/>
    <dgm:cxn modelId="{D85563AE-D87A-46ED-84AD-6B4FDE38A9B8}" type="presParOf" srcId="{0A270779-9021-4FA8-84AF-EB26612A0558}" destId="{D5D4713B-E9B1-4880-B8C1-EE348749FAAE}" srcOrd="3" destOrd="0" presId="urn:microsoft.com/office/officeart/2018/2/layout/IconVerticalSolidList"/>
    <dgm:cxn modelId="{77A9E297-7B5F-405F-AC73-B151C6DF0E3E}" type="presParOf" srcId="{342D5389-6FBC-4C93-8F75-FC1A1E1C27A0}" destId="{F1CB9F85-6A4B-4D80-BD47-F496FD48DA80}" srcOrd="5" destOrd="0" presId="urn:microsoft.com/office/officeart/2018/2/layout/IconVerticalSolidList"/>
    <dgm:cxn modelId="{6CB18440-D068-40B7-AA37-3A8B052CAC1B}" type="presParOf" srcId="{342D5389-6FBC-4C93-8F75-FC1A1E1C27A0}" destId="{057FF058-D957-44B2-B875-591412676CCB}" srcOrd="6" destOrd="0" presId="urn:microsoft.com/office/officeart/2018/2/layout/IconVerticalSolidList"/>
    <dgm:cxn modelId="{27D7AA97-EACA-41F0-ABED-1FF707EBF391}" type="presParOf" srcId="{057FF058-D957-44B2-B875-591412676CCB}" destId="{6C55DC49-26E0-4CE0-B66B-837428FB072C}" srcOrd="0" destOrd="0" presId="urn:microsoft.com/office/officeart/2018/2/layout/IconVerticalSolidList"/>
    <dgm:cxn modelId="{56FDB800-FF3A-450F-9093-1D1DFB4D80DE}" type="presParOf" srcId="{057FF058-D957-44B2-B875-591412676CCB}" destId="{6FF70FA8-DC2C-45FD-A2E5-6A4716282EF8}" srcOrd="1" destOrd="0" presId="urn:microsoft.com/office/officeart/2018/2/layout/IconVerticalSolidList"/>
    <dgm:cxn modelId="{84BD7BE4-F645-4E03-B42B-7BE831EEC07A}" type="presParOf" srcId="{057FF058-D957-44B2-B875-591412676CCB}" destId="{AE7E4A23-A116-46C2-A6C7-516FC69377F0}" srcOrd="2" destOrd="0" presId="urn:microsoft.com/office/officeart/2018/2/layout/IconVerticalSolidList"/>
    <dgm:cxn modelId="{D7C322E3-97D1-4CCE-AD8F-3076A865C7BD}" type="presParOf" srcId="{057FF058-D957-44B2-B875-591412676CCB}" destId="{3381560B-9D4A-4B2C-BCD3-69DF98D7C5C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92030D-5557-4C22-B392-D45A054DBBA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069D538-CEA7-41C3-A916-01549EA40D55}">
      <dgm:prSet custT="1"/>
      <dgm:spPr/>
      <dgm:t>
        <a:bodyPr/>
        <a:lstStyle/>
        <a:p>
          <a:pPr>
            <a:lnSpc>
              <a:spcPct val="100000"/>
            </a:lnSpc>
          </a:pPr>
          <a:r>
            <a:rPr lang="en-US" sz="3200" dirty="0"/>
            <a:t>In 2006, SAWPA hosted a website on the trail partnership. </a:t>
          </a:r>
        </a:p>
      </dgm:t>
    </dgm:pt>
    <dgm:pt modelId="{A43638D1-7003-471D-8623-3CA7533525BC}" type="parTrans" cxnId="{D9201534-ACDB-44B2-B157-417E9B75C577}">
      <dgm:prSet/>
      <dgm:spPr/>
      <dgm:t>
        <a:bodyPr/>
        <a:lstStyle/>
        <a:p>
          <a:endParaRPr lang="en-US" sz="2400"/>
        </a:p>
      </dgm:t>
    </dgm:pt>
    <dgm:pt modelId="{4FD03F13-41EE-4019-B405-7E298A8058EF}" type="sibTrans" cxnId="{D9201534-ACDB-44B2-B157-417E9B75C577}">
      <dgm:prSet/>
      <dgm:spPr/>
      <dgm:t>
        <a:bodyPr/>
        <a:lstStyle/>
        <a:p>
          <a:endParaRPr lang="en-US" sz="2400"/>
        </a:p>
      </dgm:t>
    </dgm:pt>
    <dgm:pt modelId="{F956F73D-A145-4EF7-BEFD-11821867F065}">
      <dgm:prSet custT="1"/>
      <dgm:spPr/>
      <dgm:t>
        <a:bodyPr/>
        <a:lstStyle/>
        <a:p>
          <a:pPr>
            <a:lnSpc>
              <a:spcPct val="100000"/>
            </a:lnSpc>
          </a:pPr>
          <a:r>
            <a:rPr lang="en-US" sz="3200" dirty="0"/>
            <a:t>SAWPA worked on a recreational trails map for the entire length of the Santa Ana River. </a:t>
          </a:r>
        </a:p>
      </dgm:t>
    </dgm:pt>
    <dgm:pt modelId="{D22A0130-B5EC-40A4-8566-AFB8A1C7FC77}" type="parTrans" cxnId="{F535D2F9-5B44-48DC-A2E1-A990149AA2EE}">
      <dgm:prSet/>
      <dgm:spPr/>
      <dgm:t>
        <a:bodyPr/>
        <a:lstStyle/>
        <a:p>
          <a:endParaRPr lang="en-US" sz="2400"/>
        </a:p>
      </dgm:t>
    </dgm:pt>
    <dgm:pt modelId="{A123812A-8840-4121-BE00-D032D9D91350}" type="sibTrans" cxnId="{F535D2F9-5B44-48DC-A2E1-A990149AA2EE}">
      <dgm:prSet/>
      <dgm:spPr/>
      <dgm:t>
        <a:bodyPr/>
        <a:lstStyle/>
        <a:p>
          <a:endParaRPr lang="en-US" sz="2400"/>
        </a:p>
      </dgm:t>
    </dgm:pt>
    <dgm:pt modelId="{EFAEEDB4-F9A4-4E11-9E06-FBD550CAE782}">
      <dgm:prSet custT="1"/>
      <dgm:spPr/>
      <dgm:t>
        <a:bodyPr/>
        <a:lstStyle/>
        <a:p>
          <a:pPr>
            <a:lnSpc>
              <a:spcPct val="100000"/>
            </a:lnSpc>
          </a:pPr>
          <a:r>
            <a:rPr lang="en-US" sz="3200" dirty="0"/>
            <a:t>Staff-level workgroup coordinated on Prop 50 grant funding in 2006 (Riverside County received grant).</a:t>
          </a:r>
        </a:p>
      </dgm:t>
    </dgm:pt>
    <dgm:pt modelId="{C1DAFF81-EC30-491E-8CD1-AEF910F765C0}" type="parTrans" cxnId="{37849F02-AE98-40B8-9205-50B0067B6B9E}">
      <dgm:prSet/>
      <dgm:spPr/>
      <dgm:t>
        <a:bodyPr/>
        <a:lstStyle/>
        <a:p>
          <a:endParaRPr lang="en-US" sz="2400"/>
        </a:p>
      </dgm:t>
    </dgm:pt>
    <dgm:pt modelId="{C4F9C221-F100-4DB3-B9F8-0CA83226AC50}" type="sibTrans" cxnId="{37849F02-AE98-40B8-9205-50B0067B6B9E}">
      <dgm:prSet/>
      <dgm:spPr/>
      <dgm:t>
        <a:bodyPr/>
        <a:lstStyle/>
        <a:p>
          <a:endParaRPr lang="en-US" sz="2400"/>
        </a:p>
      </dgm:t>
    </dgm:pt>
    <dgm:pt modelId="{87C2F8D5-98DE-4224-88D4-DEB27DFCDEA6}">
      <dgm:prSet custT="1"/>
      <dgm:spPr/>
      <dgm:t>
        <a:bodyPr/>
        <a:lstStyle/>
        <a:p>
          <a:pPr>
            <a:lnSpc>
              <a:spcPct val="100000"/>
            </a:lnSpc>
          </a:pPr>
          <a:r>
            <a:rPr lang="en-US" sz="3200" dirty="0"/>
            <a:t>SAWPA hosted Santa Ana River Trail and Parkway staff-level workgroup meetings in 2012. </a:t>
          </a:r>
        </a:p>
      </dgm:t>
    </dgm:pt>
    <dgm:pt modelId="{7BBF3C6D-7AE5-46E7-8D7E-4B157D057FDC}" type="parTrans" cxnId="{58F238CE-AA1D-4333-B42F-1DB9C5D2BB6A}">
      <dgm:prSet/>
      <dgm:spPr/>
      <dgm:t>
        <a:bodyPr/>
        <a:lstStyle/>
        <a:p>
          <a:endParaRPr lang="en-US" sz="2400"/>
        </a:p>
      </dgm:t>
    </dgm:pt>
    <dgm:pt modelId="{966914E7-6EB1-4FBC-9444-4708B947031E}" type="sibTrans" cxnId="{58F238CE-AA1D-4333-B42F-1DB9C5D2BB6A}">
      <dgm:prSet/>
      <dgm:spPr/>
      <dgm:t>
        <a:bodyPr/>
        <a:lstStyle/>
        <a:p>
          <a:endParaRPr lang="en-US" sz="2400"/>
        </a:p>
      </dgm:t>
    </dgm:pt>
    <dgm:pt modelId="{C6452324-1CC4-4F1A-9D8F-14C74A8796D6}" type="pres">
      <dgm:prSet presAssocID="{6392030D-5557-4C22-B392-D45A054DBBAF}" presName="root" presStyleCnt="0">
        <dgm:presLayoutVars>
          <dgm:dir/>
          <dgm:resizeHandles val="exact"/>
        </dgm:presLayoutVars>
      </dgm:prSet>
      <dgm:spPr/>
    </dgm:pt>
    <dgm:pt modelId="{8482D179-4E70-4D3A-8FA7-8D23F85F46DA}" type="pres">
      <dgm:prSet presAssocID="{C069D538-CEA7-41C3-A916-01549EA40D55}" presName="compNode" presStyleCnt="0"/>
      <dgm:spPr/>
    </dgm:pt>
    <dgm:pt modelId="{3733CDA8-74B5-4ED5-A254-398189EDDC55}" type="pres">
      <dgm:prSet presAssocID="{C069D538-CEA7-41C3-A916-01549EA40D55}" presName="bgRect" presStyleLbl="bgShp" presStyleIdx="0" presStyleCnt="4" custLinFactNeighborX="-20848" custLinFactNeighborY="-2404"/>
      <dgm:spPr/>
    </dgm:pt>
    <dgm:pt modelId="{6F208327-C22B-48B5-BD18-372ECB0642D0}" type="pres">
      <dgm:prSet presAssocID="{C069D538-CEA7-41C3-A916-01549EA40D5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ootprints"/>
        </a:ext>
      </dgm:extLst>
    </dgm:pt>
    <dgm:pt modelId="{41A4E84A-850D-4B7E-9171-D9CA44FCD445}" type="pres">
      <dgm:prSet presAssocID="{C069D538-CEA7-41C3-A916-01549EA40D55}" presName="spaceRect" presStyleCnt="0"/>
      <dgm:spPr/>
    </dgm:pt>
    <dgm:pt modelId="{B5FD5383-3CF2-462D-B011-D77536565613}" type="pres">
      <dgm:prSet presAssocID="{C069D538-CEA7-41C3-A916-01549EA40D55}" presName="parTx" presStyleLbl="revTx" presStyleIdx="0" presStyleCnt="4">
        <dgm:presLayoutVars>
          <dgm:chMax val="0"/>
          <dgm:chPref val="0"/>
        </dgm:presLayoutVars>
      </dgm:prSet>
      <dgm:spPr/>
    </dgm:pt>
    <dgm:pt modelId="{6FF8AC32-BE2D-4618-8F94-367E93C94F6F}" type="pres">
      <dgm:prSet presAssocID="{4FD03F13-41EE-4019-B405-7E298A8058EF}" presName="sibTrans" presStyleCnt="0"/>
      <dgm:spPr/>
    </dgm:pt>
    <dgm:pt modelId="{8CEAD037-7C35-426E-9B6E-7EF991FD630F}" type="pres">
      <dgm:prSet presAssocID="{F956F73D-A145-4EF7-BEFD-11821867F065}" presName="compNode" presStyleCnt="0"/>
      <dgm:spPr/>
    </dgm:pt>
    <dgm:pt modelId="{2E8E7544-B962-4D8C-989C-7A4DFBA911A4}" type="pres">
      <dgm:prSet presAssocID="{F956F73D-A145-4EF7-BEFD-11821867F065}" presName="bgRect" presStyleLbl="bgShp" presStyleIdx="1" presStyleCnt="4"/>
      <dgm:spPr/>
    </dgm:pt>
    <dgm:pt modelId="{94338189-5CB3-44EA-973E-F58B968EA5EA}" type="pres">
      <dgm:prSet presAssocID="{F956F73D-A145-4EF7-BEFD-11821867F06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untains"/>
        </a:ext>
      </dgm:extLst>
    </dgm:pt>
    <dgm:pt modelId="{CC581C2E-54D2-4279-8D5F-DF11D1313891}" type="pres">
      <dgm:prSet presAssocID="{F956F73D-A145-4EF7-BEFD-11821867F065}" presName="spaceRect" presStyleCnt="0"/>
      <dgm:spPr/>
    </dgm:pt>
    <dgm:pt modelId="{FF47A970-B2BF-4484-8A96-DF2590AE23E2}" type="pres">
      <dgm:prSet presAssocID="{F956F73D-A145-4EF7-BEFD-11821867F065}" presName="parTx" presStyleLbl="revTx" presStyleIdx="1" presStyleCnt="4">
        <dgm:presLayoutVars>
          <dgm:chMax val="0"/>
          <dgm:chPref val="0"/>
        </dgm:presLayoutVars>
      </dgm:prSet>
      <dgm:spPr/>
    </dgm:pt>
    <dgm:pt modelId="{1FC644AA-EAD1-4880-A1D8-DFF249A0138A}" type="pres">
      <dgm:prSet presAssocID="{A123812A-8840-4121-BE00-D032D9D91350}" presName="sibTrans" presStyleCnt="0"/>
      <dgm:spPr/>
    </dgm:pt>
    <dgm:pt modelId="{697A9209-68AF-40C1-A951-8033785D2709}" type="pres">
      <dgm:prSet presAssocID="{EFAEEDB4-F9A4-4E11-9E06-FBD550CAE782}" presName="compNode" presStyleCnt="0"/>
      <dgm:spPr/>
    </dgm:pt>
    <dgm:pt modelId="{A021BB68-56E9-4C36-BD22-87261DBD1FB7}" type="pres">
      <dgm:prSet presAssocID="{EFAEEDB4-F9A4-4E11-9E06-FBD550CAE782}" presName="bgRect" presStyleLbl="bgShp" presStyleIdx="2" presStyleCnt="4" custLinFactNeighborX="210" custLinFactNeighborY="4194"/>
      <dgm:spPr/>
    </dgm:pt>
    <dgm:pt modelId="{9ED5A61A-7BE4-4433-BA78-5EAA05460407}" type="pres">
      <dgm:prSet presAssocID="{EFAEEDB4-F9A4-4E11-9E06-FBD550CAE78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ark scene"/>
        </a:ext>
      </dgm:extLst>
    </dgm:pt>
    <dgm:pt modelId="{326CAFA9-9B38-4881-9070-A67A8E12BF6D}" type="pres">
      <dgm:prSet presAssocID="{EFAEEDB4-F9A4-4E11-9E06-FBD550CAE782}" presName="spaceRect" presStyleCnt="0"/>
      <dgm:spPr/>
    </dgm:pt>
    <dgm:pt modelId="{E9196F9D-29BC-4FEF-BB36-22B217235D21}" type="pres">
      <dgm:prSet presAssocID="{EFAEEDB4-F9A4-4E11-9E06-FBD550CAE782}" presName="parTx" presStyleLbl="revTx" presStyleIdx="2" presStyleCnt="4">
        <dgm:presLayoutVars>
          <dgm:chMax val="0"/>
          <dgm:chPref val="0"/>
        </dgm:presLayoutVars>
      </dgm:prSet>
      <dgm:spPr/>
    </dgm:pt>
    <dgm:pt modelId="{FA92C573-784D-45C8-A942-A88551FB08AF}" type="pres">
      <dgm:prSet presAssocID="{C4F9C221-F100-4DB3-B9F8-0CA83226AC50}" presName="sibTrans" presStyleCnt="0"/>
      <dgm:spPr/>
    </dgm:pt>
    <dgm:pt modelId="{3CC3DC89-9CB8-4CCD-8E16-046837DCCF33}" type="pres">
      <dgm:prSet presAssocID="{87C2F8D5-98DE-4224-88D4-DEB27DFCDEA6}" presName="compNode" presStyleCnt="0"/>
      <dgm:spPr/>
    </dgm:pt>
    <dgm:pt modelId="{D3166028-DF28-4DD2-91A7-3550D03BA47A}" type="pres">
      <dgm:prSet presAssocID="{87C2F8D5-98DE-4224-88D4-DEB27DFCDEA6}" presName="bgRect" presStyleLbl="bgShp" presStyleIdx="3" presStyleCnt="4"/>
      <dgm:spPr/>
    </dgm:pt>
    <dgm:pt modelId="{F79ECEEB-3B82-44FC-9E2B-7C90EE7F5EF2}" type="pres">
      <dgm:prSet presAssocID="{87C2F8D5-98DE-4224-88D4-DEB27DFCDEA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ill scene"/>
        </a:ext>
      </dgm:extLst>
    </dgm:pt>
    <dgm:pt modelId="{BAEE44CB-5893-4164-AE41-111134F08246}" type="pres">
      <dgm:prSet presAssocID="{87C2F8D5-98DE-4224-88D4-DEB27DFCDEA6}" presName="spaceRect" presStyleCnt="0"/>
      <dgm:spPr/>
    </dgm:pt>
    <dgm:pt modelId="{613E5BEB-BC06-4240-B138-5151DBD247CF}" type="pres">
      <dgm:prSet presAssocID="{87C2F8D5-98DE-4224-88D4-DEB27DFCDEA6}" presName="parTx" presStyleLbl="revTx" presStyleIdx="3" presStyleCnt="4">
        <dgm:presLayoutVars>
          <dgm:chMax val="0"/>
          <dgm:chPref val="0"/>
        </dgm:presLayoutVars>
      </dgm:prSet>
      <dgm:spPr/>
    </dgm:pt>
  </dgm:ptLst>
  <dgm:cxnLst>
    <dgm:cxn modelId="{37849F02-AE98-40B8-9205-50B0067B6B9E}" srcId="{6392030D-5557-4C22-B392-D45A054DBBAF}" destId="{EFAEEDB4-F9A4-4E11-9E06-FBD550CAE782}" srcOrd="2" destOrd="0" parTransId="{C1DAFF81-EC30-491E-8CD1-AEF910F765C0}" sibTransId="{C4F9C221-F100-4DB3-B9F8-0CA83226AC50}"/>
    <dgm:cxn modelId="{4D720419-E352-4B51-AB2F-F042F2B8A32B}" type="presOf" srcId="{6392030D-5557-4C22-B392-D45A054DBBAF}" destId="{C6452324-1CC4-4F1A-9D8F-14C74A8796D6}" srcOrd="0" destOrd="0" presId="urn:microsoft.com/office/officeart/2018/2/layout/IconVerticalSolidList"/>
    <dgm:cxn modelId="{F2C2202D-B0C0-47A9-8EF6-E8BB00E99953}" type="presOf" srcId="{87C2F8D5-98DE-4224-88D4-DEB27DFCDEA6}" destId="{613E5BEB-BC06-4240-B138-5151DBD247CF}" srcOrd="0" destOrd="0" presId="urn:microsoft.com/office/officeart/2018/2/layout/IconVerticalSolidList"/>
    <dgm:cxn modelId="{847D0433-3AC2-46EF-A505-DD4A5593413E}" type="presOf" srcId="{F956F73D-A145-4EF7-BEFD-11821867F065}" destId="{FF47A970-B2BF-4484-8A96-DF2590AE23E2}" srcOrd="0" destOrd="0" presId="urn:microsoft.com/office/officeart/2018/2/layout/IconVerticalSolidList"/>
    <dgm:cxn modelId="{D9201534-ACDB-44B2-B157-417E9B75C577}" srcId="{6392030D-5557-4C22-B392-D45A054DBBAF}" destId="{C069D538-CEA7-41C3-A916-01549EA40D55}" srcOrd="0" destOrd="0" parTransId="{A43638D1-7003-471D-8623-3CA7533525BC}" sibTransId="{4FD03F13-41EE-4019-B405-7E298A8058EF}"/>
    <dgm:cxn modelId="{AED410B0-C852-4B75-9CB9-2A4C78BCE915}" type="presOf" srcId="{C069D538-CEA7-41C3-A916-01549EA40D55}" destId="{B5FD5383-3CF2-462D-B011-D77536565613}" srcOrd="0" destOrd="0" presId="urn:microsoft.com/office/officeart/2018/2/layout/IconVerticalSolidList"/>
    <dgm:cxn modelId="{58F238CE-AA1D-4333-B42F-1DB9C5D2BB6A}" srcId="{6392030D-5557-4C22-B392-D45A054DBBAF}" destId="{87C2F8D5-98DE-4224-88D4-DEB27DFCDEA6}" srcOrd="3" destOrd="0" parTransId="{7BBF3C6D-7AE5-46E7-8D7E-4B157D057FDC}" sibTransId="{966914E7-6EB1-4FBC-9444-4708B947031E}"/>
    <dgm:cxn modelId="{1E4187E8-94CC-43B2-9476-91FB449BAD93}" type="presOf" srcId="{EFAEEDB4-F9A4-4E11-9E06-FBD550CAE782}" destId="{E9196F9D-29BC-4FEF-BB36-22B217235D21}" srcOrd="0" destOrd="0" presId="urn:microsoft.com/office/officeart/2018/2/layout/IconVerticalSolidList"/>
    <dgm:cxn modelId="{F535D2F9-5B44-48DC-A2E1-A990149AA2EE}" srcId="{6392030D-5557-4C22-B392-D45A054DBBAF}" destId="{F956F73D-A145-4EF7-BEFD-11821867F065}" srcOrd="1" destOrd="0" parTransId="{D22A0130-B5EC-40A4-8566-AFB8A1C7FC77}" sibTransId="{A123812A-8840-4121-BE00-D032D9D91350}"/>
    <dgm:cxn modelId="{87A0E613-E65F-4725-90F8-9707D1CDF9D2}" type="presParOf" srcId="{C6452324-1CC4-4F1A-9D8F-14C74A8796D6}" destId="{8482D179-4E70-4D3A-8FA7-8D23F85F46DA}" srcOrd="0" destOrd="0" presId="urn:microsoft.com/office/officeart/2018/2/layout/IconVerticalSolidList"/>
    <dgm:cxn modelId="{6F394046-0B2B-4CAF-9FAD-E5AF0566FF4E}" type="presParOf" srcId="{8482D179-4E70-4D3A-8FA7-8D23F85F46DA}" destId="{3733CDA8-74B5-4ED5-A254-398189EDDC55}" srcOrd="0" destOrd="0" presId="urn:microsoft.com/office/officeart/2018/2/layout/IconVerticalSolidList"/>
    <dgm:cxn modelId="{192D49FC-A54F-49F1-B34B-AB97A7445847}" type="presParOf" srcId="{8482D179-4E70-4D3A-8FA7-8D23F85F46DA}" destId="{6F208327-C22B-48B5-BD18-372ECB0642D0}" srcOrd="1" destOrd="0" presId="urn:microsoft.com/office/officeart/2018/2/layout/IconVerticalSolidList"/>
    <dgm:cxn modelId="{2F7117ED-29C0-493D-ACD0-EADB090C644D}" type="presParOf" srcId="{8482D179-4E70-4D3A-8FA7-8D23F85F46DA}" destId="{41A4E84A-850D-4B7E-9171-D9CA44FCD445}" srcOrd="2" destOrd="0" presId="urn:microsoft.com/office/officeart/2018/2/layout/IconVerticalSolidList"/>
    <dgm:cxn modelId="{680CB3CD-B16F-41FA-BE01-AE87A9689625}" type="presParOf" srcId="{8482D179-4E70-4D3A-8FA7-8D23F85F46DA}" destId="{B5FD5383-3CF2-462D-B011-D77536565613}" srcOrd="3" destOrd="0" presId="urn:microsoft.com/office/officeart/2018/2/layout/IconVerticalSolidList"/>
    <dgm:cxn modelId="{D58966FF-0000-432E-A95D-834E4E8E3E23}" type="presParOf" srcId="{C6452324-1CC4-4F1A-9D8F-14C74A8796D6}" destId="{6FF8AC32-BE2D-4618-8F94-367E93C94F6F}" srcOrd="1" destOrd="0" presId="urn:microsoft.com/office/officeart/2018/2/layout/IconVerticalSolidList"/>
    <dgm:cxn modelId="{1A911E05-5B8B-4515-A1F8-CF413313AE8C}" type="presParOf" srcId="{C6452324-1CC4-4F1A-9D8F-14C74A8796D6}" destId="{8CEAD037-7C35-426E-9B6E-7EF991FD630F}" srcOrd="2" destOrd="0" presId="urn:microsoft.com/office/officeart/2018/2/layout/IconVerticalSolidList"/>
    <dgm:cxn modelId="{0C37EF9E-413E-4D2C-985B-64B2C223C722}" type="presParOf" srcId="{8CEAD037-7C35-426E-9B6E-7EF991FD630F}" destId="{2E8E7544-B962-4D8C-989C-7A4DFBA911A4}" srcOrd="0" destOrd="0" presId="urn:microsoft.com/office/officeart/2018/2/layout/IconVerticalSolidList"/>
    <dgm:cxn modelId="{8BF3C162-B747-43C6-B488-9FD3192A0426}" type="presParOf" srcId="{8CEAD037-7C35-426E-9B6E-7EF991FD630F}" destId="{94338189-5CB3-44EA-973E-F58B968EA5EA}" srcOrd="1" destOrd="0" presId="urn:microsoft.com/office/officeart/2018/2/layout/IconVerticalSolidList"/>
    <dgm:cxn modelId="{D7772C1F-D702-46CA-989B-48A982FC8ACE}" type="presParOf" srcId="{8CEAD037-7C35-426E-9B6E-7EF991FD630F}" destId="{CC581C2E-54D2-4279-8D5F-DF11D1313891}" srcOrd="2" destOrd="0" presId="urn:microsoft.com/office/officeart/2018/2/layout/IconVerticalSolidList"/>
    <dgm:cxn modelId="{46BFEE11-5A62-4542-80C3-A02E43E760DA}" type="presParOf" srcId="{8CEAD037-7C35-426E-9B6E-7EF991FD630F}" destId="{FF47A970-B2BF-4484-8A96-DF2590AE23E2}" srcOrd="3" destOrd="0" presId="urn:microsoft.com/office/officeart/2018/2/layout/IconVerticalSolidList"/>
    <dgm:cxn modelId="{85A8262A-5368-4CD5-832F-F52E1DF947E3}" type="presParOf" srcId="{C6452324-1CC4-4F1A-9D8F-14C74A8796D6}" destId="{1FC644AA-EAD1-4880-A1D8-DFF249A0138A}" srcOrd="3" destOrd="0" presId="urn:microsoft.com/office/officeart/2018/2/layout/IconVerticalSolidList"/>
    <dgm:cxn modelId="{4BB9AEAF-0AD7-4875-9A90-52852D27BC21}" type="presParOf" srcId="{C6452324-1CC4-4F1A-9D8F-14C74A8796D6}" destId="{697A9209-68AF-40C1-A951-8033785D2709}" srcOrd="4" destOrd="0" presId="urn:microsoft.com/office/officeart/2018/2/layout/IconVerticalSolidList"/>
    <dgm:cxn modelId="{CB02C59E-3767-4E2E-A291-319264467E11}" type="presParOf" srcId="{697A9209-68AF-40C1-A951-8033785D2709}" destId="{A021BB68-56E9-4C36-BD22-87261DBD1FB7}" srcOrd="0" destOrd="0" presId="urn:microsoft.com/office/officeart/2018/2/layout/IconVerticalSolidList"/>
    <dgm:cxn modelId="{1FA20A71-D868-42C6-893E-9DA57846E950}" type="presParOf" srcId="{697A9209-68AF-40C1-A951-8033785D2709}" destId="{9ED5A61A-7BE4-4433-BA78-5EAA05460407}" srcOrd="1" destOrd="0" presId="urn:microsoft.com/office/officeart/2018/2/layout/IconVerticalSolidList"/>
    <dgm:cxn modelId="{29E50E23-F26F-4DB5-A3B1-34871102BE8B}" type="presParOf" srcId="{697A9209-68AF-40C1-A951-8033785D2709}" destId="{326CAFA9-9B38-4881-9070-A67A8E12BF6D}" srcOrd="2" destOrd="0" presId="urn:microsoft.com/office/officeart/2018/2/layout/IconVerticalSolidList"/>
    <dgm:cxn modelId="{83244E0E-D754-4079-8F8B-8DD4C991973E}" type="presParOf" srcId="{697A9209-68AF-40C1-A951-8033785D2709}" destId="{E9196F9D-29BC-4FEF-BB36-22B217235D21}" srcOrd="3" destOrd="0" presId="urn:microsoft.com/office/officeart/2018/2/layout/IconVerticalSolidList"/>
    <dgm:cxn modelId="{9FFE3738-2DA3-431E-9EE8-A1E997D3BFA6}" type="presParOf" srcId="{C6452324-1CC4-4F1A-9D8F-14C74A8796D6}" destId="{FA92C573-784D-45C8-A942-A88551FB08AF}" srcOrd="5" destOrd="0" presId="urn:microsoft.com/office/officeart/2018/2/layout/IconVerticalSolidList"/>
    <dgm:cxn modelId="{27E4CEB6-FF50-4881-8E33-1428CA47CEAB}" type="presParOf" srcId="{C6452324-1CC4-4F1A-9D8F-14C74A8796D6}" destId="{3CC3DC89-9CB8-4CCD-8E16-046837DCCF33}" srcOrd="6" destOrd="0" presId="urn:microsoft.com/office/officeart/2018/2/layout/IconVerticalSolidList"/>
    <dgm:cxn modelId="{8E3DD999-B080-48BB-8D95-759234C1277D}" type="presParOf" srcId="{3CC3DC89-9CB8-4CCD-8E16-046837DCCF33}" destId="{D3166028-DF28-4DD2-91A7-3550D03BA47A}" srcOrd="0" destOrd="0" presId="urn:microsoft.com/office/officeart/2018/2/layout/IconVerticalSolidList"/>
    <dgm:cxn modelId="{1D4A7035-46A2-4F68-BACB-9CBA661D8AAA}" type="presParOf" srcId="{3CC3DC89-9CB8-4CCD-8E16-046837DCCF33}" destId="{F79ECEEB-3B82-44FC-9E2B-7C90EE7F5EF2}" srcOrd="1" destOrd="0" presId="urn:microsoft.com/office/officeart/2018/2/layout/IconVerticalSolidList"/>
    <dgm:cxn modelId="{7C287EBA-CD31-4132-B6B5-AB0FCD3D63E0}" type="presParOf" srcId="{3CC3DC89-9CB8-4CCD-8E16-046837DCCF33}" destId="{BAEE44CB-5893-4164-AE41-111134F08246}" srcOrd="2" destOrd="0" presId="urn:microsoft.com/office/officeart/2018/2/layout/IconVerticalSolidList"/>
    <dgm:cxn modelId="{D7010427-03CF-49E8-825F-E1DF901071BF}" type="presParOf" srcId="{3CC3DC89-9CB8-4CCD-8E16-046837DCCF33}" destId="{613E5BEB-BC06-4240-B138-5151DBD247C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A9623B-DA9E-40A7-9DC0-681F83C5535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870FB9C-4B8D-45E5-94DB-BD93E6BD7B34}">
      <dgm:prSet custT="1"/>
      <dgm:spPr/>
      <dgm:t>
        <a:bodyPr/>
        <a:lstStyle/>
        <a:p>
          <a:pPr>
            <a:lnSpc>
              <a:spcPct val="100000"/>
            </a:lnSpc>
          </a:pPr>
          <a:r>
            <a:rPr lang="en-US" sz="2800" dirty="0"/>
            <a:t>Several segments (known as the “SART Extension Project”) near Yorba Linda and the Green River Golf Course (design completed in January 2022)</a:t>
          </a:r>
        </a:p>
      </dgm:t>
    </dgm:pt>
    <dgm:pt modelId="{946E5D54-EF15-4943-9E28-23EF9591A157}" type="parTrans" cxnId="{EA59A81B-7407-4820-A574-9733DBB5C5C3}">
      <dgm:prSet/>
      <dgm:spPr/>
      <dgm:t>
        <a:bodyPr/>
        <a:lstStyle/>
        <a:p>
          <a:endParaRPr lang="en-US" sz="2000"/>
        </a:p>
      </dgm:t>
    </dgm:pt>
    <dgm:pt modelId="{A3500DD6-7ABC-432E-B068-8F16E8566E41}" type="sibTrans" cxnId="{EA59A81B-7407-4820-A574-9733DBB5C5C3}">
      <dgm:prSet/>
      <dgm:spPr/>
      <dgm:t>
        <a:bodyPr/>
        <a:lstStyle/>
        <a:p>
          <a:endParaRPr lang="en-US" sz="2000"/>
        </a:p>
      </dgm:t>
    </dgm:pt>
    <dgm:pt modelId="{E7A5C029-BE65-4F12-B17D-25F209400255}">
      <dgm:prSet custT="1"/>
      <dgm:spPr/>
      <dgm:t>
        <a:bodyPr/>
        <a:lstStyle/>
        <a:p>
          <a:pPr>
            <a:lnSpc>
              <a:spcPct val="100000"/>
            </a:lnSpc>
          </a:pPr>
          <a:r>
            <a:rPr lang="en-US" sz="2800" dirty="0"/>
            <a:t>Orange Count Parks submitted a grant application (Sept 2024) to Coastal Conservancy for $250K to fund phasing plan, cost estimate, and regulatory permits for the Extension Project</a:t>
          </a:r>
        </a:p>
      </dgm:t>
    </dgm:pt>
    <dgm:pt modelId="{9EB7FF98-6427-472F-A238-CC7BBF551390}" type="parTrans" cxnId="{F8119A06-46E7-48A6-AFEB-C7EEE61EDF83}">
      <dgm:prSet/>
      <dgm:spPr/>
      <dgm:t>
        <a:bodyPr/>
        <a:lstStyle/>
        <a:p>
          <a:endParaRPr lang="en-US" sz="2000"/>
        </a:p>
      </dgm:t>
    </dgm:pt>
    <dgm:pt modelId="{DD436D18-0473-4786-9D74-BF1D18A35FF6}" type="sibTrans" cxnId="{F8119A06-46E7-48A6-AFEB-C7EEE61EDF83}">
      <dgm:prSet/>
      <dgm:spPr/>
      <dgm:t>
        <a:bodyPr/>
        <a:lstStyle/>
        <a:p>
          <a:endParaRPr lang="en-US" sz="2000"/>
        </a:p>
      </dgm:t>
    </dgm:pt>
    <dgm:pt modelId="{833428D2-2B84-48FC-8E43-023EBD46962B}">
      <dgm:prSet custT="1"/>
      <dgm:spPr/>
      <dgm:t>
        <a:bodyPr/>
        <a:lstStyle/>
        <a:p>
          <a:pPr>
            <a:lnSpc>
              <a:spcPct val="100000"/>
            </a:lnSpc>
          </a:pPr>
          <a:r>
            <a:rPr lang="en-US" sz="2800" dirty="0"/>
            <a:t>Construction schedule of the Extension Project is TBD</a:t>
          </a:r>
        </a:p>
        <a:p>
          <a:pPr>
            <a:lnSpc>
              <a:spcPct val="100000"/>
            </a:lnSpc>
          </a:pPr>
          <a:r>
            <a:rPr lang="en-US" sz="2800" dirty="0"/>
            <a:t>County will apply for future funding to cover construction costs</a:t>
          </a:r>
        </a:p>
      </dgm:t>
    </dgm:pt>
    <dgm:pt modelId="{BB03CFFA-8F60-4D6D-8AEC-93F16146B0A1}" type="parTrans" cxnId="{31EED326-E7EC-4EC9-87FD-580A5ED81F53}">
      <dgm:prSet/>
      <dgm:spPr/>
      <dgm:t>
        <a:bodyPr/>
        <a:lstStyle/>
        <a:p>
          <a:endParaRPr lang="en-US" sz="2000"/>
        </a:p>
      </dgm:t>
    </dgm:pt>
    <dgm:pt modelId="{5B9F2080-B582-4555-AF64-93D4B93331FE}" type="sibTrans" cxnId="{31EED326-E7EC-4EC9-87FD-580A5ED81F53}">
      <dgm:prSet/>
      <dgm:spPr/>
      <dgm:t>
        <a:bodyPr/>
        <a:lstStyle/>
        <a:p>
          <a:endParaRPr lang="en-US" sz="2000"/>
        </a:p>
      </dgm:t>
    </dgm:pt>
    <dgm:pt modelId="{F7F4BA63-2DEE-4CA7-A637-B0E3C9EA8D79}" type="pres">
      <dgm:prSet presAssocID="{73A9623B-DA9E-40A7-9DC0-681F83C5535E}" presName="root" presStyleCnt="0">
        <dgm:presLayoutVars>
          <dgm:dir/>
          <dgm:resizeHandles val="exact"/>
        </dgm:presLayoutVars>
      </dgm:prSet>
      <dgm:spPr/>
    </dgm:pt>
    <dgm:pt modelId="{C7A2B281-41A9-4DA5-AF56-7AD9986F6817}" type="pres">
      <dgm:prSet presAssocID="{E870FB9C-4B8D-45E5-94DB-BD93E6BD7B34}" presName="compNode" presStyleCnt="0"/>
      <dgm:spPr/>
    </dgm:pt>
    <dgm:pt modelId="{6BA4015E-83E7-45E4-B93B-B2D7CA716795}" type="pres">
      <dgm:prSet presAssocID="{E870FB9C-4B8D-45E5-94DB-BD93E6BD7B34}" presName="bgRect" presStyleLbl="bgShp" presStyleIdx="0" presStyleCnt="3"/>
      <dgm:spPr/>
    </dgm:pt>
    <dgm:pt modelId="{A4B882C4-B3C2-4156-A169-079012FB371E}" type="pres">
      <dgm:prSet presAssocID="{E870FB9C-4B8D-45E5-94DB-BD93E6BD7B3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olf"/>
        </a:ext>
      </dgm:extLst>
    </dgm:pt>
    <dgm:pt modelId="{675FE583-35F4-4171-A92B-B0C2D35DE3EC}" type="pres">
      <dgm:prSet presAssocID="{E870FB9C-4B8D-45E5-94DB-BD93E6BD7B34}" presName="spaceRect" presStyleCnt="0"/>
      <dgm:spPr/>
    </dgm:pt>
    <dgm:pt modelId="{C782CF21-C068-4A64-AE26-012B8CBC1826}" type="pres">
      <dgm:prSet presAssocID="{E870FB9C-4B8D-45E5-94DB-BD93E6BD7B34}" presName="parTx" presStyleLbl="revTx" presStyleIdx="0" presStyleCnt="3" custScaleX="110048">
        <dgm:presLayoutVars>
          <dgm:chMax val="0"/>
          <dgm:chPref val="0"/>
        </dgm:presLayoutVars>
      </dgm:prSet>
      <dgm:spPr/>
    </dgm:pt>
    <dgm:pt modelId="{383A31EC-B1DD-436B-9990-CCF42C568F5D}" type="pres">
      <dgm:prSet presAssocID="{A3500DD6-7ABC-432E-B068-8F16E8566E41}" presName="sibTrans" presStyleCnt="0"/>
      <dgm:spPr/>
    </dgm:pt>
    <dgm:pt modelId="{71F488BD-F3D6-460C-9D5E-B5194C30FDE4}" type="pres">
      <dgm:prSet presAssocID="{E7A5C029-BE65-4F12-B17D-25F209400255}" presName="compNode" presStyleCnt="0"/>
      <dgm:spPr/>
    </dgm:pt>
    <dgm:pt modelId="{8131C2A2-2812-4690-8A7B-8476E2E0AA20}" type="pres">
      <dgm:prSet presAssocID="{E7A5C029-BE65-4F12-B17D-25F209400255}" presName="bgRect" presStyleLbl="bgShp" presStyleIdx="1" presStyleCnt="3"/>
      <dgm:spPr/>
    </dgm:pt>
    <dgm:pt modelId="{C6BA218F-CA0B-4E8D-92AD-B3BFB56A9718}" type="pres">
      <dgm:prSet presAssocID="{E7A5C029-BE65-4F12-B17D-25F20940025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ark scene"/>
        </a:ext>
      </dgm:extLst>
    </dgm:pt>
    <dgm:pt modelId="{3E0EAFA2-FCED-466D-B791-19F3D100C1EA}" type="pres">
      <dgm:prSet presAssocID="{E7A5C029-BE65-4F12-B17D-25F209400255}" presName="spaceRect" presStyleCnt="0"/>
      <dgm:spPr/>
    </dgm:pt>
    <dgm:pt modelId="{995C016D-CAC9-4AE7-8333-2F1AA1F36D21}" type="pres">
      <dgm:prSet presAssocID="{E7A5C029-BE65-4F12-B17D-25F209400255}" presName="parTx" presStyleLbl="revTx" presStyleIdx="1" presStyleCnt="3" custScaleX="110381">
        <dgm:presLayoutVars>
          <dgm:chMax val="0"/>
          <dgm:chPref val="0"/>
        </dgm:presLayoutVars>
      </dgm:prSet>
      <dgm:spPr/>
    </dgm:pt>
    <dgm:pt modelId="{6E9670CE-90C6-4B27-9A77-60CC766D4153}" type="pres">
      <dgm:prSet presAssocID="{DD436D18-0473-4786-9D74-BF1D18A35FF6}" presName="sibTrans" presStyleCnt="0"/>
      <dgm:spPr/>
    </dgm:pt>
    <dgm:pt modelId="{31C3B861-6D52-47BA-A333-9A11F9836CC2}" type="pres">
      <dgm:prSet presAssocID="{833428D2-2B84-48FC-8E43-023EBD46962B}" presName="compNode" presStyleCnt="0"/>
      <dgm:spPr/>
    </dgm:pt>
    <dgm:pt modelId="{F30002A1-B64F-4346-919C-558CA4725FEE}" type="pres">
      <dgm:prSet presAssocID="{833428D2-2B84-48FC-8E43-023EBD46962B}" presName="bgRect" presStyleLbl="bgShp" presStyleIdx="2" presStyleCnt="3"/>
      <dgm:spPr/>
    </dgm:pt>
    <dgm:pt modelId="{F619937A-92BF-4F9B-AFFD-031C489AA463}" type="pres">
      <dgm:prSet presAssocID="{833428D2-2B84-48FC-8E43-023EBD46962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xcavator"/>
        </a:ext>
      </dgm:extLst>
    </dgm:pt>
    <dgm:pt modelId="{C91D79B8-6940-447D-A183-CF4FE8EB04DF}" type="pres">
      <dgm:prSet presAssocID="{833428D2-2B84-48FC-8E43-023EBD46962B}" presName="spaceRect" presStyleCnt="0"/>
      <dgm:spPr/>
    </dgm:pt>
    <dgm:pt modelId="{63D264D4-AEB0-4893-AD29-15DB31666363}" type="pres">
      <dgm:prSet presAssocID="{833428D2-2B84-48FC-8E43-023EBD46962B}" presName="parTx" presStyleLbl="revTx" presStyleIdx="2" presStyleCnt="3" custScaleX="110024">
        <dgm:presLayoutVars>
          <dgm:chMax val="0"/>
          <dgm:chPref val="0"/>
        </dgm:presLayoutVars>
      </dgm:prSet>
      <dgm:spPr/>
    </dgm:pt>
  </dgm:ptLst>
  <dgm:cxnLst>
    <dgm:cxn modelId="{F8119A06-46E7-48A6-AFEB-C7EEE61EDF83}" srcId="{73A9623B-DA9E-40A7-9DC0-681F83C5535E}" destId="{E7A5C029-BE65-4F12-B17D-25F209400255}" srcOrd="1" destOrd="0" parTransId="{9EB7FF98-6427-472F-A238-CC7BBF551390}" sibTransId="{DD436D18-0473-4786-9D74-BF1D18A35FF6}"/>
    <dgm:cxn modelId="{EA59A81B-7407-4820-A574-9733DBB5C5C3}" srcId="{73A9623B-DA9E-40A7-9DC0-681F83C5535E}" destId="{E870FB9C-4B8D-45E5-94DB-BD93E6BD7B34}" srcOrd="0" destOrd="0" parTransId="{946E5D54-EF15-4943-9E28-23EF9591A157}" sibTransId="{A3500DD6-7ABC-432E-B068-8F16E8566E41}"/>
    <dgm:cxn modelId="{31EED326-E7EC-4EC9-87FD-580A5ED81F53}" srcId="{73A9623B-DA9E-40A7-9DC0-681F83C5535E}" destId="{833428D2-2B84-48FC-8E43-023EBD46962B}" srcOrd="2" destOrd="0" parTransId="{BB03CFFA-8F60-4D6D-8AEC-93F16146B0A1}" sibTransId="{5B9F2080-B582-4555-AF64-93D4B93331FE}"/>
    <dgm:cxn modelId="{BD67582A-E33D-4249-A10C-D1F1F8754DC1}" type="presOf" srcId="{73A9623B-DA9E-40A7-9DC0-681F83C5535E}" destId="{F7F4BA63-2DEE-4CA7-A637-B0E3C9EA8D79}" srcOrd="0" destOrd="0" presId="urn:microsoft.com/office/officeart/2018/2/layout/IconVerticalSolidList"/>
    <dgm:cxn modelId="{4F020731-A413-4EA8-A93E-86290DAF8E6E}" type="presOf" srcId="{E7A5C029-BE65-4F12-B17D-25F209400255}" destId="{995C016D-CAC9-4AE7-8333-2F1AA1F36D21}" srcOrd="0" destOrd="0" presId="urn:microsoft.com/office/officeart/2018/2/layout/IconVerticalSolidList"/>
    <dgm:cxn modelId="{7897AD59-B047-47A2-89FA-534E0D14AFCF}" type="presOf" srcId="{833428D2-2B84-48FC-8E43-023EBD46962B}" destId="{63D264D4-AEB0-4893-AD29-15DB31666363}" srcOrd="0" destOrd="0" presId="urn:microsoft.com/office/officeart/2018/2/layout/IconVerticalSolidList"/>
    <dgm:cxn modelId="{3E5741D5-E5A7-46B6-B992-008A301A07D7}" type="presOf" srcId="{E870FB9C-4B8D-45E5-94DB-BD93E6BD7B34}" destId="{C782CF21-C068-4A64-AE26-012B8CBC1826}" srcOrd="0" destOrd="0" presId="urn:microsoft.com/office/officeart/2018/2/layout/IconVerticalSolidList"/>
    <dgm:cxn modelId="{82A90157-47AA-4BB5-81DD-2C0CBF90F017}" type="presParOf" srcId="{F7F4BA63-2DEE-4CA7-A637-B0E3C9EA8D79}" destId="{C7A2B281-41A9-4DA5-AF56-7AD9986F6817}" srcOrd="0" destOrd="0" presId="urn:microsoft.com/office/officeart/2018/2/layout/IconVerticalSolidList"/>
    <dgm:cxn modelId="{0DAFAFF6-8B23-4820-9362-434A633EDF9F}" type="presParOf" srcId="{C7A2B281-41A9-4DA5-AF56-7AD9986F6817}" destId="{6BA4015E-83E7-45E4-B93B-B2D7CA716795}" srcOrd="0" destOrd="0" presId="urn:microsoft.com/office/officeart/2018/2/layout/IconVerticalSolidList"/>
    <dgm:cxn modelId="{CC668A2D-F217-422D-857C-5F51F49FC210}" type="presParOf" srcId="{C7A2B281-41A9-4DA5-AF56-7AD9986F6817}" destId="{A4B882C4-B3C2-4156-A169-079012FB371E}" srcOrd="1" destOrd="0" presId="urn:microsoft.com/office/officeart/2018/2/layout/IconVerticalSolidList"/>
    <dgm:cxn modelId="{A384E542-D6F2-483E-8682-481A608C5648}" type="presParOf" srcId="{C7A2B281-41A9-4DA5-AF56-7AD9986F6817}" destId="{675FE583-35F4-4171-A92B-B0C2D35DE3EC}" srcOrd="2" destOrd="0" presId="urn:microsoft.com/office/officeart/2018/2/layout/IconVerticalSolidList"/>
    <dgm:cxn modelId="{12D74C42-890D-4B6C-BE66-E69FDC34CF8C}" type="presParOf" srcId="{C7A2B281-41A9-4DA5-AF56-7AD9986F6817}" destId="{C782CF21-C068-4A64-AE26-012B8CBC1826}" srcOrd="3" destOrd="0" presId="urn:microsoft.com/office/officeart/2018/2/layout/IconVerticalSolidList"/>
    <dgm:cxn modelId="{0FB86086-7114-4AB7-B1BB-2B2D9C4B7DAB}" type="presParOf" srcId="{F7F4BA63-2DEE-4CA7-A637-B0E3C9EA8D79}" destId="{383A31EC-B1DD-436B-9990-CCF42C568F5D}" srcOrd="1" destOrd="0" presId="urn:microsoft.com/office/officeart/2018/2/layout/IconVerticalSolidList"/>
    <dgm:cxn modelId="{C79C56A3-A682-4D57-A175-B9AA13507F10}" type="presParOf" srcId="{F7F4BA63-2DEE-4CA7-A637-B0E3C9EA8D79}" destId="{71F488BD-F3D6-460C-9D5E-B5194C30FDE4}" srcOrd="2" destOrd="0" presId="urn:microsoft.com/office/officeart/2018/2/layout/IconVerticalSolidList"/>
    <dgm:cxn modelId="{ACF1598B-891E-45A1-9CA9-0952ACB72BC6}" type="presParOf" srcId="{71F488BD-F3D6-460C-9D5E-B5194C30FDE4}" destId="{8131C2A2-2812-4690-8A7B-8476E2E0AA20}" srcOrd="0" destOrd="0" presId="urn:microsoft.com/office/officeart/2018/2/layout/IconVerticalSolidList"/>
    <dgm:cxn modelId="{A0BE1E0C-90F0-4CBF-9810-21A8A55C9A72}" type="presParOf" srcId="{71F488BD-F3D6-460C-9D5E-B5194C30FDE4}" destId="{C6BA218F-CA0B-4E8D-92AD-B3BFB56A9718}" srcOrd="1" destOrd="0" presId="urn:microsoft.com/office/officeart/2018/2/layout/IconVerticalSolidList"/>
    <dgm:cxn modelId="{CC9D40B0-37E3-400D-988E-1B3D263493C2}" type="presParOf" srcId="{71F488BD-F3D6-460C-9D5E-B5194C30FDE4}" destId="{3E0EAFA2-FCED-466D-B791-19F3D100C1EA}" srcOrd="2" destOrd="0" presId="urn:microsoft.com/office/officeart/2018/2/layout/IconVerticalSolidList"/>
    <dgm:cxn modelId="{2E2AC0B0-1E94-444B-8F9C-C2BD485D31A3}" type="presParOf" srcId="{71F488BD-F3D6-460C-9D5E-B5194C30FDE4}" destId="{995C016D-CAC9-4AE7-8333-2F1AA1F36D21}" srcOrd="3" destOrd="0" presId="urn:microsoft.com/office/officeart/2018/2/layout/IconVerticalSolidList"/>
    <dgm:cxn modelId="{F1335A7C-A938-41C5-B656-FEA067B8C4BB}" type="presParOf" srcId="{F7F4BA63-2DEE-4CA7-A637-B0E3C9EA8D79}" destId="{6E9670CE-90C6-4B27-9A77-60CC766D4153}" srcOrd="3" destOrd="0" presId="urn:microsoft.com/office/officeart/2018/2/layout/IconVerticalSolidList"/>
    <dgm:cxn modelId="{31BC02F6-DA78-499D-A027-2C878BF2E9E5}" type="presParOf" srcId="{F7F4BA63-2DEE-4CA7-A637-B0E3C9EA8D79}" destId="{31C3B861-6D52-47BA-A333-9A11F9836CC2}" srcOrd="4" destOrd="0" presId="urn:microsoft.com/office/officeart/2018/2/layout/IconVerticalSolidList"/>
    <dgm:cxn modelId="{C21E8A4A-9FE2-4330-A5F6-CD20DEE2E3EB}" type="presParOf" srcId="{31C3B861-6D52-47BA-A333-9A11F9836CC2}" destId="{F30002A1-B64F-4346-919C-558CA4725FEE}" srcOrd="0" destOrd="0" presId="urn:microsoft.com/office/officeart/2018/2/layout/IconVerticalSolidList"/>
    <dgm:cxn modelId="{BFB4EA6E-04BC-4A0C-8C59-B1638B09018E}" type="presParOf" srcId="{31C3B861-6D52-47BA-A333-9A11F9836CC2}" destId="{F619937A-92BF-4F9B-AFFD-031C489AA463}" srcOrd="1" destOrd="0" presId="urn:microsoft.com/office/officeart/2018/2/layout/IconVerticalSolidList"/>
    <dgm:cxn modelId="{C40ADF99-A73E-4651-8DAC-98F96687A924}" type="presParOf" srcId="{31C3B861-6D52-47BA-A333-9A11F9836CC2}" destId="{C91D79B8-6940-447D-A183-CF4FE8EB04DF}" srcOrd="2" destOrd="0" presId="urn:microsoft.com/office/officeart/2018/2/layout/IconVerticalSolidList"/>
    <dgm:cxn modelId="{C519CAF8-78FC-4061-BE30-5794BD97FADC}" type="presParOf" srcId="{31C3B861-6D52-47BA-A333-9A11F9836CC2}" destId="{63D264D4-AEB0-4893-AD29-15DB3166636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20124C-794C-4F69-BC29-D15EA52E7BC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278B29D-711C-45FF-AB17-E2BC37FFB426}">
      <dgm:prSet custT="1"/>
      <dgm:spPr/>
      <dgm:t>
        <a:bodyPr/>
        <a:lstStyle/>
        <a:p>
          <a:r>
            <a:rPr lang="en-US" sz="2800" b="1" dirty="0"/>
            <a:t>SART 3 (3.8 miles): </a:t>
          </a:r>
          <a:r>
            <a:rPr lang="en-US" sz="2800" dirty="0"/>
            <a:t>Construction resumed after bird nesting season this September and is anticipated to be finished in December 2025.</a:t>
          </a:r>
        </a:p>
      </dgm:t>
    </dgm:pt>
    <dgm:pt modelId="{B6CDF202-7485-410C-B26E-B9ABFE36F4D3}" type="parTrans" cxnId="{F7DC5D56-8C0A-43B3-B50E-0AA1C8890EB6}">
      <dgm:prSet/>
      <dgm:spPr/>
      <dgm:t>
        <a:bodyPr/>
        <a:lstStyle/>
        <a:p>
          <a:endParaRPr lang="en-US" sz="2000"/>
        </a:p>
      </dgm:t>
    </dgm:pt>
    <dgm:pt modelId="{70DB82B7-C548-4607-8022-438912228B40}" type="sibTrans" cxnId="{F7DC5D56-8C0A-43B3-B50E-0AA1C8890EB6}">
      <dgm:prSet/>
      <dgm:spPr/>
      <dgm:t>
        <a:bodyPr/>
        <a:lstStyle/>
        <a:p>
          <a:endParaRPr lang="en-US" sz="2000"/>
        </a:p>
      </dgm:t>
    </dgm:pt>
    <dgm:pt modelId="{BE8CAD8E-9E3A-4AE0-92C6-4B815B643182}">
      <dgm:prSet custT="1"/>
      <dgm:spPr/>
      <dgm:t>
        <a:bodyPr/>
        <a:lstStyle/>
        <a:p>
          <a:pPr>
            <a:spcAft>
              <a:spcPts val="1800"/>
            </a:spcAft>
          </a:pPr>
          <a:r>
            <a:rPr lang="en-US" sz="2800" b="1" dirty="0"/>
            <a:t>SART 4A (3.9 miles): </a:t>
          </a:r>
          <a:r>
            <a:rPr lang="en-US" sz="2800" dirty="0"/>
            <a:t>Currently the plans are at approximately 35%.  Project completion is estimated in 2026.</a:t>
          </a:r>
        </a:p>
      </dgm:t>
    </dgm:pt>
    <dgm:pt modelId="{DF9F90E6-7622-4C9B-8DDB-71B6637C07BE}" type="parTrans" cxnId="{B8A825AD-4D74-4945-A008-AF6C80C62498}">
      <dgm:prSet/>
      <dgm:spPr/>
      <dgm:t>
        <a:bodyPr/>
        <a:lstStyle/>
        <a:p>
          <a:endParaRPr lang="en-US" sz="2000"/>
        </a:p>
      </dgm:t>
    </dgm:pt>
    <dgm:pt modelId="{DB141A05-E392-4818-A3E1-6B3180508917}" type="sibTrans" cxnId="{B8A825AD-4D74-4945-A008-AF6C80C62498}">
      <dgm:prSet/>
      <dgm:spPr/>
      <dgm:t>
        <a:bodyPr/>
        <a:lstStyle/>
        <a:p>
          <a:endParaRPr lang="en-US" sz="2000"/>
        </a:p>
      </dgm:t>
    </dgm:pt>
    <dgm:pt modelId="{92DEAA86-3E2A-4E75-9C8A-2548A8EBA765}">
      <dgm:prSet custT="1"/>
      <dgm:spPr/>
      <dgm:t>
        <a:bodyPr/>
        <a:lstStyle/>
        <a:p>
          <a:r>
            <a:rPr lang="en-US" sz="2800" b="1" dirty="0"/>
            <a:t>SART 4B and C – (3.3 miles): </a:t>
          </a:r>
          <a:r>
            <a:rPr lang="en-US" sz="2800" dirty="0"/>
            <a:t>SB Regional Parks is waiting on the outcome of its Active Transportation Program grant application.  The outcome is expected to be received in 2025.</a:t>
          </a:r>
        </a:p>
      </dgm:t>
    </dgm:pt>
    <dgm:pt modelId="{7CEFF5AF-B477-473A-8B4A-BA95D023F01D}" type="parTrans" cxnId="{812247AD-489B-4B53-AA8F-C682FC8B38EB}">
      <dgm:prSet/>
      <dgm:spPr/>
      <dgm:t>
        <a:bodyPr/>
        <a:lstStyle/>
        <a:p>
          <a:endParaRPr lang="en-US" sz="2000"/>
        </a:p>
      </dgm:t>
    </dgm:pt>
    <dgm:pt modelId="{7BA671EA-5F1D-4D76-BAAB-3899BDE4E7DC}" type="sibTrans" cxnId="{812247AD-489B-4B53-AA8F-C682FC8B38EB}">
      <dgm:prSet/>
      <dgm:spPr/>
      <dgm:t>
        <a:bodyPr/>
        <a:lstStyle/>
        <a:p>
          <a:endParaRPr lang="en-US" sz="2000"/>
        </a:p>
      </dgm:t>
    </dgm:pt>
    <dgm:pt modelId="{B7F6FDB9-7F2D-4D77-ADAD-C11F29527232}">
      <dgm:prSet custT="1"/>
      <dgm:spPr/>
      <dgm:t>
        <a:bodyPr/>
        <a:lstStyle/>
        <a:p>
          <a:r>
            <a:rPr lang="en-US" sz="2800" b="1" dirty="0"/>
            <a:t>SART 4D and E: </a:t>
          </a:r>
          <a:r>
            <a:rPr lang="en-US" sz="2800" dirty="0"/>
            <a:t>No work has been started. </a:t>
          </a:r>
        </a:p>
      </dgm:t>
    </dgm:pt>
    <dgm:pt modelId="{B7C792E0-61CF-4FBC-8016-AF6B2F3A1E75}" type="parTrans" cxnId="{0719DDD4-36FC-4D0F-AD5E-15F2D74D4F55}">
      <dgm:prSet/>
      <dgm:spPr/>
      <dgm:t>
        <a:bodyPr/>
        <a:lstStyle/>
        <a:p>
          <a:endParaRPr lang="en-US" sz="2000"/>
        </a:p>
      </dgm:t>
    </dgm:pt>
    <dgm:pt modelId="{C1CF437D-5C13-4012-818D-FCA2979A35DB}" type="sibTrans" cxnId="{0719DDD4-36FC-4D0F-AD5E-15F2D74D4F55}">
      <dgm:prSet/>
      <dgm:spPr/>
      <dgm:t>
        <a:bodyPr/>
        <a:lstStyle/>
        <a:p>
          <a:endParaRPr lang="en-US" sz="2000"/>
        </a:p>
      </dgm:t>
    </dgm:pt>
    <dgm:pt modelId="{BFA3FE38-16D0-456B-AA8E-2A892506E3F1}" type="pres">
      <dgm:prSet presAssocID="{4120124C-794C-4F69-BC29-D15EA52E7BC7}" presName="vert0" presStyleCnt="0">
        <dgm:presLayoutVars>
          <dgm:dir/>
          <dgm:animOne val="branch"/>
          <dgm:animLvl val="lvl"/>
        </dgm:presLayoutVars>
      </dgm:prSet>
      <dgm:spPr/>
    </dgm:pt>
    <dgm:pt modelId="{F24B38A4-8051-4137-ABF5-C6342AB3DD43}" type="pres">
      <dgm:prSet presAssocID="{E278B29D-711C-45FF-AB17-E2BC37FFB426}" presName="thickLine" presStyleLbl="alignNode1" presStyleIdx="0" presStyleCnt="4"/>
      <dgm:spPr/>
    </dgm:pt>
    <dgm:pt modelId="{8A3E18A5-8181-4D81-972E-23BA1B819F1F}" type="pres">
      <dgm:prSet presAssocID="{E278B29D-711C-45FF-AB17-E2BC37FFB426}" presName="horz1" presStyleCnt="0"/>
      <dgm:spPr/>
    </dgm:pt>
    <dgm:pt modelId="{255CACC3-9262-4549-AA67-D792AEFDEC53}" type="pres">
      <dgm:prSet presAssocID="{E278B29D-711C-45FF-AB17-E2BC37FFB426}" presName="tx1" presStyleLbl="revTx" presStyleIdx="0" presStyleCnt="4" custScaleY="124852"/>
      <dgm:spPr/>
    </dgm:pt>
    <dgm:pt modelId="{74FB71C0-F08E-4FFC-A7CD-BEB68925D36C}" type="pres">
      <dgm:prSet presAssocID="{E278B29D-711C-45FF-AB17-E2BC37FFB426}" presName="vert1" presStyleCnt="0"/>
      <dgm:spPr/>
    </dgm:pt>
    <dgm:pt modelId="{829DD8A2-8884-4076-A141-58DA769DDB13}" type="pres">
      <dgm:prSet presAssocID="{BE8CAD8E-9E3A-4AE0-92C6-4B815B643182}" presName="thickLine" presStyleLbl="alignNode1" presStyleIdx="1" presStyleCnt="4"/>
      <dgm:spPr/>
    </dgm:pt>
    <dgm:pt modelId="{963514D3-0875-42BF-BF1F-182D483EDA08}" type="pres">
      <dgm:prSet presAssocID="{BE8CAD8E-9E3A-4AE0-92C6-4B815B643182}" presName="horz1" presStyleCnt="0"/>
      <dgm:spPr/>
    </dgm:pt>
    <dgm:pt modelId="{BFE92F69-4633-4214-9010-06AC9263434A}" type="pres">
      <dgm:prSet presAssocID="{BE8CAD8E-9E3A-4AE0-92C6-4B815B643182}" presName="tx1" presStyleLbl="revTx" presStyleIdx="1" presStyleCnt="4"/>
      <dgm:spPr/>
    </dgm:pt>
    <dgm:pt modelId="{05938CBF-DC54-4A10-B69F-879797602922}" type="pres">
      <dgm:prSet presAssocID="{BE8CAD8E-9E3A-4AE0-92C6-4B815B643182}" presName="vert1" presStyleCnt="0"/>
      <dgm:spPr/>
    </dgm:pt>
    <dgm:pt modelId="{4B3D5F5B-41A0-4582-99DE-327D681E5996}" type="pres">
      <dgm:prSet presAssocID="{92DEAA86-3E2A-4E75-9C8A-2548A8EBA765}" presName="thickLine" presStyleLbl="alignNode1" presStyleIdx="2" presStyleCnt="4"/>
      <dgm:spPr/>
    </dgm:pt>
    <dgm:pt modelId="{12C12EF5-D4F3-4319-9972-04D3BD7D6EF7}" type="pres">
      <dgm:prSet presAssocID="{92DEAA86-3E2A-4E75-9C8A-2548A8EBA765}" presName="horz1" presStyleCnt="0"/>
      <dgm:spPr/>
    </dgm:pt>
    <dgm:pt modelId="{C39AC21D-9E7E-4F2B-98D1-1C137CB18B14}" type="pres">
      <dgm:prSet presAssocID="{92DEAA86-3E2A-4E75-9C8A-2548A8EBA765}" presName="tx1" presStyleLbl="revTx" presStyleIdx="2" presStyleCnt="4" custScaleY="163984"/>
      <dgm:spPr/>
    </dgm:pt>
    <dgm:pt modelId="{6A3829CB-E3E0-4F17-8755-769935654E15}" type="pres">
      <dgm:prSet presAssocID="{92DEAA86-3E2A-4E75-9C8A-2548A8EBA765}" presName="vert1" presStyleCnt="0"/>
      <dgm:spPr/>
    </dgm:pt>
    <dgm:pt modelId="{EE042855-2F3D-4B35-8CD6-28B3D8D81F8F}" type="pres">
      <dgm:prSet presAssocID="{B7F6FDB9-7F2D-4D77-ADAD-C11F29527232}" presName="thickLine" presStyleLbl="alignNode1" presStyleIdx="3" presStyleCnt="4"/>
      <dgm:spPr/>
    </dgm:pt>
    <dgm:pt modelId="{2E0FC50E-0940-40C3-95F6-2F4B394C50EB}" type="pres">
      <dgm:prSet presAssocID="{B7F6FDB9-7F2D-4D77-ADAD-C11F29527232}" presName="horz1" presStyleCnt="0"/>
      <dgm:spPr/>
    </dgm:pt>
    <dgm:pt modelId="{510ECA65-3B46-4A30-8DC7-8F196D99EAAE}" type="pres">
      <dgm:prSet presAssocID="{B7F6FDB9-7F2D-4D77-ADAD-C11F29527232}" presName="tx1" presStyleLbl="revTx" presStyleIdx="3" presStyleCnt="4"/>
      <dgm:spPr/>
    </dgm:pt>
    <dgm:pt modelId="{73B14D01-D8E6-4066-AC6B-D2054F78BA6A}" type="pres">
      <dgm:prSet presAssocID="{B7F6FDB9-7F2D-4D77-ADAD-C11F29527232}" presName="vert1" presStyleCnt="0"/>
      <dgm:spPr/>
    </dgm:pt>
  </dgm:ptLst>
  <dgm:cxnLst>
    <dgm:cxn modelId="{92D53401-9AA0-4C38-B737-9328404E1387}" type="presOf" srcId="{4120124C-794C-4F69-BC29-D15EA52E7BC7}" destId="{BFA3FE38-16D0-456B-AA8E-2A892506E3F1}" srcOrd="0" destOrd="0" presId="urn:microsoft.com/office/officeart/2008/layout/LinedList"/>
    <dgm:cxn modelId="{13715717-B8F3-470B-8ACC-E670CC004E20}" type="presOf" srcId="{E278B29D-711C-45FF-AB17-E2BC37FFB426}" destId="{255CACC3-9262-4549-AA67-D792AEFDEC53}" srcOrd="0" destOrd="0" presId="urn:microsoft.com/office/officeart/2008/layout/LinedList"/>
    <dgm:cxn modelId="{4076804A-9049-411E-A5DF-6358319B9862}" type="presOf" srcId="{BE8CAD8E-9E3A-4AE0-92C6-4B815B643182}" destId="{BFE92F69-4633-4214-9010-06AC9263434A}" srcOrd="0" destOrd="0" presId="urn:microsoft.com/office/officeart/2008/layout/LinedList"/>
    <dgm:cxn modelId="{F7DC5D56-8C0A-43B3-B50E-0AA1C8890EB6}" srcId="{4120124C-794C-4F69-BC29-D15EA52E7BC7}" destId="{E278B29D-711C-45FF-AB17-E2BC37FFB426}" srcOrd="0" destOrd="0" parTransId="{B6CDF202-7485-410C-B26E-B9ABFE36F4D3}" sibTransId="{70DB82B7-C548-4607-8022-438912228B40}"/>
    <dgm:cxn modelId="{B8A825AD-4D74-4945-A008-AF6C80C62498}" srcId="{4120124C-794C-4F69-BC29-D15EA52E7BC7}" destId="{BE8CAD8E-9E3A-4AE0-92C6-4B815B643182}" srcOrd="1" destOrd="0" parTransId="{DF9F90E6-7622-4C9B-8DDB-71B6637C07BE}" sibTransId="{DB141A05-E392-4818-A3E1-6B3180508917}"/>
    <dgm:cxn modelId="{812247AD-489B-4B53-AA8F-C682FC8B38EB}" srcId="{4120124C-794C-4F69-BC29-D15EA52E7BC7}" destId="{92DEAA86-3E2A-4E75-9C8A-2548A8EBA765}" srcOrd="2" destOrd="0" parTransId="{7CEFF5AF-B477-473A-8B4A-BA95D023F01D}" sibTransId="{7BA671EA-5F1D-4D76-BAAB-3899BDE4E7DC}"/>
    <dgm:cxn modelId="{0719DDD4-36FC-4D0F-AD5E-15F2D74D4F55}" srcId="{4120124C-794C-4F69-BC29-D15EA52E7BC7}" destId="{B7F6FDB9-7F2D-4D77-ADAD-C11F29527232}" srcOrd="3" destOrd="0" parTransId="{B7C792E0-61CF-4FBC-8016-AF6B2F3A1E75}" sibTransId="{C1CF437D-5C13-4012-818D-FCA2979A35DB}"/>
    <dgm:cxn modelId="{4D14ABFD-A4CD-4B02-B4C3-257758B0F8DC}" type="presOf" srcId="{B7F6FDB9-7F2D-4D77-ADAD-C11F29527232}" destId="{510ECA65-3B46-4A30-8DC7-8F196D99EAAE}" srcOrd="0" destOrd="0" presId="urn:microsoft.com/office/officeart/2008/layout/LinedList"/>
    <dgm:cxn modelId="{84EEC8FD-A798-4288-BEF9-F6AF1C340AB1}" type="presOf" srcId="{92DEAA86-3E2A-4E75-9C8A-2548A8EBA765}" destId="{C39AC21D-9E7E-4F2B-98D1-1C137CB18B14}" srcOrd="0" destOrd="0" presId="urn:microsoft.com/office/officeart/2008/layout/LinedList"/>
    <dgm:cxn modelId="{93FFCA3B-293D-44E8-B396-5EB7B80F45E8}" type="presParOf" srcId="{BFA3FE38-16D0-456B-AA8E-2A892506E3F1}" destId="{F24B38A4-8051-4137-ABF5-C6342AB3DD43}" srcOrd="0" destOrd="0" presId="urn:microsoft.com/office/officeart/2008/layout/LinedList"/>
    <dgm:cxn modelId="{DB2BC3AE-8E9C-41B9-A6B7-A6135318921B}" type="presParOf" srcId="{BFA3FE38-16D0-456B-AA8E-2A892506E3F1}" destId="{8A3E18A5-8181-4D81-972E-23BA1B819F1F}" srcOrd="1" destOrd="0" presId="urn:microsoft.com/office/officeart/2008/layout/LinedList"/>
    <dgm:cxn modelId="{41E68007-24E0-46E0-BBC4-2EC0AC22D5B7}" type="presParOf" srcId="{8A3E18A5-8181-4D81-972E-23BA1B819F1F}" destId="{255CACC3-9262-4549-AA67-D792AEFDEC53}" srcOrd="0" destOrd="0" presId="urn:microsoft.com/office/officeart/2008/layout/LinedList"/>
    <dgm:cxn modelId="{FCD4ED2E-E473-436F-92B3-A3213D8FFE28}" type="presParOf" srcId="{8A3E18A5-8181-4D81-972E-23BA1B819F1F}" destId="{74FB71C0-F08E-4FFC-A7CD-BEB68925D36C}" srcOrd="1" destOrd="0" presId="urn:microsoft.com/office/officeart/2008/layout/LinedList"/>
    <dgm:cxn modelId="{56BEBF5E-15B2-4579-8184-663FC63DE801}" type="presParOf" srcId="{BFA3FE38-16D0-456B-AA8E-2A892506E3F1}" destId="{829DD8A2-8884-4076-A141-58DA769DDB13}" srcOrd="2" destOrd="0" presId="urn:microsoft.com/office/officeart/2008/layout/LinedList"/>
    <dgm:cxn modelId="{39ADEB40-0DEC-4108-A79C-1665EC17BA99}" type="presParOf" srcId="{BFA3FE38-16D0-456B-AA8E-2A892506E3F1}" destId="{963514D3-0875-42BF-BF1F-182D483EDA08}" srcOrd="3" destOrd="0" presId="urn:microsoft.com/office/officeart/2008/layout/LinedList"/>
    <dgm:cxn modelId="{C4FDC107-2F7B-4940-80D0-1DB6240F3722}" type="presParOf" srcId="{963514D3-0875-42BF-BF1F-182D483EDA08}" destId="{BFE92F69-4633-4214-9010-06AC9263434A}" srcOrd="0" destOrd="0" presId="urn:microsoft.com/office/officeart/2008/layout/LinedList"/>
    <dgm:cxn modelId="{196491D4-47E2-4DAA-AE9A-141343D750F5}" type="presParOf" srcId="{963514D3-0875-42BF-BF1F-182D483EDA08}" destId="{05938CBF-DC54-4A10-B69F-879797602922}" srcOrd="1" destOrd="0" presId="urn:microsoft.com/office/officeart/2008/layout/LinedList"/>
    <dgm:cxn modelId="{6E7E9939-DCFD-4201-B035-720DDF6ED08B}" type="presParOf" srcId="{BFA3FE38-16D0-456B-AA8E-2A892506E3F1}" destId="{4B3D5F5B-41A0-4582-99DE-327D681E5996}" srcOrd="4" destOrd="0" presId="urn:microsoft.com/office/officeart/2008/layout/LinedList"/>
    <dgm:cxn modelId="{E8F8A91A-1384-47E0-B576-BC15342A1E59}" type="presParOf" srcId="{BFA3FE38-16D0-456B-AA8E-2A892506E3F1}" destId="{12C12EF5-D4F3-4319-9972-04D3BD7D6EF7}" srcOrd="5" destOrd="0" presId="urn:microsoft.com/office/officeart/2008/layout/LinedList"/>
    <dgm:cxn modelId="{678360DF-EDE9-4D5C-8CD8-3ED6E06E32AF}" type="presParOf" srcId="{12C12EF5-D4F3-4319-9972-04D3BD7D6EF7}" destId="{C39AC21D-9E7E-4F2B-98D1-1C137CB18B14}" srcOrd="0" destOrd="0" presId="urn:microsoft.com/office/officeart/2008/layout/LinedList"/>
    <dgm:cxn modelId="{61472632-2490-4A15-A9EC-AA2D90685DB6}" type="presParOf" srcId="{12C12EF5-D4F3-4319-9972-04D3BD7D6EF7}" destId="{6A3829CB-E3E0-4F17-8755-769935654E15}" srcOrd="1" destOrd="0" presId="urn:microsoft.com/office/officeart/2008/layout/LinedList"/>
    <dgm:cxn modelId="{6E190D9B-8A33-4BAC-9CDB-856C18D8445D}" type="presParOf" srcId="{BFA3FE38-16D0-456B-AA8E-2A892506E3F1}" destId="{EE042855-2F3D-4B35-8CD6-28B3D8D81F8F}" srcOrd="6" destOrd="0" presId="urn:microsoft.com/office/officeart/2008/layout/LinedList"/>
    <dgm:cxn modelId="{D4149085-9732-477A-ADAC-156544BFC356}" type="presParOf" srcId="{BFA3FE38-16D0-456B-AA8E-2A892506E3F1}" destId="{2E0FC50E-0940-40C3-95F6-2F4B394C50EB}" srcOrd="7" destOrd="0" presId="urn:microsoft.com/office/officeart/2008/layout/LinedList"/>
    <dgm:cxn modelId="{03C05D83-46B1-4945-9056-D09B5517DF5B}" type="presParOf" srcId="{2E0FC50E-0940-40C3-95F6-2F4B394C50EB}" destId="{510ECA65-3B46-4A30-8DC7-8F196D99EAAE}" srcOrd="0" destOrd="0" presId="urn:microsoft.com/office/officeart/2008/layout/LinedList"/>
    <dgm:cxn modelId="{B200771E-19C2-4E71-8BBB-20B60C7D8DCB}" type="presParOf" srcId="{2E0FC50E-0940-40C3-95F6-2F4B394C50EB}" destId="{73B14D01-D8E6-4066-AC6B-D2054F78BA6A}"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BE50E-43D4-4D65-ADEB-1C3132081621}">
      <dsp:nvSpPr>
        <dsp:cNvPr id="0" name=""/>
        <dsp:cNvSpPr/>
      </dsp:nvSpPr>
      <dsp:spPr>
        <a:xfrm>
          <a:off x="0" y="6502"/>
          <a:ext cx="16992600" cy="13837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C32216-5F9F-49AE-86C6-20BEA853AB6C}">
      <dsp:nvSpPr>
        <dsp:cNvPr id="0" name=""/>
        <dsp:cNvSpPr/>
      </dsp:nvSpPr>
      <dsp:spPr>
        <a:xfrm>
          <a:off x="418581" y="317844"/>
          <a:ext cx="761801" cy="7610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05038B-2BCC-4A2B-863E-877DEDEB7BC2}">
      <dsp:nvSpPr>
        <dsp:cNvPr id="0" name=""/>
        <dsp:cNvSpPr/>
      </dsp:nvSpPr>
      <dsp:spPr>
        <a:xfrm>
          <a:off x="1598964" y="6502"/>
          <a:ext cx="15321398" cy="1513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175" tIns="160175" rIns="160175" bIns="160175" numCol="1" spcCol="1270" anchor="ctr" anchorCtr="0">
          <a:noAutofit/>
        </a:bodyPr>
        <a:lstStyle/>
        <a:p>
          <a:pPr marL="0" lvl="0" indent="0" algn="l" defTabSz="1244600">
            <a:lnSpc>
              <a:spcPct val="100000"/>
            </a:lnSpc>
            <a:spcBef>
              <a:spcPct val="0"/>
            </a:spcBef>
            <a:spcAft>
              <a:spcPct val="35000"/>
            </a:spcAft>
            <a:buNone/>
          </a:pPr>
          <a:r>
            <a:rPr lang="en-US" sz="2800" kern="1200" dirty="0"/>
            <a:t>In 1976, the Secretary of Interior deemed portions of the trail in Orange and San Bernardino counties as the “Santa Ana River National Recreational Trail”.</a:t>
          </a:r>
        </a:p>
      </dsp:txBody>
      <dsp:txXfrm>
        <a:off x="1598964" y="6502"/>
        <a:ext cx="15321398" cy="1513466"/>
      </dsp:txXfrm>
    </dsp:sp>
    <dsp:sp modelId="{822C62BF-07A5-40EE-B027-CFBE4A754487}">
      <dsp:nvSpPr>
        <dsp:cNvPr id="0" name=""/>
        <dsp:cNvSpPr/>
      </dsp:nvSpPr>
      <dsp:spPr>
        <a:xfrm>
          <a:off x="0" y="1898336"/>
          <a:ext cx="16992600" cy="13837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F5AD2E-198C-4EAD-A1CD-6B7590A87C34}">
      <dsp:nvSpPr>
        <dsp:cNvPr id="0" name=""/>
        <dsp:cNvSpPr/>
      </dsp:nvSpPr>
      <dsp:spPr>
        <a:xfrm>
          <a:off x="418581" y="2209677"/>
          <a:ext cx="761801" cy="7610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82B3F7-028B-4FD2-BF0A-9440974C5C37}">
      <dsp:nvSpPr>
        <dsp:cNvPr id="0" name=""/>
        <dsp:cNvSpPr/>
      </dsp:nvSpPr>
      <dsp:spPr>
        <a:xfrm>
          <a:off x="1598964" y="1898336"/>
          <a:ext cx="15321398" cy="1513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175" tIns="160175" rIns="160175" bIns="160175" numCol="1" spcCol="1270" anchor="ctr" anchorCtr="0">
          <a:noAutofit/>
        </a:bodyPr>
        <a:lstStyle/>
        <a:p>
          <a:pPr marL="0" lvl="0" indent="0" algn="l" defTabSz="1244600">
            <a:lnSpc>
              <a:spcPct val="100000"/>
            </a:lnSpc>
            <a:spcBef>
              <a:spcPct val="0"/>
            </a:spcBef>
            <a:spcAft>
              <a:spcPct val="35000"/>
            </a:spcAft>
            <a:buNone/>
          </a:pPr>
          <a:r>
            <a:rPr lang="en-US" sz="2800" kern="1200" dirty="0"/>
            <a:t>In 2000, the Santa Ana River Symposium backed by the Wildlands Conservancy, National Park Service, and San Bernardino County was held.</a:t>
          </a:r>
        </a:p>
      </dsp:txBody>
      <dsp:txXfrm>
        <a:off x="1598964" y="1898336"/>
        <a:ext cx="15321398" cy="1513466"/>
      </dsp:txXfrm>
    </dsp:sp>
    <dsp:sp modelId="{AB1A995F-3C82-4804-8FE9-9E79315824E0}">
      <dsp:nvSpPr>
        <dsp:cNvPr id="0" name=""/>
        <dsp:cNvSpPr/>
      </dsp:nvSpPr>
      <dsp:spPr>
        <a:xfrm>
          <a:off x="0" y="3790169"/>
          <a:ext cx="16992600" cy="13837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3E99A9-4DBC-4448-B082-72E095839405}">
      <dsp:nvSpPr>
        <dsp:cNvPr id="0" name=""/>
        <dsp:cNvSpPr/>
      </dsp:nvSpPr>
      <dsp:spPr>
        <a:xfrm>
          <a:off x="418581" y="4101511"/>
          <a:ext cx="761801" cy="7610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D4713B-E9B1-4880-B8C1-EE348749FAAE}">
      <dsp:nvSpPr>
        <dsp:cNvPr id="0" name=""/>
        <dsp:cNvSpPr/>
      </dsp:nvSpPr>
      <dsp:spPr>
        <a:xfrm>
          <a:off x="1598964" y="3790169"/>
          <a:ext cx="15321398" cy="1513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175" tIns="160175" rIns="160175" bIns="160175" numCol="1" spcCol="1270" anchor="ctr" anchorCtr="0">
          <a:noAutofit/>
        </a:bodyPr>
        <a:lstStyle/>
        <a:p>
          <a:pPr marL="0" lvl="0" indent="0" algn="l" defTabSz="1244600">
            <a:lnSpc>
              <a:spcPct val="100000"/>
            </a:lnSpc>
            <a:spcBef>
              <a:spcPct val="0"/>
            </a:spcBef>
            <a:spcAft>
              <a:spcPct val="35000"/>
            </a:spcAft>
            <a:buNone/>
          </a:pPr>
          <a:r>
            <a:rPr lang="en-US" sz="2800" kern="1200" dirty="0"/>
            <a:t>In 2006, a MOU was executed to facilitate planning, project implementation, reporting and accountability between SAWPA, the three counties along the Santa Ana River, and the Wildlands Conservancy.</a:t>
          </a:r>
        </a:p>
      </dsp:txBody>
      <dsp:txXfrm>
        <a:off x="1598964" y="3790169"/>
        <a:ext cx="15321398" cy="1513466"/>
      </dsp:txXfrm>
    </dsp:sp>
    <dsp:sp modelId="{6C55DC49-26E0-4CE0-B66B-837428FB072C}">
      <dsp:nvSpPr>
        <dsp:cNvPr id="0" name=""/>
        <dsp:cNvSpPr/>
      </dsp:nvSpPr>
      <dsp:spPr>
        <a:xfrm>
          <a:off x="0" y="5682002"/>
          <a:ext cx="16992600" cy="13837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F70FA8-DC2C-45FD-A2E5-6A4716282EF8}">
      <dsp:nvSpPr>
        <dsp:cNvPr id="0" name=""/>
        <dsp:cNvSpPr/>
      </dsp:nvSpPr>
      <dsp:spPr>
        <a:xfrm>
          <a:off x="418581" y="5993344"/>
          <a:ext cx="761801" cy="7610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81560B-9D4A-4B2C-BCD3-69DF98D7C5CC}">
      <dsp:nvSpPr>
        <dsp:cNvPr id="0" name=""/>
        <dsp:cNvSpPr/>
      </dsp:nvSpPr>
      <dsp:spPr>
        <a:xfrm>
          <a:off x="1598964" y="5682002"/>
          <a:ext cx="15321398" cy="1513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175" tIns="160175" rIns="160175" bIns="160175" numCol="1" spcCol="1270" anchor="ctr" anchorCtr="0">
          <a:noAutofit/>
        </a:bodyPr>
        <a:lstStyle/>
        <a:p>
          <a:pPr marL="0" lvl="0" indent="0" algn="l" defTabSz="1244600">
            <a:lnSpc>
              <a:spcPct val="100000"/>
            </a:lnSpc>
            <a:spcBef>
              <a:spcPct val="0"/>
            </a:spcBef>
            <a:spcAft>
              <a:spcPct val="35000"/>
            </a:spcAft>
            <a:buNone/>
          </a:pPr>
          <a:r>
            <a:rPr lang="en-US" sz="2800" kern="1200" dirty="0"/>
            <a:t>Through the MOU, a policy advisory group (PAG) of elected officials was created, as well as a technical advisory committee of staff. The MOU has been extended two times and expired per direction from PAG in 2018</a:t>
          </a:r>
          <a:r>
            <a:rPr lang="en-US" sz="2400" kern="1200" dirty="0"/>
            <a:t>.</a:t>
          </a:r>
        </a:p>
      </dsp:txBody>
      <dsp:txXfrm>
        <a:off x="1598964" y="5682002"/>
        <a:ext cx="15321398" cy="15134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33CDA8-74B5-4ED5-A254-398189EDDC55}">
      <dsp:nvSpPr>
        <dsp:cNvPr id="0" name=""/>
        <dsp:cNvSpPr/>
      </dsp:nvSpPr>
      <dsp:spPr>
        <a:xfrm>
          <a:off x="0" y="0"/>
          <a:ext cx="10934700" cy="16101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208327-C22B-48B5-BD18-372ECB0642D0}">
      <dsp:nvSpPr>
        <dsp:cNvPr id="0" name=""/>
        <dsp:cNvSpPr/>
      </dsp:nvSpPr>
      <dsp:spPr>
        <a:xfrm>
          <a:off x="487084" y="365471"/>
          <a:ext cx="885608" cy="8856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FD5383-3CF2-462D-B011-D77536565613}">
      <dsp:nvSpPr>
        <dsp:cNvPr id="0" name=""/>
        <dsp:cNvSpPr/>
      </dsp:nvSpPr>
      <dsp:spPr>
        <a:xfrm>
          <a:off x="1859778" y="3177"/>
          <a:ext cx="9074921" cy="1610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413" tIns="170413" rIns="170413" bIns="170413" numCol="1" spcCol="1270" anchor="ctr" anchorCtr="0">
          <a:noAutofit/>
        </a:bodyPr>
        <a:lstStyle/>
        <a:p>
          <a:pPr marL="0" lvl="0" indent="0" algn="l" defTabSz="1422400">
            <a:lnSpc>
              <a:spcPct val="100000"/>
            </a:lnSpc>
            <a:spcBef>
              <a:spcPct val="0"/>
            </a:spcBef>
            <a:spcAft>
              <a:spcPct val="35000"/>
            </a:spcAft>
            <a:buNone/>
          </a:pPr>
          <a:r>
            <a:rPr lang="en-US" sz="3200" kern="1200" dirty="0"/>
            <a:t>In 2006, SAWPA hosted a website on the trail partnership. </a:t>
          </a:r>
        </a:p>
      </dsp:txBody>
      <dsp:txXfrm>
        <a:off x="1859778" y="3177"/>
        <a:ext cx="9074921" cy="1610197"/>
      </dsp:txXfrm>
    </dsp:sp>
    <dsp:sp modelId="{2E8E7544-B962-4D8C-989C-7A4DFBA911A4}">
      <dsp:nvSpPr>
        <dsp:cNvPr id="0" name=""/>
        <dsp:cNvSpPr/>
      </dsp:nvSpPr>
      <dsp:spPr>
        <a:xfrm>
          <a:off x="0" y="2015924"/>
          <a:ext cx="10934700" cy="16101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338189-5CB3-44EA-973E-F58B968EA5EA}">
      <dsp:nvSpPr>
        <dsp:cNvPr id="0" name=""/>
        <dsp:cNvSpPr/>
      </dsp:nvSpPr>
      <dsp:spPr>
        <a:xfrm>
          <a:off x="487084" y="2378218"/>
          <a:ext cx="885608" cy="8856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47A970-B2BF-4484-8A96-DF2590AE23E2}">
      <dsp:nvSpPr>
        <dsp:cNvPr id="0" name=""/>
        <dsp:cNvSpPr/>
      </dsp:nvSpPr>
      <dsp:spPr>
        <a:xfrm>
          <a:off x="1859778" y="2015924"/>
          <a:ext cx="9074921" cy="1610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413" tIns="170413" rIns="170413" bIns="170413" numCol="1" spcCol="1270" anchor="ctr" anchorCtr="0">
          <a:noAutofit/>
        </a:bodyPr>
        <a:lstStyle/>
        <a:p>
          <a:pPr marL="0" lvl="0" indent="0" algn="l" defTabSz="1422400">
            <a:lnSpc>
              <a:spcPct val="100000"/>
            </a:lnSpc>
            <a:spcBef>
              <a:spcPct val="0"/>
            </a:spcBef>
            <a:spcAft>
              <a:spcPct val="35000"/>
            </a:spcAft>
            <a:buNone/>
          </a:pPr>
          <a:r>
            <a:rPr lang="en-US" sz="3200" kern="1200" dirty="0"/>
            <a:t>SAWPA worked on a recreational trails map for the entire length of the Santa Ana River. </a:t>
          </a:r>
        </a:p>
      </dsp:txBody>
      <dsp:txXfrm>
        <a:off x="1859778" y="2015924"/>
        <a:ext cx="9074921" cy="1610197"/>
      </dsp:txXfrm>
    </dsp:sp>
    <dsp:sp modelId="{A021BB68-56E9-4C36-BD22-87261DBD1FB7}">
      <dsp:nvSpPr>
        <dsp:cNvPr id="0" name=""/>
        <dsp:cNvSpPr/>
      </dsp:nvSpPr>
      <dsp:spPr>
        <a:xfrm>
          <a:off x="0" y="4096202"/>
          <a:ext cx="10934700" cy="16101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D5A61A-7BE4-4433-BA78-5EAA05460407}">
      <dsp:nvSpPr>
        <dsp:cNvPr id="0" name=""/>
        <dsp:cNvSpPr/>
      </dsp:nvSpPr>
      <dsp:spPr>
        <a:xfrm>
          <a:off x="487084" y="4390965"/>
          <a:ext cx="885608" cy="8856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196F9D-29BC-4FEF-BB36-22B217235D21}">
      <dsp:nvSpPr>
        <dsp:cNvPr id="0" name=""/>
        <dsp:cNvSpPr/>
      </dsp:nvSpPr>
      <dsp:spPr>
        <a:xfrm>
          <a:off x="1859778" y="4028671"/>
          <a:ext cx="9074921" cy="1610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413" tIns="170413" rIns="170413" bIns="170413" numCol="1" spcCol="1270" anchor="ctr" anchorCtr="0">
          <a:noAutofit/>
        </a:bodyPr>
        <a:lstStyle/>
        <a:p>
          <a:pPr marL="0" lvl="0" indent="0" algn="l" defTabSz="1422400">
            <a:lnSpc>
              <a:spcPct val="100000"/>
            </a:lnSpc>
            <a:spcBef>
              <a:spcPct val="0"/>
            </a:spcBef>
            <a:spcAft>
              <a:spcPct val="35000"/>
            </a:spcAft>
            <a:buNone/>
          </a:pPr>
          <a:r>
            <a:rPr lang="en-US" sz="3200" kern="1200" dirty="0"/>
            <a:t>Staff-level workgroup coordinated on Prop 50 grant funding in 2006 (Riverside County received grant).</a:t>
          </a:r>
        </a:p>
      </dsp:txBody>
      <dsp:txXfrm>
        <a:off x="1859778" y="4028671"/>
        <a:ext cx="9074921" cy="1610197"/>
      </dsp:txXfrm>
    </dsp:sp>
    <dsp:sp modelId="{D3166028-DF28-4DD2-91A7-3550D03BA47A}">
      <dsp:nvSpPr>
        <dsp:cNvPr id="0" name=""/>
        <dsp:cNvSpPr/>
      </dsp:nvSpPr>
      <dsp:spPr>
        <a:xfrm>
          <a:off x="0" y="6041418"/>
          <a:ext cx="10934700" cy="16101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9ECEEB-3B82-44FC-9E2B-7C90EE7F5EF2}">
      <dsp:nvSpPr>
        <dsp:cNvPr id="0" name=""/>
        <dsp:cNvSpPr/>
      </dsp:nvSpPr>
      <dsp:spPr>
        <a:xfrm>
          <a:off x="487084" y="6403712"/>
          <a:ext cx="885608" cy="8856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3E5BEB-BC06-4240-B138-5151DBD247CF}">
      <dsp:nvSpPr>
        <dsp:cNvPr id="0" name=""/>
        <dsp:cNvSpPr/>
      </dsp:nvSpPr>
      <dsp:spPr>
        <a:xfrm>
          <a:off x="1859778" y="6041418"/>
          <a:ext cx="9074921" cy="1610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413" tIns="170413" rIns="170413" bIns="170413" numCol="1" spcCol="1270" anchor="ctr" anchorCtr="0">
          <a:noAutofit/>
        </a:bodyPr>
        <a:lstStyle/>
        <a:p>
          <a:pPr marL="0" lvl="0" indent="0" algn="l" defTabSz="1422400">
            <a:lnSpc>
              <a:spcPct val="100000"/>
            </a:lnSpc>
            <a:spcBef>
              <a:spcPct val="0"/>
            </a:spcBef>
            <a:spcAft>
              <a:spcPct val="35000"/>
            </a:spcAft>
            <a:buNone/>
          </a:pPr>
          <a:r>
            <a:rPr lang="en-US" sz="3200" kern="1200" dirty="0"/>
            <a:t>SAWPA hosted Santa Ana River Trail and Parkway staff-level workgroup meetings in 2012. </a:t>
          </a:r>
        </a:p>
      </dsp:txBody>
      <dsp:txXfrm>
        <a:off x="1859778" y="6041418"/>
        <a:ext cx="9074921" cy="16101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4015E-83E7-45E4-B93B-B2D7CA716795}">
      <dsp:nvSpPr>
        <dsp:cNvPr id="0" name=""/>
        <dsp:cNvSpPr/>
      </dsp:nvSpPr>
      <dsp:spPr>
        <a:xfrm>
          <a:off x="-30936" y="12022"/>
          <a:ext cx="9010324" cy="23353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B882C4-B3C2-4156-A169-079012FB371E}">
      <dsp:nvSpPr>
        <dsp:cNvPr id="0" name=""/>
        <dsp:cNvSpPr/>
      </dsp:nvSpPr>
      <dsp:spPr>
        <a:xfrm>
          <a:off x="675505" y="537474"/>
          <a:ext cx="1286952" cy="12844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82CF21-C068-4A64-AE26-012B8CBC1826}">
      <dsp:nvSpPr>
        <dsp:cNvPr id="0" name=""/>
        <dsp:cNvSpPr/>
      </dsp:nvSpPr>
      <dsp:spPr>
        <a:xfrm>
          <a:off x="2364550" y="12022"/>
          <a:ext cx="6666623" cy="2337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399" tIns="247399" rIns="247399" bIns="247399" numCol="1" spcCol="1270" anchor="ctr" anchorCtr="0">
          <a:noAutofit/>
        </a:bodyPr>
        <a:lstStyle/>
        <a:p>
          <a:pPr marL="0" lvl="0" indent="0" algn="l" defTabSz="1244600">
            <a:lnSpc>
              <a:spcPct val="100000"/>
            </a:lnSpc>
            <a:spcBef>
              <a:spcPct val="0"/>
            </a:spcBef>
            <a:spcAft>
              <a:spcPct val="35000"/>
            </a:spcAft>
            <a:buNone/>
          </a:pPr>
          <a:r>
            <a:rPr lang="en-US" sz="2800" kern="1200" dirty="0"/>
            <a:t>Several segments (known as the “SART Extension Project”) near Yorba Linda and the Green River Golf Course (design completed in January 2022)</a:t>
          </a:r>
        </a:p>
      </dsp:txBody>
      <dsp:txXfrm>
        <a:off x="2364550" y="12022"/>
        <a:ext cx="6666623" cy="2337628"/>
      </dsp:txXfrm>
    </dsp:sp>
    <dsp:sp modelId="{8131C2A2-2812-4690-8A7B-8476E2E0AA20}">
      <dsp:nvSpPr>
        <dsp:cNvPr id="0" name=""/>
        <dsp:cNvSpPr/>
      </dsp:nvSpPr>
      <dsp:spPr>
        <a:xfrm>
          <a:off x="-30936" y="2855084"/>
          <a:ext cx="9010324" cy="23353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BA218F-CA0B-4E8D-92AD-B3BFB56A9718}">
      <dsp:nvSpPr>
        <dsp:cNvPr id="0" name=""/>
        <dsp:cNvSpPr/>
      </dsp:nvSpPr>
      <dsp:spPr>
        <a:xfrm>
          <a:off x="675505" y="3380536"/>
          <a:ext cx="1286952" cy="12844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5C016D-CAC9-4AE7-8333-2F1AA1F36D21}">
      <dsp:nvSpPr>
        <dsp:cNvPr id="0" name=""/>
        <dsp:cNvSpPr/>
      </dsp:nvSpPr>
      <dsp:spPr>
        <a:xfrm>
          <a:off x="2354463" y="2855084"/>
          <a:ext cx="6686796" cy="2337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399" tIns="247399" rIns="247399" bIns="247399" numCol="1" spcCol="1270" anchor="ctr" anchorCtr="0">
          <a:noAutofit/>
        </a:bodyPr>
        <a:lstStyle/>
        <a:p>
          <a:pPr marL="0" lvl="0" indent="0" algn="l" defTabSz="1244600">
            <a:lnSpc>
              <a:spcPct val="100000"/>
            </a:lnSpc>
            <a:spcBef>
              <a:spcPct val="0"/>
            </a:spcBef>
            <a:spcAft>
              <a:spcPct val="35000"/>
            </a:spcAft>
            <a:buNone/>
          </a:pPr>
          <a:r>
            <a:rPr lang="en-US" sz="2800" kern="1200" dirty="0"/>
            <a:t>Orange Count Parks submitted a grant application (Sept 2024) to Coastal Conservancy for $250K to fund phasing plan, cost estimate, and regulatory permits for the Extension Project</a:t>
          </a:r>
        </a:p>
      </dsp:txBody>
      <dsp:txXfrm>
        <a:off x="2354463" y="2855084"/>
        <a:ext cx="6686796" cy="2337628"/>
      </dsp:txXfrm>
    </dsp:sp>
    <dsp:sp modelId="{F30002A1-B64F-4346-919C-558CA4725FEE}">
      <dsp:nvSpPr>
        <dsp:cNvPr id="0" name=""/>
        <dsp:cNvSpPr/>
      </dsp:nvSpPr>
      <dsp:spPr>
        <a:xfrm>
          <a:off x="-30936" y="5698146"/>
          <a:ext cx="9010324" cy="23353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19937A-92BF-4F9B-AFFD-031C489AA463}">
      <dsp:nvSpPr>
        <dsp:cNvPr id="0" name=""/>
        <dsp:cNvSpPr/>
      </dsp:nvSpPr>
      <dsp:spPr>
        <a:xfrm>
          <a:off x="675505" y="6223598"/>
          <a:ext cx="1286952" cy="12844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D264D4-AEB0-4893-AD29-15DB31666363}">
      <dsp:nvSpPr>
        <dsp:cNvPr id="0" name=""/>
        <dsp:cNvSpPr/>
      </dsp:nvSpPr>
      <dsp:spPr>
        <a:xfrm>
          <a:off x="2365277" y="5698146"/>
          <a:ext cx="6665169" cy="2337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399" tIns="247399" rIns="247399" bIns="247399" numCol="1" spcCol="1270" anchor="ctr" anchorCtr="0">
          <a:noAutofit/>
        </a:bodyPr>
        <a:lstStyle/>
        <a:p>
          <a:pPr marL="0" lvl="0" indent="0" algn="l" defTabSz="1244600">
            <a:lnSpc>
              <a:spcPct val="100000"/>
            </a:lnSpc>
            <a:spcBef>
              <a:spcPct val="0"/>
            </a:spcBef>
            <a:spcAft>
              <a:spcPct val="35000"/>
            </a:spcAft>
            <a:buNone/>
          </a:pPr>
          <a:r>
            <a:rPr lang="en-US" sz="2800" kern="1200" dirty="0"/>
            <a:t>Construction schedule of the Extension Project is TBD</a:t>
          </a:r>
        </a:p>
        <a:p>
          <a:pPr marL="0" lvl="0" indent="0" algn="l" defTabSz="1244600">
            <a:lnSpc>
              <a:spcPct val="100000"/>
            </a:lnSpc>
            <a:spcBef>
              <a:spcPct val="0"/>
            </a:spcBef>
            <a:spcAft>
              <a:spcPct val="35000"/>
            </a:spcAft>
            <a:buNone/>
          </a:pPr>
          <a:r>
            <a:rPr lang="en-US" sz="2800" kern="1200" dirty="0"/>
            <a:t>County will apply for future funding to cover construction costs</a:t>
          </a:r>
        </a:p>
      </dsp:txBody>
      <dsp:txXfrm>
        <a:off x="2365277" y="5698146"/>
        <a:ext cx="6665169" cy="23376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B38A4-8051-4137-ABF5-C6342AB3DD43}">
      <dsp:nvSpPr>
        <dsp:cNvPr id="0" name=""/>
        <dsp:cNvSpPr/>
      </dsp:nvSpPr>
      <dsp:spPr>
        <a:xfrm>
          <a:off x="0" y="3513"/>
          <a:ext cx="8153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5CACC3-9262-4549-AA67-D792AEFDEC53}">
      <dsp:nvSpPr>
        <dsp:cNvPr id="0" name=""/>
        <dsp:cNvSpPr/>
      </dsp:nvSpPr>
      <dsp:spPr>
        <a:xfrm>
          <a:off x="0" y="3513"/>
          <a:ext cx="8145437" cy="1652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SART 3 (3.8 miles): </a:t>
          </a:r>
          <a:r>
            <a:rPr lang="en-US" sz="2800" kern="1200" dirty="0"/>
            <a:t>Construction resumed after bird nesting season this September and is anticipated to be finished in December 2025.</a:t>
          </a:r>
        </a:p>
      </dsp:txBody>
      <dsp:txXfrm>
        <a:off x="0" y="3513"/>
        <a:ext cx="8145437" cy="1652865"/>
      </dsp:txXfrm>
    </dsp:sp>
    <dsp:sp modelId="{829DD8A2-8884-4076-A141-58DA769DDB13}">
      <dsp:nvSpPr>
        <dsp:cNvPr id="0" name=""/>
        <dsp:cNvSpPr/>
      </dsp:nvSpPr>
      <dsp:spPr>
        <a:xfrm>
          <a:off x="0" y="1656378"/>
          <a:ext cx="8153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E92F69-4633-4214-9010-06AC9263434A}">
      <dsp:nvSpPr>
        <dsp:cNvPr id="0" name=""/>
        <dsp:cNvSpPr/>
      </dsp:nvSpPr>
      <dsp:spPr>
        <a:xfrm>
          <a:off x="0" y="1656378"/>
          <a:ext cx="8153400" cy="1323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ts val="1800"/>
            </a:spcAft>
            <a:buNone/>
          </a:pPr>
          <a:r>
            <a:rPr lang="en-US" sz="2800" b="1" kern="1200" dirty="0"/>
            <a:t>SART 4A (3.9 miles): </a:t>
          </a:r>
          <a:r>
            <a:rPr lang="en-US" sz="2800" kern="1200" dirty="0"/>
            <a:t>Currently the plans are at approximately 35%.  Project completion is estimated in 2026.</a:t>
          </a:r>
        </a:p>
      </dsp:txBody>
      <dsp:txXfrm>
        <a:off x="0" y="1656378"/>
        <a:ext cx="8153400" cy="1323859"/>
      </dsp:txXfrm>
    </dsp:sp>
    <dsp:sp modelId="{4B3D5F5B-41A0-4582-99DE-327D681E5996}">
      <dsp:nvSpPr>
        <dsp:cNvPr id="0" name=""/>
        <dsp:cNvSpPr/>
      </dsp:nvSpPr>
      <dsp:spPr>
        <a:xfrm>
          <a:off x="0" y="2980238"/>
          <a:ext cx="8153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9AC21D-9E7E-4F2B-98D1-1C137CB18B14}">
      <dsp:nvSpPr>
        <dsp:cNvPr id="0" name=""/>
        <dsp:cNvSpPr/>
      </dsp:nvSpPr>
      <dsp:spPr>
        <a:xfrm>
          <a:off x="0" y="2980238"/>
          <a:ext cx="8145437" cy="2170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SART 4B and C – (3.3 miles): </a:t>
          </a:r>
          <a:r>
            <a:rPr lang="en-US" sz="2800" kern="1200" dirty="0"/>
            <a:t>SB Regional Parks is waiting on the outcome of its Active Transportation Program grant application.  The outcome is expected to be received in 2025.</a:t>
          </a:r>
        </a:p>
      </dsp:txBody>
      <dsp:txXfrm>
        <a:off x="0" y="2980238"/>
        <a:ext cx="8145437" cy="2170918"/>
      </dsp:txXfrm>
    </dsp:sp>
    <dsp:sp modelId="{EE042855-2F3D-4B35-8CD6-28B3D8D81F8F}">
      <dsp:nvSpPr>
        <dsp:cNvPr id="0" name=""/>
        <dsp:cNvSpPr/>
      </dsp:nvSpPr>
      <dsp:spPr>
        <a:xfrm>
          <a:off x="0" y="5151156"/>
          <a:ext cx="8153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0ECA65-3B46-4A30-8DC7-8F196D99EAAE}">
      <dsp:nvSpPr>
        <dsp:cNvPr id="0" name=""/>
        <dsp:cNvSpPr/>
      </dsp:nvSpPr>
      <dsp:spPr>
        <a:xfrm>
          <a:off x="0" y="5151156"/>
          <a:ext cx="8153400" cy="1323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SART 4D and E: </a:t>
          </a:r>
          <a:r>
            <a:rPr lang="en-US" sz="2800" kern="1200" dirty="0"/>
            <a:t>No work has been started. </a:t>
          </a:r>
        </a:p>
      </dsp:txBody>
      <dsp:txXfrm>
        <a:off x="0" y="5151156"/>
        <a:ext cx="8153400" cy="132385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E820E0-C9EA-3018-8558-3ED515112E8B}"/>
              </a:ext>
            </a:extLst>
          </p:cNvPr>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15B216F4-F5E4-A9B8-DE2D-6A4F19ED76CC}"/>
              </a:ext>
            </a:extLst>
          </p:cNvPr>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6EE75E7B-C12F-4C5B-9FAC-14460A42F24A}" type="datetimeFigureOut">
              <a:rPr lang="en-US" smtClean="0"/>
              <a:t>11/4/2024</a:t>
            </a:fld>
            <a:endParaRPr lang="en-US"/>
          </a:p>
        </p:txBody>
      </p:sp>
      <p:sp>
        <p:nvSpPr>
          <p:cNvPr id="4" name="Footer Placeholder 3">
            <a:extLst>
              <a:ext uri="{FF2B5EF4-FFF2-40B4-BE49-F238E27FC236}">
                <a16:creationId xmlns:a16="http://schemas.microsoft.com/office/drawing/2014/main" id="{1D95C661-B07D-3177-2D28-210F9BEE2B95}"/>
              </a:ext>
            </a:extLst>
          </p:cNvPr>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r>
              <a:rPr lang="en-US"/>
              <a:t>|  Commission Meeting</a:t>
            </a:r>
          </a:p>
        </p:txBody>
      </p:sp>
      <p:sp>
        <p:nvSpPr>
          <p:cNvPr id="5" name="Slide Number Placeholder 4">
            <a:extLst>
              <a:ext uri="{FF2B5EF4-FFF2-40B4-BE49-F238E27FC236}">
                <a16:creationId xmlns:a16="http://schemas.microsoft.com/office/drawing/2014/main" id="{DDBF33E2-5B27-EFE2-BE96-2FDEBAB5FF1E}"/>
              </a:ext>
            </a:extLst>
          </p:cNvPr>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618E1C84-0E2A-417E-BCA5-816E281B40A9}" type="slidenum">
              <a:rPr lang="en-US" smtClean="0"/>
              <a:t>‹#›</a:t>
            </a:fld>
            <a:endParaRPr lang="en-US"/>
          </a:p>
        </p:txBody>
      </p:sp>
    </p:spTree>
    <p:extLst>
      <p:ext uri="{BB962C8B-B14F-4D97-AF65-F5344CB8AC3E}">
        <p14:creationId xmlns:p14="http://schemas.microsoft.com/office/powerpoint/2010/main" val="276024607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6D613C51-7FC7-4A25-A2C2-75748C35FC72}" type="datetimeFigureOut">
              <a:rPr lang="en-US" smtClean="0"/>
              <a:t>11/4/2024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a:lvl1pPr>
          </a:lstStyle>
          <a:p>
            <a:r>
              <a:rPr lang="en-US"/>
              <a:t>|  Commission Meeting</a:t>
            </a:r>
          </a:p>
        </p:txBody>
      </p:sp>
      <p:sp>
        <p:nvSpPr>
          <p:cNvPr id="7" name="Slide Number Placeholder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a:lvl1pPr>
          </a:lstStyle>
          <a:p>
            <a:fld id="{834C72F5-F161-4279-B69B-4F30EB92D5A1}" type="slidenum">
              <a:rPr lang="en-US" smtClean="0"/>
              <a:t>‹#›</a:t>
            </a:fld>
            <a:endParaRPr lang="en-US"/>
          </a:p>
        </p:txBody>
      </p:sp>
    </p:spTree>
    <p:extLst>
      <p:ext uri="{BB962C8B-B14F-4D97-AF65-F5344CB8AC3E}">
        <p14:creationId xmlns:p14="http://schemas.microsoft.com/office/powerpoint/2010/main" val="298475444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Conservancy began actively working on development of the Santa Ana River Trail and Parkway since passage of the Safe Drinking Water, Water Quality and Supply, Flood Control, River and Coastal Protection Bond Act of 2006 (Proposition 84), which made $45,000,000 available to the Conservancy for projects developed in consultation with local government agencies to expand and improve the parkway.</a:t>
            </a:r>
          </a:p>
        </p:txBody>
      </p:sp>
    </p:spTree>
    <p:extLst>
      <p:ext uri="{BB962C8B-B14F-4D97-AF65-F5344CB8AC3E}">
        <p14:creationId xmlns:p14="http://schemas.microsoft.com/office/powerpoint/2010/main" val="1686212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April 23, 2024</a:t>
            </a:r>
          </a:p>
        </p:txBody>
      </p:sp>
    </p:spTree>
    <p:extLst>
      <p:ext uri="{BB962C8B-B14F-4D97-AF65-F5344CB8AC3E}">
        <p14:creationId xmlns:p14="http://schemas.microsoft.com/office/powerpoint/2010/main" val="1670537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6808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Source Sans Pro" panose="020B0503030403020204" pitchFamily="34" charset="0"/>
              </a:rPr>
              <a:t>The Active Transportation Program consolidated various transportation programs into a single program and was originally funded at about $123 million a year from a combination of state and federal funds. The goals of the ATP include, but are not limited to, increasing the proportion of trips accomplished by walking and biking, increasing the safety and mobility of non-motorized users, advancing efforts of regional agencies to achieve greenhouse gas reduction goals, enhancing public health, and providing a broad spectrum of projects to benefit many types of users including disadvantaged communities.</a:t>
            </a:r>
            <a:endParaRPr lang="en-US" dirty="0"/>
          </a:p>
        </p:txBody>
      </p:sp>
    </p:spTree>
    <p:extLst>
      <p:ext uri="{BB962C8B-B14F-4D97-AF65-F5344CB8AC3E}">
        <p14:creationId xmlns:p14="http://schemas.microsoft.com/office/powerpoint/2010/main" val="1768641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Bembo MT Pro"/>
              </a:rPr>
              <a:t>The Santa Ana River Conservancy has awarded more than $40 million in grants to nonprofit organizations, public agencies, and tribes for Trail and Parkway projects with funding from Proposition 84, Proposition 68, and the state General Fund. In addition, the Explore the River grant program awards small grants to programs that provide experiences for systemically excluded communities and youth to explore and enjoy the Santa Ana River and its tributaries. </a:t>
            </a:r>
            <a:endParaRPr lang="en-US" dirty="0"/>
          </a:p>
        </p:txBody>
      </p:sp>
    </p:spTree>
    <p:extLst>
      <p:ext uri="{BB962C8B-B14F-4D97-AF65-F5344CB8AC3E}">
        <p14:creationId xmlns:p14="http://schemas.microsoft.com/office/powerpoint/2010/main" val="3740995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1957-298A-C3E1-EABE-7B2286596BA5}"/>
              </a:ext>
            </a:extLst>
          </p:cNvPr>
          <p:cNvSpPr>
            <a:spLocks noGrp="1"/>
          </p:cNvSpPr>
          <p:nvPr>
            <p:ph type="ctrTitle"/>
          </p:nvPr>
        </p:nvSpPr>
        <p:spPr>
          <a:xfrm>
            <a:off x="2286000" y="622503"/>
            <a:ext cx="13716000" cy="3581400"/>
          </a:xfrm>
        </p:spPr>
        <p:txBody>
          <a:bodyPr anchor="b"/>
          <a:lstStyle>
            <a:lvl1pPr algn="ctr">
              <a:defRPr sz="7500">
                <a:latin typeface="+mn-lt"/>
              </a:defRPr>
            </a:lvl1pPr>
          </a:lstStyle>
          <a:p>
            <a:r>
              <a:rPr lang="en-US" dirty="0"/>
              <a:t>Click to edit Master title style</a:t>
            </a:r>
          </a:p>
        </p:txBody>
      </p:sp>
      <p:pic>
        <p:nvPicPr>
          <p:cNvPr id="21" name="Picture 20" descr="Icon&#10;&#10;Description automatically generated">
            <a:extLst>
              <a:ext uri="{FF2B5EF4-FFF2-40B4-BE49-F238E27FC236}">
                <a16:creationId xmlns:a16="http://schemas.microsoft.com/office/drawing/2014/main" id="{66B5904D-1D9F-CE9A-1D6B-E180E37DF1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0800000">
            <a:off x="-2" y="7055376"/>
            <a:ext cx="18287997" cy="3239028"/>
          </a:xfrm>
          <a:prstGeom prst="rect">
            <a:avLst/>
          </a:prstGeom>
        </p:spPr>
      </p:pic>
      <p:sp>
        <p:nvSpPr>
          <p:cNvPr id="3" name="Subtitle 2">
            <a:extLst>
              <a:ext uri="{FF2B5EF4-FFF2-40B4-BE49-F238E27FC236}">
                <a16:creationId xmlns:a16="http://schemas.microsoft.com/office/drawing/2014/main" id="{8875FA90-C09B-506D-3BDC-70BF97286CDF}"/>
              </a:ext>
            </a:extLst>
          </p:cNvPr>
          <p:cNvSpPr>
            <a:spLocks noGrp="1"/>
          </p:cNvSpPr>
          <p:nvPr>
            <p:ph type="subTitle" idx="1"/>
          </p:nvPr>
        </p:nvSpPr>
        <p:spPr>
          <a:xfrm>
            <a:off x="2286000" y="4571735"/>
            <a:ext cx="13716000" cy="2483643"/>
          </a:xfrm>
        </p:spPr>
        <p:txBody>
          <a:bodyPr/>
          <a:lstStyle>
            <a:lvl1pPr marL="0" indent="0" algn="ctr">
              <a:buNone/>
              <a:defRPr sz="42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sp>
        <p:nvSpPr>
          <p:cNvPr id="6" name="Slide Number Placeholder 5">
            <a:extLst>
              <a:ext uri="{FF2B5EF4-FFF2-40B4-BE49-F238E27FC236}">
                <a16:creationId xmlns:a16="http://schemas.microsoft.com/office/drawing/2014/main" id="{D765B311-B9F2-8DCE-700F-756E4311CA61}"/>
              </a:ext>
            </a:extLst>
          </p:cNvPr>
          <p:cNvSpPr>
            <a:spLocks noGrp="1"/>
          </p:cNvSpPr>
          <p:nvPr>
            <p:ph type="sldNum" sz="quarter" idx="12"/>
          </p:nvPr>
        </p:nvSpPr>
        <p:spPr>
          <a:xfrm>
            <a:off x="575841" y="9490406"/>
            <a:ext cx="2286000" cy="547688"/>
          </a:xfrm>
        </p:spPr>
        <p:txBody>
          <a:bodyPr/>
          <a:lstStyle/>
          <a:p>
            <a:r>
              <a:rPr lang="en-US" dirty="0"/>
              <a:t>sawpa.org | </a:t>
            </a:r>
            <a:fld id="{CA96F065-76CF-47A9-9D21-B0469F9470B4}" type="slidenum">
              <a:rPr lang="en-US" smtClean="0"/>
              <a:pPr/>
              <a:t>‹#›</a:t>
            </a:fld>
            <a:endParaRPr lang="en-US" dirty="0"/>
          </a:p>
        </p:txBody>
      </p:sp>
      <p:pic>
        <p:nvPicPr>
          <p:cNvPr id="23" name="Picture 22" descr="Logo&#10;&#10;Description automatically generated">
            <a:extLst>
              <a:ext uri="{FF2B5EF4-FFF2-40B4-BE49-F238E27FC236}">
                <a16:creationId xmlns:a16="http://schemas.microsoft.com/office/drawing/2014/main" id="{0A88A724-47C2-415A-5616-33E07E0143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7952" y="410778"/>
            <a:ext cx="2058048" cy="2002425"/>
          </a:xfrm>
          <a:prstGeom prst="rect">
            <a:avLst/>
          </a:prstGeom>
        </p:spPr>
      </p:pic>
    </p:spTree>
    <p:extLst>
      <p:ext uri="{BB962C8B-B14F-4D97-AF65-F5344CB8AC3E}">
        <p14:creationId xmlns:p14="http://schemas.microsoft.com/office/powerpoint/2010/main" val="3589436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1957-298A-C3E1-EABE-7B2286596BA5}"/>
              </a:ext>
            </a:extLst>
          </p:cNvPr>
          <p:cNvSpPr>
            <a:spLocks noGrp="1"/>
          </p:cNvSpPr>
          <p:nvPr>
            <p:ph type="ctrTitle"/>
          </p:nvPr>
        </p:nvSpPr>
        <p:spPr>
          <a:xfrm>
            <a:off x="2286000" y="254672"/>
            <a:ext cx="13716000" cy="3581400"/>
          </a:xfrm>
        </p:spPr>
        <p:txBody>
          <a:bodyPr anchor="b"/>
          <a:lstStyle>
            <a:lvl1pPr algn="ctr">
              <a:defRPr sz="7500">
                <a:latin typeface="+mn-lt"/>
              </a:defRPr>
            </a:lvl1pPr>
          </a:lstStyle>
          <a:p>
            <a:r>
              <a:rPr lang="en-US" dirty="0"/>
              <a:t>Click to edit Master title style</a:t>
            </a:r>
          </a:p>
        </p:txBody>
      </p:sp>
      <p:pic>
        <p:nvPicPr>
          <p:cNvPr id="8" name="Picture 7" descr="Icon&#10;&#10;Description automatically generated">
            <a:extLst>
              <a:ext uri="{FF2B5EF4-FFF2-40B4-BE49-F238E27FC236}">
                <a16:creationId xmlns:a16="http://schemas.microsoft.com/office/drawing/2014/main" id="{FF865B58-649C-B447-3951-5E96F4770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055377"/>
            <a:ext cx="18288000" cy="3173633"/>
          </a:xfrm>
          <a:prstGeom prst="rect">
            <a:avLst/>
          </a:prstGeom>
        </p:spPr>
      </p:pic>
      <p:sp>
        <p:nvSpPr>
          <p:cNvPr id="6" name="Slide Number Placeholder 5">
            <a:extLst>
              <a:ext uri="{FF2B5EF4-FFF2-40B4-BE49-F238E27FC236}">
                <a16:creationId xmlns:a16="http://schemas.microsoft.com/office/drawing/2014/main" id="{D765B311-B9F2-8DCE-700F-756E4311CA61}"/>
              </a:ext>
            </a:extLst>
          </p:cNvPr>
          <p:cNvSpPr>
            <a:spLocks noGrp="1"/>
          </p:cNvSpPr>
          <p:nvPr>
            <p:ph type="sldNum" sz="quarter" idx="12"/>
          </p:nvPr>
        </p:nvSpPr>
        <p:spPr>
          <a:xfrm>
            <a:off x="12916224" y="9527813"/>
            <a:ext cx="4114800" cy="547688"/>
          </a:xfrm>
        </p:spPr>
        <p:txBody>
          <a:bodyPr/>
          <a:lstStyle/>
          <a:p>
            <a:fld id="{CA96F065-76CF-47A9-9D21-B0469F9470B4}" type="slidenum">
              <a:rPr lang="en-US" smtClean="0"/>
              <a:pPr/>
              <a:t>‹#›</a:t>
            </a:fld>
            <a:r>
              <a:rPr lang="en-US" dirty="0"/>
              <a:t>  |  sawpa.org</a:t>
            </a:r>
          </a:p>
        </p:txBody>
      </p:sp>
      <p:sp>
        <p:nvSpPr>
          <p:cNvPr id="3" name="Subtitle 2">
            <a:extLst>
              <a:ext uri="{FF2B5EF4-FFF2-40B4-BE49-F238E27FC236}">
                <a16:creationId xmlns:a16="http://schemas.microsoft.com/office/drawing/2014/main" id="{8875FA90-C09B-506D-3BDC-70BF97286CDF}"/>
              </a:ext>
            </a:extLst>
          </p:cNvPr>
          <p:cNvSpPr>
            <a:spLocks noGrp="1"/>
          </p:cNvSpPr>
          <p:nvPr>
            <p:ph type="subTitle" idx="1"/>
          </p:nvPr>
        </p:nvSpPr>
        <p:spPr>
          <a:xfrm>
            <a:off x="2286000" y="4203903"/>
            <a:ext cx="13716000" cy="2483643"/>
          </a:xfrm>
        </p:spPr>
        <p:txBody>
          <a:bodyPr/>
          <a:lstStyle>
            <a:lvl1pPr marL="0" indent="0" algn="ctr">
              <a:buNone/>
              <a:defRPr sz="42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pic>
        <p:nvPicPr>
          <p:cNvPr id="23" name="Picture 22" descr="Logo&#10;&#10;Description automatically generated">
            <a:extLst>
              <a:ext uri="{FF2B5EF4-FFF2-40B4-BE49-F238E27FC236}">
                <a16:creationId xmlns:a16="http://schemas.microsoft.com/office/drawing/2014/main" id="{0A88A724-47C2-415A-5616-33E07E0143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7952" y="254672"/>
            <a:ext cx="2058048" cy="2002425"/>
          </a:xfrm>
          <a:prstGeom prst="rect">
            <a:avLst/>
          </a:prstGeom>
        </p:spPr>
      </p:pic>
    </p:spTree>
    <p:extLst>
      <p:ext uri="{BB962C8B-B14F-4D97-AF65-F5344CB8AC3E}">
        <p14:creationId xmlns:p14="http://schemas.microsoft.com/office/powerpoint/2010/main" val="2375022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1957-298A-C3E1-EABE-7B2286596BA5}"/>
              </a:ext>
            </a:extLst>
          </p:cNvPr>
          <p:cNvSpPr>
            <a:spLocks noGrp="1"/>
          </p:cNvSpPr>
          <p:nvPr>
            <p:ph type="ctrTitle"/>
          </p:nvPr>
        </p:nvSpPr>
        <p:spPr>
          <a:xfrm>
            <a:off x="2123036" y="1683545"/>
            <a:ext cx="14041928" cy="3581400"/>
          </a:xfrm>
        </p:spPr>
        <p:txBody>
          <a:bodyPr anchor="b"/>
          <a:lstStyle>
            <a:lvl1pPr algn="ctr">
              <a:defRPr sz="7500">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8875FA90-C09B-506D-3BDC-70BF97286CDF}"/>
              </a:ext>
            </a:extLst>
          </p:cNvPr>
          <p:cNvSpPr>
            <a:spLocks noGrp="1"/>
          </p:cNvSpPr>
          <p:nvPr>
            <p:ph type="subTitle" idx="1"/>
          </p:nvPr>
        </p:nvSpPr>
        <p:spPr>
          <a:xfrm>
            <a:off x="2123036" y="5403057"/>
            <a:ext cx="14041928" cy="2483643"/>
          </a:xfrm>
        </p:spPr>
        <p:txBody>
          <a:bodyPr/>
          <a:lstStyle>
            <a:lvl1pPr marL="0" indent="0" algn="ctr">
              <a:buNone/>
              <a:defRPr sz="42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sp>
        <p:nvSpPr>
          <p:cNvPr id="6" name="Slide Number Placeholder 5">
            <a:extLst>
              <a:ext uri="{FF2B5EF4-FFF2-40B4-BE49-F238E27FC236}">
                <a16:creationId xmlns:a16="http://schemas.microsoft.com/office/drawing/2014/main" id="{D765B311-B9F2-8DCE-700F-756E4311CA61}"/>
              </a:ext>
            </a:extLst>
          </p:cNvPr>
          <p:cNvSpPr>
            <a:spLocks noGrp="1"/>
          </p:cNvSpPr>
          <p:nvPr>
            <p:ph type="sldNum" sz="quarter" idx="12"/>
          </p:nvPr>
        </p:nvSpPr>
        <p:spPr/>
        <p:txBody>
          <a:bodyPr/>
          <a:lstStyle/>
          <a:p>
            <a:fld id="{CA96F065-76CF-47A9-9D21-B0469F9470B4}" type="slidenum">
              <a:rPr lang="en-US" smtClean="0"/>
              <a:pPr/>
              <a:t>‹#›</a:t>
            </a:fld>
            <a:r>
              <a:rPr lang="en-US" dirty="0"/>
              <a:t>  |  sawpa.org</a:t>
            </a:r>
          </a:p>
        </p:txBody>
      </p:sp>
      <p:pic>
        <p:nvPicPr>
          <p:cNvPr id="5" name="Picture 4">
            <a:extLst>
              <a:ext uri="{FF2B5EF4-FFF2-40B4-BE49-F238E27FC236}">
                <a16:creationId xmlns:a16="http://schemas.microsoft.com/office/drawing/2014/main" id="{53E6E013-51FF-2FF8-433C-483379137C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3036" y="5264945"/>
            <a:ext cx="14041928" cy="84836"/>
          </a:xfrm>
          <a:prstGeom prst="rect">
            <a:avLst/>
          </a:prstGeom>
        </p:spPr>
      </p:pic>
    </p:spTree>
    <p:extLst>
      <p:ext uri="{BB962C8B-B14F-4D97-AF65-F5344CB8AC3E}">
        <p14:creationId xmlns:p14="http://schemas.microsoft.com/office/powerpoint/2010/main" val="1972910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1957-298A-C3E1-EABE-7B2286596BA5}"/>
              </a:ext>
            </a:extLst>
          </p:cNvPr>
          <p:cNvSpPr>
            <a:spLocks noGrp="1"/>
          </p:cNvSpPr>
          <p:nvPr>
            <p:ph type="ctrTitle"/>
          </p:nvPr>
        </p:nvSpPr>
        <p:spPr>
          <a:xfrm>
            <a:off x="2123036" y="1683545"/>
            <a:ext cx="14041928" cy="3581400"/>
          </a:xfrm>
        </p:spPr>
        <p:txBody>
          <a:bodyPr anchor="b"/>
          <a:lstStyle>
            <a:lvl1pPr algn="ctr">
              <a:defRPr sz="7500">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8875FA90-C09B-506D-3BDC-70BF97286CDF}"/>
              </a:ext>
            </a:extLst>
          </p:cNvPr>
          <p:cNvSpPr>
            <a:spLocks noGrp="1"/>
          </p:cNvSpPr>
          <p:nvPr>
            <p:ph type="subTitle" idx="1"/>
          </p:nvPr>
        </p:nvSpPr>
        <p:spPr>
          <a:xfrm>
            <a:off x="2123036" y="5403057"/>
            <a:ext cx="14041928" cy="2483643"/>
          </a:xfrm>
        </p:spPr>
        <p:txBody>
          <a:bodyPr/>
          <a:lstStyle>
            <a:lvl1pPr marL="0" indent="0" algn="ctr">
              <a:buNone/>
              <a:defRPr sz="42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sp>
        <p:nvSpPr>
          <p:cNvPr id="6" name="Slide Number Placeholder 5">
            <a:extLst>
              <a:ext uri="{FF2B5EF4-FFF2-40B4-BE49-F238E27FC236}">
                <a16:creationId xmlns:a16="http://schemas.microsoft.com/office/drawing/2014/main" id="{D765B311-B9F2-8DCE-700F-756E4311CA61}"/>
              </a:ext>
            </a:extLst>
          </p:cNvPr>
          <p:cNvSpPr>
            <a:spLocks noGrp="1"/>
          </p:cNvSpPr>
          <p:nvPr>
            <p:ph type="sldNum" sz="quarter" idx="12"/>
          </p:nvPr>
        </p:nvSpPr>
        <p:spPr/>
        <p:txBody>
          <a:bodyPr/>
          <a:lstStyle/>
          <a:p>
            <a:fld id="{CA96F065-76CF-47A9-9D21-B0469F9470B4}" type="slidenum">
              <a:rPr lang="en-US" smtClean="0"/>
              <a:pPr/>
              <a:t>‹#›</a:t>
            </a:fld>
            <a:r>
              <a:rPr lang="en-US" dirty="0"/>
              <a:t>  |  sawpa.org</a:t>
            </a:r>
          </a:p>
        </p:txBody>
      </p:sp>
      <p:pic>
        <p:nvPicPr>
          <p:cNvPr id="5" name="Picture 4">
            <a:extLst>
              <a:ext uri="{FF2B5EF4-FFF2-40B4-BE49-F238E27FC236}">
                <a16:creationId xmlns:a16="http://schemas.microsoft.com/office/drawing/2014/main" id="{53E6E013-51FF-2FF8-433C-483379137C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3036" y="5264945"/>
            <a:ext cx="14041928" cy="84836"/>
          </a:xfrm>
          <a:prstGeom prst="rect">
            <a:avLst/>
          </a:prstGeom>
        </p:spPr>
      </p:pic>
      <p:pic>
        <p:nvPicPr>
          <p:cNvPr id="7" name="Picture 6" descr="Logo&#10;&#10;Description automatically generated">
            <a:extLst>
              <a:ext uri="{FF2B5EF4-FFF2-40B4-BE49-F238E27FC236}">
                <a16:creationId xmlns:a16="http://schemas.microsoft.com/office/drawing/2014/main" id="{075CA5C9-C334-6598-22C7-72CB140703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37498" y="655391"/>
            <a:ext cx="1931438" cy="1879236"/>
          </a:xfrm>
          <a:prstGeom prst="rect">
            <a:avLst/>
          </a:prstGeom>
        </p:spPr>
      </p:pic>
    </p:spTree>
    <p:extLst>
      <p:ext uri="{BB962C8B-B14F-4D97-AF65-F5344CB8AC3E}">
        <p14:creationId xmlns:p14="http://schemas.microsoft.com/office/powerpoint/2010/main" val="1591116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B5F9-5E5C-1023-E4C3-93B880D409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B1298B-1D0D-A45C-FE29-EF3CCFBFFE03}"/>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BA06EA8-4580-3311-27DD-CA4FAEA361F8}"/>
              </a:ext>
            </a:extLst>
          </p:cNvPr>
          <p:cNvSpPr>
            <a:spLocks noGrp="1"/>
          </p:cNvSpPr>
          <p:nvPr>
            <p:ph type="sldNum" sz="quarter" idx="12"/>
          </p:nvPr>
        </p:nvSpPr>
        <p:spPr/>
        <p:txBody>
          <a:bodyPr/>
          <a:lstStyle/>
          <a:p>
            <a:fld id="{CA96F065-76CF-47A9-9D21-B0469F9470B4}" type="slidenum">
              <a:rPr lang="en-US" smtClean="0"/>
              <a:pPr/>
              <a:t>‹#›</a:t>
            </a:fld>
            <a:r>
              <a:rPr lang="en-US" dirty="0"/>
              <a:t>  |  sawpa.org</a:t>
            </a:r>
          </a:p>
        </p:txBody>
      </p:sp>
      <p:pic>
        <p:nvPicPr>
          <p:cNvPr id="7" name="Picture 6">
            <a:extLst>
              <a:ext uri="{FF2B5EF4-FFF2-40B4-BE49-F238E27FC236}">
                <a16:creationId xmlns:a16="http://schemas.microsoft.com/office/drawing/2014/main" id="{C0128457-BD70-690E-784D-C0A21DAEE187}"/>
              </a:ext>
            </a:extLst>
          </p:cNvPr>
          <p:cNvPicPr>
            <a:picLocks noChangeAspect="1"/>
          </p:cNvPicPr>
          <p:nvPr userDrawn="1"/>
        </p:nvPicPr>
        <p:blipFill>
          <a:blip r:embed="rId2"/>
          <a:stretch>
            <a:fillRect/>
          </a:stretch>
        </p:blipFill>
        <p:spPr>
          <a:xfrm>
            <a:off x="1233755" y="2483494"/>
            <a:ext cx="15820491" cy="91448"/>
          </a:xfrm>
          <a:prstGeom prst="rect">
            <a:avLst/>
          </a:prstGeom>
        </p:spPr>
      </p:pic>
    </p:spTree>
    <p:extLst>
      <p:ext uri="{BB962C8B-B14F-4D97-AF65-F5344CB8AC3E}">
        <p14:creationId xmlns:p14="http://schemas.microsoft.com/office/powerpoint/2010/main" val="3057221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B5F9-5E5C-1023-E4C3-93B880D409E9}"/>
              </a:ext>
            </a:extLst>
          </p:cNvPr>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C0128457-BD70-690E-784D-C0A21DAEE187}"/>
              </a:ext>
            </a:extLst>
          </p:cNvPr>
          <p:cNvPicPr>
            <a:picLocks noChangeAspect="1"/>
          </p:cNvPicPr>
          <p:nvPr userDrawn="1"/>
        </p:nvPicPr>
        <p:blipFill>
          <a:blip r:embed="rId2"/>
          <a:stretch>
            <a:fillRect/>
          </a:stretch>
        </p:blipFill>
        <p:spPr>
          <a:xfrm>
            <a:off x="1233755" y="2483494"/>
            <a:ext cx="15820491" cy="91448"/>
          </a:xfrm>
          <a:prstGeom prst="rect">
            <a:avLst/>
          </a:prstGeom>
        </p:spPr>
      </p:pic>
      <p:pic>
        <p:nvPicPr>
          <p:cNvPr id="4" name="Picture 3">
            <a:extLst>
              <a:ext uri="{FF2B5EF4-FFF2-40B4-BE49-F238E27FC236}">
                <a16:creationId xmlns:a16="http://schemas.microsoft.com/office/drawing/2014/main" id="{E2B6DDD1-E8DE-6CBB-71A0-EFE7837B1414}"/>
              </a:ext>
            </a:extLst>
          </p:cNvPr>
          <p:cNvPicPr>
            <a:picLocks noChangeAspect="1"/>
          </p:cNvPicPr>
          <p:nvPr userDrawn="1"/>
        </p:nvPicPr>
        <p:blipFill>
          <a:blip r:embed="rId3"/>
          <a:stretch>
            <a:fillRect/>
          </a:stretch>
        </p:blipFill>
        <p:spPr>
          <a:xfrm>
            <a:off x="0" y="7955280"/>
            <a:ext cx="18288000" cy="2463213"/>
          </a:xfrm>
          <a:prstGeom prst="rect">
            <a:avLst/>
          </a:prstGeom>
        </p:spPr>
      </p:pic>
      <p:sp>
        <p:nvSpPr>
          <p:cNvPr id="6" name="Slide Number Placeholder 5">
            <a:extLst>
              <a:ext uri="{FF2B5EF4-FFF2-40B4-BE49-F238E27FC236}">
                <a16:creationId xmlns:a16="http://schemas.microsoft.com/office/drawing/2014/main" id="{8BA06EA8-4580-3311-27DD-CA4FAEA361F8}"/>
              </a:ext>
            </a:extLst>
          </p:cNvPr>
          <p:cNvSpPr>
            <a:spLocks noGrp="1"/>
          </p:cNvSpPr>
          <p:nvPr>
            <p:ph type="sldNum" sz="quarter" idx="12"/>
          </p:nvPr>
        </p:nvSpPr>
        <p:spPr/>
        <p:txBody>
          <a:bodyPr/>
          <a:lstStyle/>
          <a:p>
            <a:fld id="{CA96F065-76CF-47A9-9D21-B0469F9470B4}" type="slidenum">
              <a:rPr lang="en-US" smtClean="0"/>
              <a:pPr/>
              <a:t>‹#›</a:t>
            </a:fld>
            <a:r>
              <a:rPr lang="en-US" dirty="0"/>
              <a:t>  |  sawpa.org</a:t>
            </a:r>
          </a:p>
        </p:txBody>
      </p:sp>
      <p:sp>
        <p:nvSpPr>
          <p:cNvPr id="3" name="Content Placeholder 2">
            <a:extLst>
              <a:ext uri="{FF2B5EF4-FFF2-40B4-BE49-F238E27FC236}">
                <a16:creationId xmlns:a16="http://schemas.microsoft.com/office/drawing/2014/main" id="{B7B1298B-1D0D-A45C-FE29-EF3CCFBFFE03}"/>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782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91A2D-15F6-2F9D-5EDF-E49FBFFF6E0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6813168-9E40-906E-A6BD-4357044211B0}"/>
              </a:ext>
            </a:extLst>
          </p:cNvPr>
          <p:cNvSpPr>
            <a:spLocks noGrp="1"/>
          </p:cNvSpPr>
          <p:nvPr>
            <p:ph sz="half" idx="1"/>
          </p:nvPr>
        </p:nvSpPr>
        <p:spPr>
          <a:xfrm>
            <a:off x="1257300" y="2738438"/>
            <a:ext cx="7772400" cy="65270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BBCB70-2340-04B0-3D18-D9583CEEEE7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813B2AA-4C52-985E-97AB-653E0C772B48}"/>
              </a:ext>
            </a:extLst>
          </p:cNvPr>
          <p:cNvSpPr>
            <a:spLocks noGrp="1"/>
          </p:cNvSpPr>
          <p:nvPr>
            <p:ph type="sldNum" sz="quarter" idx="12"/>
          </p:nvPr>
        </p:nvSpPr>
        <p:spPr/>
        <p:txBody>
          <a:bodyPr/>
          <a:lstStyle/>
          <a:p>
            <a:fld id="{CA96F065-76CF-47A9-9D21-B0469F9470B4}" type="slidenum">
              <a:rPr lang="en-US" smtClean="0"/>
              <a:pPr/>
              <a:t>‹#›</a:t>
            </a:fld>
            <a:r>
              <a:rPr lang="en-US" dirty="0"/>
              <a:t>  |  sawpa.org</a:t>
            </a:r>
          </a:p>
        </p:txBody>
      </p:sp>
      <p:pic>
        <p:nvPicPr>
          <p:cNvPr id="11" name="Picture 10">
            <a:extLst>
              <a:ext uri="{FF2B5EF4-FFF2-40B4-BE49-F238E27FC236}">
                <a16:creationId xmlns:a16="http://schemas.microsoft.com/office/drawing/2014/main" id="{6DE53112-2F1B-DF99-0B48-38006210069E}"/>
              </a:ext>
            </a:extLst>
          </p:cNvPr>
          <p:cNvPicPr>
            <a:picLocks noChangeAspect="1"/>
          </p:cNvPicPr>
          <p:nvPr userDrawn="1"/>
        </p:nvPicPr>
        <p:blipFill>
          <a:blip r:embed="rId2"/>
          <a:stretch>
            <a:fillRect/>
          </a:stretch>
        </p:blipFill>
        <p:spPr>
          <a:xfrm>
            <a:off x="1233755" y="2483494"/>
            <a:ext cx="15820491" cy="91448"/>
          </a:xfrm>
          <a:prstGeom prst="rect">
            <a:avLst/>
          </a:prstGeom>
        </p:spPr>
      </p:pic>
    </p:spTree>
    <p:extLst>
      <p:ext uri="{BB962C8B-B14F-4D97-AF65-F5344CB8AC3E}">
        <p14:creationId xmlns:p14="http://schemas.microsoft.com/office/powerpoint/2010/main" val="1900223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91A2D-15F6-2F9D-5EDF-E49FBFFF6E0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6813168-9E40-906E-A6BD-4357044211B0}"/>
              </a:ext>
            </a:extLst>
          </p:cNvPr>
          <p:cNvSpPr>
            <a:spLocks noGrp="1"/>
          </p:cNvSpPr>
          <p:nvPr>
            <p:ph sz="half" idx="1"/>
          </p:nvPr>
        </p:nvSpPr>
        <p:spPr>
          <a:xfrm>
            <a:off x="1257300" y="2738438"/>
            <a:ext cx="7772400" cy="65270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BBCB70-2340-04B0-3D18-D9583CEEEE7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813B2AA-4C52-985E-97AB-653E0C772B48}"/>
              </a:ext>
            </a:extLst>
          </p:cNvPr>
          <p:cNvSpPr>
            <a:spLocks noGrp="1"/>
          </p:cNvSpPr>
          <p:nvPr>
            <p:ph type="sldNum" sz="quarter" idx="12"/>
          </p:nvPr>
        </p:nvSpPr>
        <p:spPr/>
        <p:txBody>
          <a:bodyPr/>
          <a:lstStyle/>
          <a:p>
            <a:fld id="{CA96F065-76CF-47A9-9D21-B0469F9470B4}" type="slidenum">
              <a:rPr lang="en-US" smtClean="0"/>
              <a:pPr/>
              <a:t>‹#›</a:t>
            </a:fld>
            <a:r>
              <a:rPr lang="en-US" dirty="0"/>
              <a:t>  |  sawpa.org</a:t>
            </a:r>
          </a:p>
        </p:txBody>
      </p:sp>
    </p:spTree>
    <p:extLst>
      <p:ext uri="{BB962C8B-B14F-4D97-AF65-F5344CB8AC3E}">
        <p14:creationId xmlns:p14="http://schemas.microsoft.com/office/powerpoint/2010/main" val="1404375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E4508-7871-C17D-99B6-EA4146AE2E66}"/>
              </a:ext>
            </a:extLst>
          </p:cNvPr>
          <p:cNvSpPr>
            <a:spLocks noGrp="1"/>
          </p:cNvSpPr>
          <p:nvPr>
            <p:ph type="title"/>
          </p:nvPr>
        </p:nvSpPr>
        <p:spPr>
          <a:xfrm>
            <a:off x="1259682" y="547688"/>
            <a:ext cx="15773400" cy="198834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C2A013AB-6A11-AAA0-B3B8-0DE3CC14430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CFDE256-A9E6-D41B-CCBF-538F58D0990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E25AEA-5EE0-6E15-BE34-732288C1E3F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F7FECF8-46B6-E076-4D5F-C86F04934F2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94374728-9F1A-0418-BAB0-23E9CEFFDF66}"/>
              </a:ext>
            </a:extLst>
          </p:cNvPr>
          <p:cNvSpPr>
            <a:spLocks noGrp="1"/>
          </p:cNvSpPr>
          <p:nvPr>
            <p:ph type="sldNum" sz="quarter" idx="12"/>
          </p:nvPr>
        </p:nvSpPr>
        <p:spPr/>
        <p:txBody>
          <a:bodyPr/>
          <a:lstStyle/>
          <a:p>
            <a:fld id="{CA96F065-76CF-47A9-9D21-B0469F9470B4}" type="slidenum">
              <a:rPr lang="en-US" smtClean="0"/>
              <a:pPr/>
              <a:t>‹#›</a:t>
            </a:fld>
            <a:r>
              <a:rPr lang="en-US" dirty="0"/>
              <a:t>  |  sawpa.org</a:t>
            </a:r>
          </a:p>
        </p:txBody>
      </p:sp>
    </p:spTree>
    <p:extLst>
      <p:ext uri="{BB962C8B-B14F-4D97-AF65-F5344CB8AC3E}">
        <p14:creationId xmlns:p14="http://schemas.microsoft.com/office/powerpoint/2010/main" val="4053999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953D-FB54-7F9C-9A3B-4C1876DBDDE1}"/>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9C9E13-9A58-15C5-49DD-9BE46760AA9B}"/>
              </a:ext>
            </a:extLst>
          </p:cNvPr>
          <p:cNvSpPr>
            <a:spLocks noGrp="1"/>
          </p:cNvSpPr>
          <p:nvPr>
            <p:ph type="sldNum" sz="quarter" idx="12"/>
          </p:nvPr>
        </p:nvSpPr>
        <p:spPr>
          <a:xfrm>
            <a:off x="13713668" y="9251837"/>
            <a:ext cx="4114800" cy="547688"/>
          </a:xfrm>
        </p:spPr>
        <p:txBody>
          <a:bodyPr/>
          <a:lstStyle/>
          <a:p>
            <a:fld id="{CA96F065-76CF-47A9-9D21-B0469F9470B4}" type="slidenum">
              <a:rPr lang="en-US" smtClean="0"/>
              <a:pPr/>
              <a:t>‹#›</a:t>
            </a:fld>
            <a:r>
              <a:rPr lang="en-US" dirty="0"/>
              <a:t>  |  sawpa.org</a:t>
            </a:r>
          </a:p>
        </p:txBody>
      </p:sp>
    </p:spTree>
    <p:extLst>
      <p:ext uri="{BB962C8B-B14F-4D97-AF65-F5344CB8AC3E}">
        <p14:creationId xmlns:p14="http://schemas.microsoft.com/office/powerpoint/2010/main" val="1027801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953D-FB54-7F9C-9A3B-4C1876DBDDE1}"/>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9C9E13-9A58-15C5-49DD-9BE46760AA9B}"/>
              </a:ext>
            </a:extLst>
          </p:cNvPr>
          <p:cNvSpPr>
            <a:spLocks noGrp="1"/>
          </p:cNvSpPr>
          <p:nvPr>
            <p:ph type="sldNum" sz="quarter" idx="12"/>
          </p:nvPr>
        </p:nvSpPr>
        <p:spPr/>
        <p:txBody>
          <a:bodyPr/>
          <a:lstStyle/>
          <a:p>
            <a:fld id="{CA96F065-76CF-47A9-9D21-B0469F9470B4}" type="slidenum">
              <a:rPr lang="en-US" smtClean="0"/>
              <a:pPr/>
              <a:t>‹#›</a:t>
            </a:fld>
            <a:r>
              <a:rPr lang="en-US" dirty="0"/>
              <a:t>  |  sawpa.org</a:t>
            </a:r>
          </a:p>
        </p:txBody>
      </p:sp>
      <p:pic>
        <p:nvPicPr>
          <p:cNvPr id="6" name="Picture 5">
            <a:extLst>
              <a:ext uri="{FF2B5EF4-FFF2-40B4-BE49-F238E27FC236}">
                <a16:creationId xmlns:a16="http://schemas.microsoft.com/office/drawing/2014/main" id="{4EE755D7-785C-C024-CE90-19D3098BC210}"/>
              </a:ext>
            </a:extLst>
          </p:cNvPr>
          <p:cNvPicPr>
            <a:picLocks noChangeAspect="1"/>
          </p:cNvPicPr>
          <p:nvPr userDrawn="1"/>
        </p:nvPicPr>
        <p:blipFill>
          <a:blip r:embed="rId2"/>
          <a:stretch>
            <a:fillRect/>
          </a:stretch>
        </p:blipFill>
        <p:spPr>
          <a:xfrm>
            <a:off x="1210209" y="2444585"/>
            <a:ext cx="15820491" cy="91448"/>
          </a:xfrm>
          <a:prstGeom prst="rect">
            <a:avLst/>
          </a:prstGeom>
        </p:spPr>
      </p:pic>
    </p:spTree>
    <p:extLst>
      <p:ext uri="{BB962C8B-B14F-4D97-AF65-F5344CB8AC3E}">
        <p14:creationId xmlns:p14="http://schemas.microsoft.com/office/powerpoint/2010/main" val="1024151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953D-FB54-7F9C-9A3B-4C1876DBDDE1}"/>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9C9E13-9A58-15C5-49DD-9BE46760AA9B}"/>
              </a:ext>
            </a:extLst>
          </p:cNvPr>
          <p:cNvSpPr>
            <a:spLocks noGrp="1"/>
          </p:cNvSpPr>
          <p:nvPr>
            <p:ph type="sldNum" sz="quarter" idx="12"/>
          </p:nvPr>
        </p:nvSpPr>
        <p:spPr>
          <a:xfrm>
            <a:off x="498095" y="9205523"/>
            <a:ext cx="1920909" cy="547688"/>
          </a:xfrm>
        </p:spPr>
        <p:txBody>
          <a:bodyPr/>
          <a:lstStyle/>
          <a:p>
            <a:r>
              <a:rPr lang="en-US" dirty="0"/>
              <a:t>sawpa.org | </a:t>
            </a:r>
            <a:fld id="{CA96F065-76CF-47A9-9D21-B0469F9470B4}" type="slidenum">
              <a:rPr lang="en-US" smtClean="0"/>
              <a:pPr/>
              <a:t>‹#›</a:t>
            </a:fld>
            <a:endParaRPr lang="en-US" dirty="0"/>
          </a:p>
        </p:txBody>
      </p:sp>
      <p:pic>
        <p:nvPicPr>
          <p:cNvPr id="4" name="Picture 3" descr="Logo&#10;&#10;Description automatically generated">
            <a:extLst>
              <a:ext uri="{FF2B5EF4-FFF2-40B4-BE49-F238E27FC236}">
                <a16:creationId xmlns:a16="http://schemas.microsoft.com/office/drawing/2014/main" id="{317DC94B-11D2-09CC-AD4C-DE786A5CFB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47560" y="8317901"/>
            <a:ext cx="1742346" cy="1695255"/>
          </a:xfrm>
          <a:prstGeom prst="rect">
            <a:avLst/>
          </a:prstGeom>
        </p:spPr>
      </p:pic>
    </p:spTree>
    <p:extLst>
      <p:ext uri="{BB962C8B-B14F-4D97-AF65-F5344CB8AC3E}">
        <p14:creationId xmlns:p14="http://schemas.microsoft.com/office/powerpoint/2010/main" val="3137696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5C41F5-DC48-17E2-6595-43EC9B45D02E}"/>
              </a:ext>
            </a:extLst>
          </p:cNvPr>
          <p:cNvPicPr>
            <a:picLocks noChangeAspect="1"/>
          </p:cNvPicPr>
          <p:nvPr userDrawn="1"/>
        </p:nvPicPr>
        <p:blipFill>
          <a:blip r:embed="rId2"/>
          <a:stretch>
            <a:fillRect/>
          </a:stretch>
        </p:blipFill>
        <p:spPr>
          <a:xfrm rot="10800000">
            <a:off x="0" y="7631083"/>
            <a:ext cx="18288000" cy="2655917"/>
          </a:xfrm>
          <a:prstGeom prst="rect">
            <a:avLst/>
          </a:prstGeom>
        </p:spPr>
      </p:pic>
      <p:sp>
        <p:nvSpPr>
          <p:cNvPr id="4" name="Slide Number Placeholder 3">
            <a:extLst>
              <a:ext uri="{FF2B5EF4-FFF2-40B4-BE49-F238E27FC236}">
                <a16:creationId xmlns:a16="http://schemas.microsoft.com/office/drawing/2014/main" id="{EE9CA181-E2EE-2F26-A7E8-1C815D50201C}"/>
              </a:ext>
            </a:extLst>
          </p:cNvPr>
          <p:cNvSpPr>
            <a:spLocks noGrp="1"/>
          </p:cNvSpPr>
          <p:nvPr>
            <p:ph type="sldNum" sz="quarter" idx="12"/>
          </p:nvPr>
        </p:nvSpPr>
        <p:spPr/>
        <p:txBody>
          <a:bodyPr/>
          <a:lstStyle/>
          <a:p>
            <a:fld id="{CA96F065-76CF-47A9-9D21-B0469F9470B4}" type="slidenum">
              <a:rPr lang="en-US" smtClean="0"/>
              <a:pPr/>
              <a:t>‹#›</a:t>
            </a:fld>
            <a:r>
              <a:rPr lang="en-US" dirty="0"/>
              <a:t>  |  sawpa.org</a:t>
            </a:r>
          </a:p>
        </p:txBody>
      </p:sp>
    </p:spTree>
    <p:extLst>
      <p:ext uri="{BB962C8B-B14F-4D97-AF65-F5344CB8AC3E}">
        <p14:creationId xmlns:p14="http://schemas.microsoft.com/office/powerpoint/2010/main" val="1035623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A3DC-C62F-0A39-77D0-4267ABB904A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DC0B47D-83FB-48DA-3443-F23610D64FB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5E2B93-A885-4802-321C-0BA7FA8C41A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292C769-53CD-762F-5173-E192724CC5E6}"/>
              </a:ext>
            </a:extLst>
          </p:cNvPr>
          <p:cNvSpPr>
            <a:spLocks noGrp="1"/>
          </p:cNvSpPr>
          <p:nvPr>
            <p:ph type="sldNum" sz="quarter" idx="12"/>
          </p:nvPr>
        </p:nvSpPr>
        <p:spPr/>
        <p:txBody>
          <a:bodyPr/>
          <a:lstStyle/>
          <a:p>
            <a:fld id="{CA96F065-76CF-47A9-9D21-B0469F9470B4}" type="slidenum">
              <a:rPr lang="en-US" smtClean="0"/>
              <a:pPr/>
              <a:t>‹#›</a:t>
            </a:fld>
            <a:r>
              <a:rPr lang="en-US" dirty="0"/>
              <a:t>  |  sawpa.org</a:t>
            </a:r>
          </a:p>
        </p:txBody>
      </p:sp>
    </p:spTree>
    <p:extLst>
      <p:ext uri="{BB962C8B-B14F-4D97-AF65-F5344CB8AC3E}">
        <p14:creationId xmlns:p14="http://schemas.microsoft.com/office/powerpoint/2010/main" val="514567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CAB1-BD5C-D810-1BB7-24AAFB18482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1E9F598-1369-AD4B-8769-7C4BADFBDB2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7753354-37DF-8C61-6977-1E378B0F74C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209BF079-B09B-DAB8-FD7F-9D76FD54B246}"/>
              </a:ext>
            </a:extLst>
          </p:cNvPr>
          <p:cNvSpPr>
            <a:spLocks noGrp="1"/>
          </p:cNvSpPr>
          <p:nvPr>
            <p:ph type="sldNum" sz="quarter" idx="12"/>
          </p:nvPr>
        </p:nvSpPr>
        <p:spPr/>
        <p:txBody>
          <a:bodyPr/>
          <a:lstStyle/>
          <a:p>
            <a:fld id="{CA96F065-76CF-47A9-9D21-B0469F9470B4}" type="slidenum">
              <a:rPr lang="en-US" smtClean="0"/>
              <a:pPr/>
              <a:t>‹#›</a:t>
            </a:fld>
            <a:r>
              <a:rPr lang="en-US" dirty="0"/>
              <a:t>  |  sawpa.org</a:t>
            </a:r>
          </a:p>
        </p:txBody>
      </p:sp>
    </p:spTree>
    <p:extLst>
      <p:ext uri="{BB962C8B-B14F-4D97-AF65-F5344CB8AC3E}">
        <p14:creationId xmlns:p14="http://schemas.microsoft.com/office/powerpoint/2010/main" val="4247412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B9048E-D42B-394C-2D1F-763111B1DC2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276E76F-8379-D0DC-D5E1-C2BD3E55A8F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427C818-4B74-C86E-5C08-A5EFFB931E6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lumMod val="75000"/>
                    <a:lumOff val="25000"/>
                  </a:schemeClr>
                </a:solidFill>
              </a:defRPr>
            </a:lvl1pPr>
          </a:lstStyle>
          <a:p>
            <a:r>
              <a:rPr lang="en-US" dirty="0"/>
              <a:t>sawpa.org | </a:t>
            </a:r>
            <a:fld id="{CA96F065-76CF-47A9-9D21-B0469F9470B4}" type="slidenum">
              <a:rPr lang="en-US" smtClean="0"/>
              <a:pPr/>
              <a:t>‹#›</a:t>
            </a:fld>
            <a:endParaRPr lang="en-US" dirty="0"/>
          </a:p>
        </p:txBody>
      </p:sp>
    </p:spTree>
    <p:extLst>
      <p:ext uri="{BB962C8B-B14F-4D97-AF65-F5344CB8AC3E}">
        <p14:creationId xmlns:p14="http://schemas.microsoft.com/office/powerpoint/2010/main" val="4107983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l" defTabSz="1371600" rtl="0" eaLnBrk="1" latinLnBrk="0" hangingPunct="1">
        <a:lnSpc>
          <a:spcPct val="90000"/>
        </a:lnSpc>
        <a:spcBef>
          <a:spcPct val="0"/>
        </a:spcBef>
        <a:buNone/>
        <a:defRPr sz="7500" kern="1200">
          <a:solidFill>
            <a:schemeClr val="tx1"/>
          </a:solidFill>
          <a:latin typeface="+mn-lt"/>
          <a:ea typeface="+mj-ea"/>
          <a:cs typeface="+mj-cs"/>
        </a:defRPr>
      </a:lvl1pPr>
    </p:titleStyle>
    <p:bodyStyle>
      <a:lvl1pPr marL="342900" indent="-342900" algn="l" defTabSz="1371600" rtl="0" eaLnBrk="1" latinLnBrk="0" hangingPunct="1">
        <a:lnSpc>
          <a:spcPct val="90000"/>
        </a:lnSpc>
        <a:spcBef>
          <a:spcPts val="1500"/>
        </a:spcBef>
        <a:buClr>
          <a:schemeClr val="accent2"/>
        </a:buClr>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Clr>
          <a:schemeClr val="accent5"/>
        </a:buClr>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Clr>
          <a:schemeClr val="accent3"/>
        </a:buClr>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Clr>
          <a:schemeClr val="accent4"/>
        </a:buClr>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Clr>
          <a:schemeClr val="accent2"/>
        </a:buClr>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3.png"/><Relationship Id="rId7" Type="http://schemas.openxmlformats.org/officeDocument/2006/relationships/diagramColors" Target="../diagrams/colors3.xml"/><Relationship Id="rId2" Type="http://schemas.openxmlformats.org/officeDocument/2006/relationships/image" Target="../media/image32.emf"/><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2.png"/><Relationship Id="rId7" Type="http://schemas.openxmlformats.org/officeDocument/2006/relationships/diagramQuickStyle" Target="../diagrams/quickStyle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3.jpeg"/><Relationship Id="rId9" Type="http://schemas.microsoft.com/office/2007/relationships/diagramDrawing" Target="../diagrams/drawing4.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FD166FC-E2EA-B961-BCCD-06E592E74632}"/>
              </a:ext>
            </a:extLst>
          </p:cNvPr>
          <p:cNvSpPr/>
          <p:nvPr/>
        </p:nvSpPr>
        <p:spPr>
          <a:xfrm>
            <a:off x="13716000" y="669599"/>
            <a:ext cx="4131038" cy="923330"/>
          </a:xfrm>
          <a:custGeom>
            <a:avLst/>
            <a:gdLst/>
            <a:ahLst/>
            <a:cxnLst/>
            <a:rect l="l" t="t" r="r" b="b"/>
            <a:pathLst>
              <a:path w="4588238" h="1021429">
                <a:moveTo>
                  <a:pt x="0" y="0"/>
                </a:moveTo>
                <a:lnTo>
                  <a:pt x="4588238" y="0"/>
                </a:lnTo>
                <a:lnTo>
                  <a:pt x="4588238" y="1021429"/>
                </a:lnTo>
                <a:lnTo>
                  <a:pt x="0" y="1021429"/>
                </a:lnTo>
                <a:lnTo>
                  <a:pt x="0" y="0"/>
                </a:lnTo>
                <a:close/>
              </a:path>
            </a:pathLst>
          </a:custGeom>
          <a:blipFill>
            <a:blip r:embed="rId2"/>
            <a:stretch>
              <a:fillRect/>
            </a:stretch>
          </a:blipFill>
        </p:spPr>
        <p:txBody>
          <a:bodyPr/>
          <a:lstStyle/>
          <a:p>
            <a:endParaRPr lang="en-US"/>
          </a:p>
        </p:txBody>
      </p:sp>
      <p:sp>
        <p:nvSpPr>
          <p:cNvPr id="14" name="TextBox 5">
            <a:extLst>
              <a:ext uri="{FF2B5EF4-FFF2-40B4-BE49-F238E27FC236}">
                <a16:creationId xmlns:a16="http://schemas.microsoft.com/office/drawing/2014/main" id="{B148C250-A0CC-7648-4577-2B2D8DF7AE1A}"/>
              </a:ext>
            </a:extLst>
          </p:cNvPr>
          <p:cNvSpPr txBox="1"/>
          <p:nvPr/>
        </p:nvSpPr>
        <p:spPr>
          <a:xfrm>
            <a:off x="2133600" y="3162300"/>
            <a:ext cx="14365356" cy="846386"/>
          </a:xfrm>
          <a:prstGeom prst="rect">
            <a:avLst/>
          </a:prstGeom>
        </p:spPr>
        <p:txBody>
          <a:bodyPr wrap="square" lIns="0" tIns="0" rIns="0" bIns="0" rtlCol="0" anchor="t">
            <a:spAutoFit/>
          </a:bodyPr>
          <a:lstStyle/>
          <a:p>
            <a:pPr algn="ctr"/>
            <a:r>
              <a:rPr lang="en-US" sz="5500" b="1" dirty="0">
                <a:solidFill>
                  <a:srgbClr val="004E99"/>
                </a:solidFill>
                <a:ea typeface="Open Sans SemiBold" panose="020F0502020204030204" pitchFamily="34" charset="0"/>
                <a:cs typeface="Open Sans SemiBold" panose="020F0502020204030204" pitchFamily="34" charset="0"/>
              </a:rPr>
              <a:t>Santa Ana River Trail and Parkway Update</a:t>
            </a:r>
          </a:p>
        </p:txBody>
      </p:sp>
      <p:sp>
        <p:nvSpPr>
          <p:cNvPr id="3" name="TextBox 5">
            <a:extLst>
              <a:ext uri="{FF2B5EF4-FFF2-40B4-BE49-F238E27FC236}">
                <a16:creationId xmlns:a16="http://schemas.microsoft.com/office/drawing/2014/main" id="{A5187141-64D3-8DB0-A9A8-1BF310B24BD9}"/>
              </a:ext>
            </a:extLst>
          </p:cNvPr>
          <p:cNvSpPr txBox="1"/>
          <p:nvPr/>
        </p:nvSpPr>
        <p:spPr>
          <a:xfrm>
            <a:off x="4111486" y="4914900"/>
            <a:ext cx="10065026" cy="3447098"/>
          </a:xfrm>
          <a:prstGeom prst="rect">
            <a:avLst/>
          </a:prstGeom>
        </p:spPr>
        <p:txBody>
          <a:bodyPr wrap="square" lIns="0" tIns="0" rIns="0" bIns="0" rtlCol="0" anchor="t">
            <a:spAutoFit/>
          </a:bodyPr>
          <a:lstStyle/>
          <a:p>
            <a:pPr algn="ctr"/>
            <a:r>
              <a:rPr lang="en-US" sz="3200" dirty="0">
                <a:solidFill>
                  <a:srgbClr val="004E99"/>
                </a:solidFill>
                <a:ea typeface="Open Sans" panose="020B0606030504020204" pitchFamily="34" charset="0"/>
                <a:cs typeface="Arial" panose="020B0604020202020204" pitchFamily="34" charset="0"/>
              </a:rPr>
              <a:t>Orange County Water District </a:t>
            </a:r>
          </a:p>
          <a:p>
            <a:pPr algn="ctr"/>
            <a:r>
              <a:rPr lang="en-US" sz="3200" dirty="0">
                <a:solidFill>
                  <a:srgbClr val="004E99"/>
                </a:solidFill>
                <a:ea typeface="Open Sans" panose="020B0606030504020204" pitchFamily="34" charset="0"/>
                <a:cs typeface="Arial" panose="020B0604020202020204" pitchFamily="34" charset="0"/>
              </a:rPr>
              <a:t>Board of Directors</a:t>
            </a:r>
          </a:p>
          <a:p>
            <a:pPr algn="ctr"/>
            <a:r>
              <a:rPr lang="en-US" sz="3200" dirty="0">
                <a:solidFill>
                  <a:srgbClr val="004E99"/>
                </a:solidFill>
                <a:ea typeface="Open Sans" panose="020B0606030504020204" pitchFamily="34" charset="0"/>
                <a:cs typeface="Arial" panose="020B0604020202020204" pitchFamily="34" charset="0"/>
              </a:rPr>
              <a:t>Item No. 6</a:t>
            </a:r>
          </a:p>
          <a:p>
            <a:pPr algn="ctr"/>
            <a:endParaRPr lang="en-US" sz="3200" dirty="0">
              <a:solidFill>
                <a:srgbClr val="004E99"/>
              </a:solidFill>
              <a:ea typeface="Open Sans" panose="020B0606030504020204" pitchFamily="34" charset="0"/>
              <a:cs typeface="Arial" panose="020B0604020202020204" pitchFamily="34" charset="0"/>
            </a:endParaRPr>
          </a:p>
          <a:p>
            <a:pPr algn="ctr"/>
            <a:r>
              <a:rPr lang="en-US" sz="3200" dirty="0">
                <a:solidFill>
                  <a:srgbClr val="004E99"/>
                </a:solidFill>
                <a:ea typeface="Open Sans" panose="020B0606030504020204" pitchFamily="34" charset="0"/>
                <a:cs typeface="Arial" panose="020B0604020202020204" pitchFamily="34" charset="0"/>
              </a:rPr>
              <a:t>Ian Achimore</a:t>
            </a:r>
          </a:p>
          <a:p>
            <a:pPr algn="ctr"/>
            <a:r>
              <a:rPr lang="en-US" sz="3200" dirty="0">
                <a:solidFill>
                  <a:srgbClr val="004E99"/>
                </a:solidFill>
                <a:ea typeface="Open Sans" panose="020B0606030504020204" pitchFamily="34" charset="0"/>
                <a:cs typeface="Arial" panose="020B0604020202020204" pitchFamily="34" charset="0"/>
              </a:rPr>
              <a:t>SAWPA Senior Watershed Manager</a:t>
            </a:r>
          </a:p>
          <a:p>
            <a:pPr algn="ctr"/>
            <a:r>
              <a:rPr lang="en-US" sz="3200" dirty="0">
                <a:solidFill>
                  <a:srgbClr val="004E99"/>
                </a:solidFill>
                <a:ea typeface="Open Sans" panose="020B0606030504020204" pitchFamily="34" charset="0"/>
                <a:cs typeface="Arial" panose="020B0604020202020204" pitchFamily="34" charset="0"/>
              </a:rPr>
              <a:t>November 5, 2024</a:t>
            </a:r>
          </a:p>
        </p:txBody>
      </p:sp>
    </p:spTree>
    <p:extLst>
      <p:ext uri="{BB962C8B-B14F-4D97-AF65-F5344CB8AC3E}">
        <p14:creationId xmlns:p14="http://schemas.microsoft.com/office/powerpoint/2010/main" val="1009897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D5918B-29B2-9E74-98CB-884D1D542485}"/>
              </a:ext>
            </a:extLst>
          </p:cNvPr>
          <p:cNvPicPr>
            <a:picLocks noChangeAspect="1"/>
          </p:cNvPicPr>
          <p:nvPr/>
        </p:nvPicPr>
        <p:blipFill rotWithShape="1">
          <a:blip r:embed="rId2"/>
          <a:srcRect r="42864"/>
          <a:stretch/>
        </p:blipFill>
        <p:spPr>
          <a:xfrm>
            <a:off x="9753600" y="372303"/>
            <a:ext cx="8077200" cy="9542394"/>
          </a:xfrm>
          <a:prstGeom prst="rect">
            <a:avLst/>
          </a:prstGeom>
        </p:spPr>
      </p:pic>
      <p:sp>
        <p:nvSpPr>
          <p:cNvPr id="4" name="TextBox 6">
            <a:extLst>
              <a:ext uri="{FF2B5EF4-FFF2-40B4-BE49-F238E27FC236}">
                <a16:creationId xmlns:a16="http://schemas.microsoft.com/office/drawing/2014/main" id="{BA408B1A-7286-5B28-FC61-2EB27D15943B}"/>
              </a:ext>
            </a:extLst>
          </p:cNvPr>
          <p:cNvSpPr txBox="1"/>
          <p:nvPr/>
        </p:nvSpPr>
        <p:spPr>
          <a:xfrm>
            <a:off x="1028700" y="571500"/>
            <a:ext cx="7962900" cy="859466"/>
          </a:xfrm>
          <a:prstGeom prst="rect">
            <a:avLst/>
          </a:prstGeom>
        </p:spPr>
        <p:txBody>
          <a:bodyPr wrap="square" lIns="0" tIns="0" rIns="0" bIns="0" rtlCol="0" anchor="t">
            <a:spAutoFit/>
          </a:bodyPr>
          <a:lstStyle/>
          <a:p>
            <a:pPr>
              <a:lnSpc>
                <a:spcPts val="7019"/>
              </a:lnSpc>
            </a:pPr>
            <a:r>
              <a:rPr lang="en-US" sz="5500" b="1" dirty="0">
                <a:solidFill>
                  <a:srgbClr val="004E99"/>
                </a:solidFill>
                <a:ea typeface="Open Sans" panose="020B0606030504020204" pitchFamily="34" charset="0"/>
                <a:cs typeface="Arial" panose="020B0604020202020204" pitchFamily="34" charset="0"/>
              </a:rPr>
              <a:t>Trail Map – Orange County</a:t>
            </a:r>
          </a:p>
        </p:txBody>
      </p:sp>
      <p:sp>
        <p:nvSpPr>
          <p:cNvPr id="2" name="Rectangle 1">
            <a:extLst>
              <a:ext uri="{FF2B5EF4-FFF2-40B4-BE49-F238E27FC236}">
                <a16:creationId xmlns:a16="http://schemas.microsoft.com/office/drawing/2014/main" id="{F8917CAA-9798-00EC-B7B7-F7B99A94E7A8}"/>
              </a:ext>
            </a:extLst>
          </p:cNvPr>
          <p:cNvSpPr/>
          <p:nvPr/>
        </p:nvSpPr>
        <p:spPr>
          <a:xfrm>
            <a:off x="10439400" y="571500"/>
            <a:ext cx="68199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SART Extension Project</a:t>
            </a:r>
          </a:p>
          <a:p>
            <a:pPr algn="ctr"/>
            <a:r>
              <a:rPr lang="en-US" sz="3200" dirty="0"/>
              <a:t>(in Orange County)</a:t>
            </a:r>
          </a:p>
        </p:txBody>
      </p:sp>
      <p:cxnSp>
        <p:nvCxnSpPr>
          <p:cNvPr id="6" name="Straight Arrow Connector 5">
            <a:extLst>
              <a:ext uri="{FF2B5EF4-FFF2-40B4-BE49-F238E27FC236}">
                <a16:creationId xmlns:a16="http://schemas.microsoft.com/office/drawing/2014/main" id="{E59C365A-955D-3D58-F3E0-99E3945A6817}"/>
              </a:ext>
            </a:extLst>
          </p:cNvPr>
          <p:cNvCxnSpPr>
            <a:cxnSpLocks/>
          </p:cNvCxnSpPr>
          <p:nvPr/>
        </p:nvCxnSpPr>
        <p:spPr>
          <a:xfrm flipV="1">
            <a:off x="16020724" y="3942035"/>
            <a:ext cx="667076" cy="263932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7" name="TextBox 6">
            <a:extLst>
              <a:ext uri="{FF2B5EF4-FFF2-40B4-BE49-F238E27FC236}">
                <a16:creationId xmlns:a16="http://schemas.microsoft.com/office/drawing/2014/main" id="{DA74A1FC-6B42-904E-A5B5-E4692D14E9B3}"/>
              </a:ext>
            </a:extLst>
          </p:cNvPr>
          <p:cNvSpPr txBox="1"/>
          <p:nvPr/>
        </p:nvSpPr>
        <p:spPr>
          <a:xfrm>
            <a:off x="14859000" y="6581364"/>
            <a:ext cx="2971800" cy="369332"/>
          </a:xfrm>
          <a:prstGeom prst="rect">
            <a:avLst/>
          </a:prstGeom>
          <a:noFill/>
        </p:spPr>
        <p:txBody>
          <a:bodyPr wrap="square" rtlCol="0">
            <a:spAutoFit/>
          </a:bodyPr>
          <a:lstStyle/>
          <a:p>
            <a:r>
              <a:rPr lang="en-US" dirty="0">
                <a:solidFill>
                  <a:schemeClr val="bg1"/>
                </a:solidFill>
              </a:rPr>
              <a:t>Green River Golf Course</a:t>
            </a:r>
          </a:p>
        </p:txBody>
      </p:sp>
      <p:cxnSp>
        <p:nvCxnSpPr>
          <p:cNvPr id="8" name="Straight Arrow Connector 7">
            <a:extLst>
              <a:ext uri="{FF2B5EF4-FFF2-40B4-BE49-F238E27FC236}">
                <a16:creationId xmlns:a16="http://schemas.microsoft.com/office/drawing/2014/main" id="{21B38467-24F9-AC52-FB40-205FD1FC0823}"/>
              </a:ext>
            </a:extLst>
          </p:cNvPr>
          <p:cNvCxnSpPr>
            <a:cxnSpLocks/>
          </p:cNvCxnSpPr>
          <p:nvPr/>
        </p:nvCxnSpPr>
        <p:spPr>
          <a:xfrm flipH="1" flipV="1">
            <a:off x="14881412" y="4914900"/>
            <a:ext cx="1139312" cy="1666464"/>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pic>
        <p:nvPicPr>
          <p:cNvPr id="9" name="Picture 8">
            <a:extLst>
              <a:ext uri="{FF2B5EF4-FFF2-40B4-BE49-F238E27FC236}">
                <a16:creationId xmlns:a16="http://schemas.microsoft.com/office/drawing/2014/main" id="{20C24693-1099-9289-444F-5A66EB0981D4}"/>
              </a:ext>
            </a:extLst>
          </p:cNvPr>
          <p:cNvPicPr>
            <a:picLocks noChangeAspect="1"/>
          </p:cNvPicPr>
          <p:nvPr/>
        </p:nvPicPr>
        <p:blipFill>
          <a:blip r:embed="rId3"/>
          <a:stretch>
            <a:fillRect/>
          </a:stretch>
        </p:blipFill>
        <p:spPr>
          <a:xfrm>
            <a:off x="15078238" y="7267854"/>
            <a:ext cx="2752562" cy="2752562"/>
          </a:xfrm>
          <a:prstGeom prst="rect">
            <a:avLst/>
          </a:prstGeom>
        </p:spPr>
      </p:pic>
      <p:sp>
        <p:nvSpPr>
          <p:cNvPr id="10" name="Slide Number Placeholder 11">
            <a:extLst>
              <a:ext uri="{FF2B5EF4-FFF2-40B4-BE49-F238E27FC236}">
                <a16:creationId xmlns:a16="http://schemas.microsoft.com/office/drawing/2014/main" id="{6DD80926-D350-93A2-BAFB-C134033CAB2C}"/>
              </a:ext>
            </a:extLst>
          </p:cNvPr>
          <p:cNvSpPr>
            <a:spLocks noGrp="1"/>
          </p:cNvSpPr>
          <p:nvPr>
            <p:ph type="sldNum" sz="quarter" idx="12"/>
          </p:nvPr>
        </p:nvSpPr>
        <p:spPr>
          <a:xfrm>
            <a:off x="15163800" y="9639300"/>
            <a:ext cx="2895600" cy="365125"/>
          </a:xfrm>
        </p:spPr>
        <p:txBody>
          <a:bodyPr/>
          <a:lstStyle/>
          <a:p>
            <a:fld id="{B6F15528-21DE-4FAA-801E-634DDDAF4B2B}" type="slidenum">
              <a:rPr lang="en-US" sz="1400" smtClean="0">
                <a:solidFill>
                  <a:srgbClr val="002060"/>
                </a:solidFill>
                <a:latin typeface="Arial" panose="020B0604020202020204" pitchFamily="34" charset="0"/>
                <a:ea typeface="Open Sans" panose="020B0606030504020204" pitchFamily="34" charset="0"/>
                <a:cs typeface="Arial" panose="020B0604020202020204" pitchFamily="34" charset="0"/>
              </a:rPr>
              <a:pPr/>
              <a:t>10</a:t>
            </a:fld>
            <a:r>
              <a:rPr lang="en-US" sz="1400" dirty="0">
                <a:solidFill>
                  <a:srgbClr val="002060"/>
                </a:solidFill>
                <a:latin typeface="Arial" panose="020B0604020202020204" pitchFamily="34" charset="0"/>
                <a:ea typeface="Open Sans" panose="020B0606030504020204" pitchFamily="34" charset="0"/>
                <a:cs typeface="Arial" panose="020B0604020202020204" pitchFamily="34" charset="0"/>
              </a:rPr>
              <a:t>  |</a:t>
            </a:r>
          </a:p>
        </p:txBody>
      </p:sp>
      <p:graphicFrame>
        <p:nvGraphicFramePr>
          <p:cNvPr id="12" name="TextBox 4">
            <a:extLst>
              <a:ext uri="{FF2B5EF4-FFF2-40B4-BE49-F238E27FC236}">
                <a16:creationId xmlns:a16="http://schemas.microsoft.com/office/drawing/2014/main" id="{9E04863F-6574-F961-190E-C02F8D84B577}"/>
              </a:ext>
            </a:extLst>
          </p:cNvPr>
          <p:cNvGraphicFramePr/>
          <p:nvPr>
            <p:extLst>
              <p:ext uri="{D42A27DB-BD31-4B8C-83A1-F6EECF244321}">
                <p14:modId xmlns:p14="http://schemas.microsoft.com/office/powerpoint/2010/main" val="2101108332"/>
              </p:ext>
            </p:extLst>
          </p:nvPr>
        </p:nvGraphicFramePr>
        <p:xfrm>
          <a:off x="286076" y="1842448"/>
          <a:ext cx="9010324" cy="80477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31883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95AEC5BC-ED97-29B4-9C47-066DAEA45F96}"/>
              </a:ext>
            </a:extLst>
          </p:cNvPr>
          <p:cNvPicPr>
            <a:picLocks noChangeAspect="1"/>
          </p:cNvPicPr>
          <p:nvPr/>
        </p:nvPicPr>
        <p:blipFill>
          <a:blip r:embed="rId2"/>
          <a:stretch>
            <a:fillRect/>
          </a:stretch>
        </p:blipFill>
        <p:spPr>
          <a:xfrm>
            <a:off x="3818167" y="1684304"/>
            <a:ext cx="14118020" cy="8059275"/>
          </a:xfrm>
          <a:prstGeom prst="rect">
            <a:avLst/>
          </a:prstGeom>
        </p:spPr>
      </p:pic>
      <p:sp>
        <p:nvSpPr>
          <p:cNvPr id="16" name="TextBox 6">
            <a:extLst>
              <a:ext uri="{FF2B5EF4-FFF2-40B4-BE49-F238E27FC236}">
                <a16:creationId xmlns:a16="http://schemas.microsoft.com/office/drawing/2014/main" id="{854542C4-DD70-03BF-3AE6-21F107C21970}"/>
              </a:ext>
            </a:extLst>
          </p:cNvPr>
          <p:cNvSpPr txBox="1"/>
          <p:nvPr/>
        </p:nvSpPr>
        <p:spPr>
          <a:xfrm>
            <a:off x="1028700" y="266700"/>
            <a:ext cx="14287500" cy="859466"/>
          </a:xfrm>
          <a:prstGeom prst="rect">
            <a:avLst/>
          </a:prstGeom>
        </p:spPr>
        <p:txBody>
          <a:bodyPr wrap="square" lIns="0" tIns="0" rIns="0" bIns="0" rtlCol="0" anchor="t">
            <a:spAutoFit/>
          </a:bodyPr>
          <a:lstStyle/>
          <a:p>
            <a:pPr>
              <a:lnSpc>
                <a:spcPts val="7019"/>
              </a:lnSpc>
            </a:pPr>
            <a:r>
              <a:rPr lang="en-US" sz="5500" b="1" dirty="0">
                <a:solidFill>
                  <a:srgbClr val="004E99"/>
                </a:solidFill>
                <a:latin typeface="+mj-lt"/>
                <a:ea typeface="Open Sans" panose="020B0606030504020204" pitchFamily="34" charset="0"/>
                <a:cs typeface="Arial" panose="020B0604020202020204" pitchFamily="34" charset="0"/>
              </a:rPr>
              <a:t>Trail Map – Riverside County</a:t>
            </a:r>
          </a:p>
        </p:txBody>
      </p:sp>
      <p:sp>
        <p:nvSpPr>
          <p:cNvPr id="9" name="Rectangle 8">
            <a:extLst>
              <a:ext uri="{FF2B5EF4-FFF2-40B4-BE49-F238E27FC236}">
                <a16:creationId xmlns:a16="http://schemas.microsoft.com/office/drawing/2014/main" id="{7C94E0C5-120E-04EF-6D92-0CF28244596D}"/>
              </a:ext>
            </a:extLst>
          </p:cNvPr>
          <p:cNvSpPr/>
          <p:nvPr/>
        </p:nvSpPr>
        <p:spPr>
          <a:xfrm>
            <a:off x="11049000" y="5891742"/>
            <a:ext cx="1861562" cy="4572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Completed</a:t>
            </a:r>
          </a:p>
        </p:txBody>
      </p:sp>
      <p:cxnSp>
        <p:nvCxnSpPr>
          <p:cNvPr id="18" name="Straight Arrow Connector 17">
            <a:extLst>
              <a:ext uri="{FF2B5EF4-FFF2-40B4-BE49-F238E27FC236}">
                <a16:creationId xmlns:a16="http://schemas.microsoft.com/office/drawing/2014/main" id="{17C3FA43-BEE8-CC71-AC72-DDE939F7E2B1}"/>
              </a:ext>
            </a:extLst>
          </p:cNvPr>
          <p:cNvCxnSpPr>
            <a:cxnSpLocks/>
          </p:cNvCxnSpPr>
          <p:nvPr/>
        </p:nvCxnSpPr>
        <p:spPr>
          <a:xfrm flipH="1" flipV="1">
            <a:off x="10744200" y="5537173"/>
            <a:ext cx="962289" cy="354569"/>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087E9BC-4EE2-2A76-B82A-592835030050}"/>
              </a:ext>
            </a:extLst>
          </p:cNvPr>
          <p:cNvCxnSpPr>
            <a:cxnSpLocks/>
          </p:cNvCxnSpPr>
          <p:nvPr/>
        </p:nvCxnSpPr>
        <p:spPr>
          <a:xfrm flipV="1">
            <a:off x="14952484" y="4909493"/>
            <a:ext cx="363716" cy="468014"/>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D80B51C-753C-E80C-91EC-09F04C1D3834}"/>
              </a:ext>
            </a:extLst>
          </p:cNvPr>
          <p:cNvSpPr/>
          <p:nvPr/>
        </p:nvSpPr>
        <p:spPr>
          <a:xfrm>
            <a:off x="14183072" y="5377507"/>
            <a:ext cx="1861562" cy="4572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Completed</a:t>
            </a:r>
          </a:p>
        </p:txBody>
      </p:sp>
      <p:cxnSp>
        <p:nvCxnSpPr>
          <p:cNvPr id="31" name="Straight Arrow Connector 30">
            <a:extLst>
              <a:ext uri="{FF2B5EF4-FFF2-40B4-BE49-F238E27FC236}">
                <a16:creationId xmlns:a16="http://schemas.microsoft.com/office/drawing/2014/main" id="{6635D3C7-10ED-4128-DE0B-7F2770CB20EC}"/>
              </a:ext>
            </a:extLst>
          </p:cNvPr>
          <p:cNvCxnSpPr>
            <a:cxnSpLocks/>
          </p:cNvCxnSpPr>
          <p:nvPr/>
        </p:nvCxnSpPr>
        <p:spPr>
          <a:xfrm flipH="1">
            <a:off x="9668758" y="4737335"/>
            <a:ext cx="427743" cy="97660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281DD4F-667D-B88E-3B95-3118A5258C40}"/>
              </a:ext>
            </a:extLst>
          </p:cNvPr>
          <p:cNvSpPr/>
          <p:nvPr/>
        </p:nvSpPr>
        <p:spPr>
          <a:xfrm>
            <a:off x="9416038" y="4153549"/>
            <a:ext cx="1861562" cy="596279"/>
          </a:xfrm>
          <a:prstGeom prst="rect">
            <a:avLst/>
          </a:prstGeom>
          <a:solidFill>
            <a:srgbClr val="54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Under Construction</a:t>
            </a:r>
          </a:p>
        </p:txBody>
      </p:sp>
      <p:pic>
        <p:nvPicPr>
          <p:cNvPr id="38" name="Picture 2">
            <a:extLst>
              <a:ext uri="{FF2B5EF4-FFF2-40B4-BE49-F238E27FC236}">
                <a16:creationId xmlns:a16="http://schemas.microsoft.com/office/drawing/2014/main" id="{A84C72F4-EA7C-D571-2692-49E0C8FA2E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99817" y="6731866"/>
            <a:ext cx="676629" cy="70485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5EE125B-3781-DE9B-6C0F-85C102F024E1}"/>
              </a:ext>
            </a:extLst>
          </p:cNvPr>
          <p:cNvSpPr/>
          <p:nvPr/>
        </p:nvSpPr>
        <p:spPr>
          <a:xfrm>
            <a:off x="1558448" y="7114169"/>
            <a:ext cx="1861562" cy="10169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rPr>
              <a:t>More Detail on These Segments Next Slide</a:t>
            </a:r>
          </a:p>
        </p:txBody>
      </p:sp>
      <p:sp>
        <p:nvSpPr>
          <p:cNvPr id="60" name="Rectangle 59">
            <a:extLst>
              <a:ext uri="{FF2B5EF4-FFF2-40B4-BE49-F238E27FC236}">
                <a16:creationId xmlns:a16="http://schemas.microsoft.com/office/drawing/2014/main" id="{1FD63D83-4636-2382-8EA9-CF7BFC51DBD8}"/>
              </a:ext>
            </a:extLst>
          </p:cNvPr>
          <p:cNvSpPr/>
          <p:nvPr/>
        </p:nvSpPr>
        <p:spPr>
          <a:xfrm>
            <a:off x="5791200" y="6560497"/>
            <a:ext cx="1861562" cy="4572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Completed</a:t>
            </a:r>
          </a:p>
        </p:txBody>
      </p:sp>
      <p:cxnSp>
        <p:nvCxnSpPr>
          <p:cNvPr id="61" name="Straight Arrow Connector 60">
            <a:extLst>
              <a:ext uri="{FF2B5EF4-FFF2-40B4-BE49-F238E27FC236}">
                <a16:creationId xmlns:a16="http://schemas.microsoft.com/office/drawing/2014/main" id="{E8FBA47E-0E96-3341-A590-9D9AA3F00DE0}"/>
              </a:ext>
            </a:extLst>
          </p:cNvPr>
          <p:cNvCxnSpPr>
            <a:cxnSpLocks/>
          </p:cNvCxnSpPr>
          <p:nvPr/>
        </p:nvCxnSpPr>
        <p:spPr>
          <a:xfrm>
            <a:off x="6926750" y="6971808"/>
            <a:ext cx="303211" cy="133838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1BB0A57E-5967-67CA-E2A5-FC10EDFAC17E}"/>
              </a:ext>
            </a:extLst>
          </p:cNvPr>
          <p:cNvCxnSpPr>
            <a:cxnSpLocks/>
          </p:cNvCxnSpPr>
          <p:nvPr/>
        </p:nvCxnSpPr>
        <p:spPr>
          <a:xfrm>
            <a:off x="6926750" y="6982692"/>
            <a:ext cx="1029223" cy="1350879"/>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28" name="Straight Arrow Connector 1027">
            <a:extLst>
              <a:ext uri="{FF2B5EF4-FFF2-40B4-BE49-F238E27FC236}">
                <a16:creationId xmlns:a16="http://schemas.microsoft.com/office/drawing/2014/main" id="{8D33AE2B-68B8-6962-0F4C-598D7C008B1D}"/>
              </a:ext>
            </a:extLst>
          </p:cNvPr>
          <p:cNvCxnSpPr>
            <a:cxnSpLocks/>
          </p:cNvCxnSpPr>
          <p:nvPr/>
        </p:nvCxnSpPr>
        <p:spPr>
          <a:xfrm flipH="1">
            <a:off x="11277600" y="3810263"/>
            <a:ext cx="1075442" cy="144915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27" name="Rectangle 1026">
            <a:extLst>
              <a:ext uri="{FF2B5EF4-FFF2-40B4-BE49-F238E27FC236}">
                <a16:creationId xmlns:a16="http://schemas.microsoft.com/office/drawing/2014/main" id="{D2DE95C2-1245-8EF2-7199-494A1537C099}"/>
              </a:ext>
            </a:extLst>
          </p:cNvPr>
          <p:cNvSpPr/>
          <p:nvPr/>
        </p:nvSpPr>
        <p:spPr>
          <a:xfrm>
            <a:off x="11979781" y="3553948"/>
            <a:ext cx="1861562" cy="457200"/>
          </a:xfrm>
          <a:prstGeom prst="rect">
            <a:avLst/>
          </a:prstGeom>
          <a:solidFill>
            <a:srgbClr val="00A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To Be Planned</a:t>
            </a:r>
          </a:p>
        </p:txBody>
      </p:sp>
      <p:cxnSp>
        <p:nvCxnSpPr>
          <p:cNvPr id="1032" name="Straight Arrow Connector 1031">
            <a:extLst>
              <a:ext uri="{FF2B5EF4-FFF2-40B4-BE49-F238E27FC236}">
                <a16:creationId xmlns:a16="http://schemas.microsoft.com/office/drawing/2014/main" id="{6C5EE04E-6335-7D09-89E9-210761F3AB98}"/>
              </a:ext>
            </a:extLst>
          </p:cNvPr>
          <p:cNvCxnSpPr>
            <a:cxnSpLocks/>
          </p:cNvCxnSpPr>
          <p:nvPr/>
        </p:nvCxnSpPr>
        <p:spPr>
          <a:xfrm>
            <a:off x="7441361" y="5364541"/>
            <a:ext cx="511082" cy="104746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33" name="Rectangle 1032">
            <a:extLst>
              <a:ext uri="{FF2B5EF4-FFF2-40B4-BE49-F238E27FC236}">
                <a16:creationId xmlns:a16="http://schemas.microsoft.com/office/drawing/2014/main" id="{EE0815C7-E4FB-009D-A211-C3EAAEA8A5EC}"/>
              </a:ext>
            </a:extLst>
          </p:cNvPr>
          <p:cNvSpPr/>
          <p:nvPr/>
        </p:nvSpPr>
        <p:spPr>
          <a:xfrm>
            <a:off x="6441972" y="5158636"/>
            <a:ext cx="1861562" cy="457200"/>
          </a:xfrm>
          <a:prstGeom prst="rect">
            <a:avLst/>
          </a:prstGeom>
          <a:solidFill>
            <a:srgbClr val="55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To Be Planned</a:t>
            </a:r>
          </a:p>
        </p:txBody>
      </p:sp>
      <p:cxnSp>
        <p:nvCxnSpPr>
          <p:cNvPr id="1040" name="Straight Arrow Connector 1039">
            <a:extLst>
              <a:ext uri="{FF2B5EF4-FFF2-40B4-BE49-F238E27FC236}">
                <a16:creationId xmlns:a16="http://schemas.microsoft.com/office/drawing/2014/main" id="{98D73DDE-2D70-046B-A7A6-D7778C7B25F9}"/>
              </a:ext>
            </a:extLst>
          </p:cNvPr>
          <p:cNvCxnSpPr>
            <a:cxnSpLocks/>
          </p:cNvCxnSpPr>
          <p:nvPr/>
        </p:nvCxnSpPr>
        <p:spPr>
          <a:xfrm flipH="1">
            <a:off x="7989119" y="7845478"/>
            <a:ext cx="877517" cy="10279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39" name="Rectangle 1038">
            <a:extLst>
              <a:ext uri="{FF2B5EF4-FFF2-40B4-BE49-F238E27FC236}">
                <a16:creationId xmlns:a16="http://schemas.microsoft.com/office/drawing/2014/main" id="{EF847C91-296D-BCB3-F478-EF844F71557B}"/>
              </a:ext>
            </a:extLst>
          </p:cNvPr>
          <p:cNvSpPr/>
          <p:nvPr/>
        </p:nvSpPr>
        <p:spPr>
          <a:xfrm>
            <a:off x="8417939" y="7640999"/>
            <a:ext cx="1861562" cy="457200"/>
          </a:xfrm>
          <a:prstGeom prst="rect">
            <a:avLst/>
          </a:prstGeom>
          <a:solidFill>
            <a:srgbClr val="00A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 Design</a:t>
            </a:r>
          </a:p>
        </p:txBody>
      </p:sp>
      <p:cxnSp>
        <p:nvCxnSpPr>
          <p:cNvPr id="1043" name="Straight Arrow Connector 1042">
            <a:extLst>
              <a:ext uri="{FF2B5EF4-FFF2-40B4-BE49-F238E27FC236}">
                <a16:creationId xmlns:a16="http://schemas.microsoft.com/office/drawing/2014/main" id="{860AC736-7EEB-1EAB-25CE-19FE647F94E1}"/>
              </a:ext>
            </a:extLst>
          </p:cNvPr>
          <p:cNvCxnSpPr>
            <a:cxnSpLocks/>
          </p:cNvCxnSpPr>
          <p:nvPr/>
        </p:nvCxnSpPr>
        <p:spPr>
          <a:xfrm flipH="1">
            <a:off x="8303534" y="7114169"/>
            <a:ext cx="787989" cy="16886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42" name="Rectangle 1041">
            <a:extLst>
              <a:ext uri="{FF2B5EF4-FFF2-40B4-BE49-F238E27FC236}">
                <a16:creationId xmlns:a16="http://schemas.microsoft.com/office/drawing/2014/main" id="{6A597230-9DD8-A597-049A-C0C1E5C44F51}"/>
              </a:ext>
            </a:extLst>
          </p:cNvPr>
          <p:cNvSpPr/>
          <p:nvPr/>
        </p:nvSpPr>
        <p:spPr>
          <a:xfrm>
            <a:off x="8866636" y="6891906"/>
            <a:ext cx="1861562" cy="457200"/>
          </a:xfrm>
          <a:prstGeom prst="rect">
            <a:avLst/>
          </a:prstGeom>
          <a:solidFill>
            <a:srgbClr val="FF52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To Be Planned</a:t>
            </a:r>
          </a:p>
        </p:txBody>
      </p:sp>
      <p:cxnSp>
        <p:nvCxnSpPr>
          <p:cNvPr id="1046" name="Straight Arrow Connector 1045">
            <a:extLst>
              <a:ext uri="{FF2B5EF4-FFF2-40B4-BE49-F238E27FC236}">
                <a16:creationId xmlns:a16="http://schemas.microsoft.com/office/drawing/2014/main" id="{F40CC445-BA31-9BED-582B-6133DA4BC79B}"/>
              </a:ext>
            </a:extLst>
          </p:cNvPr>
          <p:cNvCxnSpPr>
            <a:cxnSpLocks/>
          </p:cNvCxnSpPr>
          <p:nvPr/>
        </p:nvCxnSpPr>
        <p:spPr>
          <a:xfrm flipH="1" flipV="1">
            <a:off x="7696902" y="8522656"/>
            <a:ext cx="808391" cy="30088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45" name="Rectangle 1044">
            <a:extLst>
              <a:ext uri="{FF2B5EF4-FFF2-40B4-BE49-F238E27FC236}">
                <a16:creationId xmlns:a16="http://schemas.microsoft.com/office/drawing/2014/main" id="{F8E558EE-7FED-DEFD-AA36-5583F6D0D520}"/>
              </a:ext>
            </a:extLst>
          </p:cNvPr>
          <p:cNvSpPr/>
          <p:nvPr/>
        </p:nvSpPr>
        <p:spPr>
          <a:xfrm>
            <a:off x="8505293" y="8657671"/>
            <a:ext cx="1861562" cy="457200"/>
          </a:xfrm>
          <a:prstGeom prst="rect">
            <a:avLst/>
          </a:prstGeom>
          <a:solidFill>
            <a:srgbClr val="55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 Design</a:t>
            </a:r>
          </a:p>
        </p:txBody>
      </p:sp>
      <p:sp>
        <p:nvSpPr>
          <p:cNvPr id="1049" name="Rectangle 1048">
            <a:extLst>
              <a:ext uri="{FF2B5EF4-FFF2-40B4-BE49-F238E27FC236}">
                <a16:creationId xmlns:a16="http://schemas.microsoft.com/office/drawing/2014/main" id="{817F5B34-CB25-8866-248A-286AC39995B0}"/>
              </a:ext>
            </a:extLst>
          </p:cNvPr>
          <p:cNvSpPr/>
          <p:nvPr/>
        </p:nvSpPr>
        <p:spPr>
          <a:xfrm>
            <a:off x="3470605" y="8098199"/>
            <a:ext cx="4182157" cy="1892029"/>
          </a:xfrm>
          <a:prstGeom prst="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1049">
            <a:extLst>
              <a:ext uri="{FF2B5EF4-FFF2-40B4-BE49-F238E27FC236}">
                <a16:creationId xmlns:a16="http://schemas.microsoft.com/office/drawing/2014/main" id="{6851F893-0813-0F6C-6B8B-99397EECE60E}"/>
              </a:ext>
            </a:extLst>
          </p:cNvPr>
          <p:cNvSpPr/>
          <p:nvPr/>
        </p:nvSpPr>
        <p:spPr>
          <a:xfrm>
            <a:off x="3790199" y="1668990"/>
            <a:ext cx="3136551" cy="25696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ivcoparks Logo">
            <a:extLst>
              <a:ext uri="{FF2B5EF4-FFF2-40B4-BE49-F238E27FC236}">
                <a16:creationId xmlns:a16="http://schemas.microsoft.com/office/drawing/2014/main" id="{F17D895C-4B71-0C18-1F8C-C80D2B4DDC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7400" y="303162"/>
            <a:ext cx="4220187" cy="117110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1">
            <a:extLst>
              <a:ext uri="{FF2B5EF4-FFF2-40B4-BE49-F238E27FC236}">
                <a16:creationId xmlns:a16="http://schemas.microsoft.com/office/drawing/2014/main" id="{20EA1E1D-5643-798B-59B0-6D69B0DE399A}"/>
              </a:ext>
            </a:extLst>
          </p:cNvPr>
          <p:cNvSpPr>
            <a:spLocks noGrp="1"/>
          </p:cNvSpPr>
          <p:nvPr>
            <p:ph type="sldNum" sz="quarter" idx="12"/>
          </p:nvPr>
        </p:nvSpPr>
        <p:spPr>
          <a:xfrm>
            <a:off x="15176446" y="9789616"/>
            <a:ext cx="2895600" cy="365125"/>
          </a:xfrm>
        </p:spPr>
        <p:txBody>
          <a:bodyPr/>
          <a:lstStyle/>
          <a:p>
            <a:fld id="{B6F15528-21DE-4FAA-801E-634DDDAF4B2B}" type="slidenum">
              <a:rPr lang="en-US" sz="1400" smtClean="0">
                <a:solidFill>
                  <a:srgbClr val="002060"/>
                </a:solidFill>
                <a:latin typeface="Arial" panose="020B0604020202020204" pitchFamily="34" charset="0"/>
                <a:ea typeface="Open Sans" panose="020B0606030504020204" pitchFamily="34" charset="0"/>
                <a:cs typeface="Arial" panose="020B0604020202020204" pitchFamily="34" charset="0"/>
              </a:rPr>
              <a:pPr/>
              <a:t>11</a:t>
            </a:fld>
            <a:r>
              <a:rPr lang="en-US" sz="1400" dirty="0">
                <a:solidFill>
                  <a:srgbClr val="002060"/>
                </a:solidFill>
                <a:latin typeface="Arial" panose="020B0604020202020204" pitchFamily="34" charset="0"/>
                <a:ea typeface="Open Sans" panose="020B0606030504020204" pitchFamily="34" charset="0"/>
                <a:cs typeface="Arial" panose="020B0604020202020204" pitchFamily="34" charset="0"/>
              </a:rPr>
              <a:t>  |</a:t>
            </a:r>
          </a:p>
        </p:txBody>
      </p:sp>
      <p:sp>
        <p:nvSpPr>
          <p:cNvPr id="1038" name="TextBox 1037">
            <a:extLst>
              <a:ext uri="{FF2B5EF4-FFF2-40B4-BE49-F238E27FC236}">
                <a16:creationId xmlns:a16="http://schemas.microsoft.com/office/drawing/2014/main" id="{40596E02-5878-7FB2-4F16-52D369E8E89B}"/>
              </a:ext>
            </a:extLst>
          </p:cNvPr>
          <p:cNvSpPr txBox="1"/>
          <p:nvPr/>
        </p:nvSpPr>
        <p:spPr>
          <a:xfrm>
            <a:off x="1300911" y="1842946"/>
            <a:ext cx="5404689" cy="1723549"/>
          </a:xfrm>
          <a:prstGeom prst="rect">
            <a:avLst/>
          </a:prstGeom>
          <a:solidFill>
            <a:schemeClr val="bg1"/>
          </a:solidFill>
        </p:spPr>
        <p:txBody>
          <a:bodyPr wrap="square" lIns="0" tIns="0" rIns="0" bIns="0" rtlCol="0" anchor="t">
            <a:spAutoFit/>
          </a:bodyPr>
          <a:lstStyle>
            <a:defPPr>
              <a:defRPr lang="en-US"/>
            </a:defPPr>
            <a:lvl1pPr marL="857250" indent="-857250">
              <a:lnSpc>
                <a:spcPts val="7019"/>
              </a:lnSpc>
              <a:buClr>
                <a:schemeClr val="bg2"/>
              </a:buClr>
              <a:buSzPct val="100000"/>
              <a:buFont typeface="Open Sans Semi-Bold" panose="020B0604020202020204" charset="0"/>
              <a:buChar char="•"/>
              <a:defRPr sz="3600">
                <a:solidFill>
                  <a:srgbClr val="004E99"/>
                </a:solidFill>
                <a:latin typeface="Arial" panose="020B0604020202020204" pitchFamily="34" charset="0"/>
                <a:ea typeface="Open Sans" panose="020B0606030504020204" pitchFamily="34" charset="0"/>
                <a:cs typeface="Arial" panose="020B0604020202020204" pitchFamily="34" charset="0"/>
              </a:defRPr>
            </a:lvl1pPr>
            <a:lvl2pPr marL="1314450" lvl="1" indent="-857250">
              <a:lnSpc>
                <a:spcPts val="7019"/>
              </a:lnSpc>
              <a:buClr>
                <a:schemeClr val="bg2"/>
              </a:buClr>
              <a:buSzPct val="100000"/>
              <a:buFont typeface="Open Sans Semi-Bold" panose="020B0604020202020204" charset="0"/>
              <a:buChar char="•"/>
              <a:defRPr sz="3600">
                <a:solidFill>
                  <a:srgbClr val="004E99"/>
                </a:solidFill>
                <a:latin typeface="Arial" panose="020B0604020202020204" pitchFamily="34" charset="0"/>
                <a:ea typeface="Open Sans" panose="020B0606030504020204" pitchFamily="34" charset="0"/>
                <a:cs typeface="Arial" panose="020B0604020202020204" pitchFamily="34" charset="0"/>
              </a:defRPr>
            </a:lvl2pPr>
          </a:lstStyle>
          <a:p>
            <a:pPr marL="0" indent="0">
              <a:lnSpc>
                <a:spcPct val="100000"/>
              </a:lnSpc>
              <a:buNone/>
            </a:pPr>
            <a:r>
              <a:rPr lang="en-US" sz="2800" dirty="0">
                <a:latin typeface="+mn-lt"/>
              </a:rPr>
              <a:t>Riverside County Parks estimates $100M needed to finish construction of Trail on the non-completed segments.</a:t>
            </a:r>
          </a:p>
        </p:txBody>
      </p:sp>
    </p:spTree>
    <p:extLst>
      <p:ext uri="{BB962C8B-B14F-4D97-AF65-F5344CB8AC3E}">
        <p14:creationId xmlns:p14="http://schemas.microsoft.com/office/powerpoint/2010/main" val="1345621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C24D15CA-7DC3-2CB6-B6DB-DB88F83FD7B6}"/>
              </a:ext>
            </a:extLst>
          </p:cNvPr>
          <p:cNvGrpSpPr/>
          <p:nvPr/>
        </p:nvGrpSpPr>
        <p:grpSpPr>
          <a:xfrm>
            <a:off x="0" y="2186667"/>
            <a:ext cx="18288000" cy="108497"/>
            <a:chOff x="0" y="0"/>
            <a:chExt cx="1196072" cy="8236"/>
          </a:xfrm>
        </p:grpSpPr>
        <p:sp>
          <p:nvSpPr>
            <p:cNvPr id="6" name="Freeform 3">
              <a:extLst>
                <a:ext uri="{FF2B5EF4-FFF2-40B4-BE49-F238E27FC236}">
                  <a16:creationId xmlns:a16="http://schemas.microsoft.com/office/drawing/2014/main" id="{F2A2F5EF-86CA-B783-C650-0D64938868EA}"/>
                </a:ext>
              </a:extLst>
            </p:cNvPr>
            <p:cNvSpPr/>
            <p:nvPr/>
          </p:nvSpPr>
          <p:spPr>
            <a:xfrm>
              <a:off x="0" y="0"/>
              <a:ext cx="1196072" cy="8236"/>
            </a:xfrm>
            <a:custGeom>
              <a:avLst/>
              <a:gdLst/>
              <a:ahLst/>
              <a:cxnLst/>
              <a:rect l="l" t="t" r="r" b="b"/>
              <a:pathLst>
                <a:path w="1196072" h="8236">
                  <a:moveTo>
                    <a:pt x="0" y="0"/>
                  </a:moveTo>
                  <a:lnTo>
                    <a:pt x="1196072" y="0"/>
                  </a:lnTo>
                  <a:lnTo>
                    <a:pt x="1196072" y="8236"/>
                  </a:lnTo>
                  <a:lnTo>
                    <a:pt x="0" y="8236"/>
                  </a:lnTo>
                  <a:close/>
                </a:path>
              </a:pathLst>
            </a:custGeom>
            <a:solidFill>
              <a:srgbClr val="18988B"/>
            </a:solidFill>
          </p:spPr>
          <p:txBody>
            <a:bodyPr/>
            <a:lstStyle/>
            <a:p>
              <a:endParaRPr lang="en-US"/>
            </a:p>
          </p:txBody>
        </p:sp>
        <p:sp>
          <p:nvSpPr>
            <p:cNvPr id="7" name="TextBox 4">
              <a:extLst>
                <a:ext uri="{FF2B5EF4-FFF2-40B4-BE49-F238E27FC236}">
                  <a16:creationId xmlns:a16="http://schemas.microsoft.com/office/drawing/2014/main" id="{8E474E35-0D96-5AE2-A448-240A8DC52E98}"/>
                </a:ext>
              </a:extLst>
            </p:cNvPr>
            <p:cNvSpPr txBox="1"/>
            <p:nvPr/>
          </p:nvSpPr>
          <p:spPr>
            <a:xfrm>
              <a:off x="0" y="-38100"/>
              <a:ext cx="812800" cy="850900"/>
            </a:xfrm>
            <a:prstGeom prst="rect">
              <a:avLst/>
            </a:prstGeom>
          </p:spPr>
          <p:txBody>
            <a:bodyPr lIns="50800" tIns="50800" rIns="50800" bIns="50800" rtlCol="0" anchor="ctr"/>
            <a:lstStyle/>
            <a:p>
              <a:pPr algn="ctr">
                <a:lnSpc>
                  <a:spcPts val="2652"/>
                </a:lnSpc>
              </a:pPr>
              <a:endParaRPr/>
            </a:p>
          </p:txBody>
        </p:sp>
      </p:grpSp>
      <p:sp>
        <p:nvSpPr>
          <p:cNvPr id="8" name="TextBox 6">
            <a:extLst>
              <a:ext uri="{FF2B5EF4-FFF2-40B4-BE49-F238E27FC236}">
                <a16:creationId xmlns:a16="http://schemas.microsoft.com/office/drawing/2014/main" id="{7813A753-4263-DEDB-ABF7-631850600B98}"/>
              </a:ext>
            </a:extLst>
          </p:cNvPr>
          <p:cNvSpPr txBox="1"/>
          <p:nvPr/>
        </p:nvSpPr>
        <p:spPr>
          <a:xfrm>
            <a:off x="1028700" y="1047750"/>
            <a:ext cx="17259300" cy="859466"/>
          </a:xfrm>
          <a:prstGeom prst="rect">
            <a:avLst/>
          </a:prstGeom>
        </p:spPr>
        <p:txBody>
          <a:bodyPr wrap="square" lIns="0" tIns="0" rIns="0" bIns="0" rtlCol="0" anchor="t">
            <a:spAutoFit/>
          </a:bodyPr>
          <a:lstStyle/>
          <a:p>
            <a:pPr>
              <a:lnSpc>
                <a:spcPts val="7019"/>
              </a:lnSpc>
            </a:pPr>
            <a:r>
              <a:rPr lang="en-US" sz="5500" b="1" dirty="0">
                <a:solidFill>
                  <a:srgbClr val="004E99"/>
                </a:solidFill>
                <a:ea typeface="Open Sans" panose="020B0606030504020204" pitchFamily="34" charset="0"/>
                <a:cs typeface="Arial" panose="020B0604020202020204" pitchFamily="34" charset="0"/>
              </a:rPr>
              <a:t>Santa Ana River Trail – Prado Area</a:t>
            </a:r>
          </a:p>
        </p:txBody>
      </p:sp>
      <p:pic>
        <p:nvPicPr>
          <p:cNvPr id="18" name="Picture 2" descr="Rivcoparks Logo">
            <a:extLst>
              <a:ext uri="{FF2B5EF4-FFF2-40B4-BE49-F238E27FC236}">
                <a16:creationId xmlns:a16="http://schemas.microsoft.com/office/drawing/2014/main" id="{5BB69D2E-D514-7AB7-91BB-D164FB31B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2052" y="779942"/>
            <a:ext cx="4220187" cy="117110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2FF8684-32BA-9F12-7C1F-2BDF82F64D47}"/>
              </a:ext>
            </a:extLst>
          </p:cNvPr>
          <p:cNvGrpSpPr/>
          <p:nvPr/>
        </p:nvGrpSpPr>
        <p:grpSpPr>
          <a:xfrm>
            <a:off x="982398" y="2409127"/>
            <a:ext cx="16687800" cy="7795256"/>
            <a:chOff x="1337173" y="2778025"/>
            <a:chExt cx="15613654" cy="6950975"/>
          </a:xfrm>
        </p:grpSpPr>
        <p:pic>
          <p:nvPicPr>
            <p:cNvPr id="12" name="Picture 11">
              <a:extLst>
                <a:ext uri="{FF2B5EF4-FFF2-40B4-BE49-F238E27FC236}">
                  <a16:creationId xmlns:a16="http://schemas.microsoft.com/office/drawing/2014/main" id="{3E29C38C-0F73-C178-75EE-023A72F63B97}"/>
                </a:ext>
              </a:extLst>
            </p:cNvPr>
            <p:cNvPicPr>
              <a:picLocks noChangeAspect="1"/>
            </p:cNvPicPr>
            <p:nvPr/>
          </p:nvPicPr>
          <p:blipFill>
            <a:blip r:embed="rId3"/>
            <a:srcRect t="11556"/>
            <a:stretch/>
          </p:blipFill>
          <p:spPr>
            <a:xfrm>
              <a:off x="1337173" y="2778025"/>
              <a:ext cx="15613654" cy="6950975"/>
            </a:xfrm>
            <a:prstGeom prst="rect">
              <a:avLst/>
            </a:prstGeom>
          </p:spPr>
        </p:pic>
        <p:cxnSp>
          <p:nvCxnSpPr>
            <p:cNvPr id="13" name="Straight Arrow Connector 12">
              <a:extLst>
                <a:ext uri="{FF2B5EF4-FFF2-40B4-BE49-F238E27FC236}">
                  <a16:creationId xmlns:a16="http://schemas.microsoft.com/office/drawing/2014/main" id="{B083DB6E-420B-3C93-7F5C-971AC0732353}"/>
                </a:ext>
              </a:extLst>
            </p:cNvPr>
            <p:cNvCxnSpPr>
              <a:cxnSpLocks/>
            </p:cNvCxnSpPr>
            <p:nvPr/>
          </p:nvCxnSpPr>
          <p:spPr>
            <a:xfrm flipH="1" flipV="1">
              <a:off x="2994379" y="6104135"/>
              <a:ext cx="1072724" cy="100141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6C9F4B8-5E58-4049-BC89-3444ED2F52D6}"/>
                </a:ext>
              </a:extLst>
            </p:cNvPr>
            <p:cNvCxnSpPr>
              <a:cxnSpLocks/>
            </p:cNvCxnSpPr>
            <p:nvPr/>
          </p:nvCxnSpPr>
          <p:spPr>
            <a:xfrm flipV="1">
              <a:off x="4343400" y="6038481"/>
              <a:ext cx="2590800" cy="1067068"/>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C6C163B-0DE3-EC00-2E1A-A024E128FD85}"/>
                </a:ext>
              </a:extLst>
            </p:cNvPr>
            <p:cNvSpPr/>
            <p:nvPr/>
          </p:nvSpPr>
          <p:spPr>
            <a:xfrm>
              <a:off x="5043609" y="4817765"/>
              <a:ext cx="1861562" cy="4572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Completed</a:t>
              </a:r>
            </a:p>
          </p:txBody>
        </p:sp>
        <p:sp>
          <p:nvSpPr>
            <p:cNvPr id="20" name="TextBox 19">
              <a:extLst>
                <a:ext uri="{FF2B5EF4-FFF2-40B4-BE49-F238E27FC236}">
                  <a16:creationId xmlns:a16="http://schemas.microsoft.com/office/drawing/2014/main" id="{207C59A2-269F-0080-8664-FDFDA1ED2F9E}"/>
                </a:ext>
              </a:extLst>
            </p:cNvPr>
            <p:cNvSpPr txBox="1"/>
            <p:nvPr/>
          </p:nvSpPr>
          <p:spPr>
            <a:xfrm rot="3079013">
              <a:off x="1215705" y="8920666"/>
              <a:ext cx="1223155" cy="369332"/>
            </a:xfrm>
            <a:prstGeom prst="rect">
              <a:avLst/>
            </a:prstGeom>
            <a:noFill/>
          </p:spPr>
          <p:txBody>
            <a:bodyPr wrap="none" rtlCol="0">
              <a:spAutoFit/>
            </a:bodyPr>
            <a:lstStyle/>
            <a:p>
              <a:r>
                <a:rPr lang="en-US" dirty="0">
                  <a:solidFill>
                    <a:schemeClr val="bg1"/>
                  </a:solidFill>
                </a:rPr>
                <a:t>Orange Co.</a:t>
              </a:r>
            </a:p>
          </p:txBody>
        </p:sp>
        <p:sp>
          <p:nvSpPr>
            <p:cNvPr id="21" name="TextBox 20">
              <a:extLst>
                <a:ext uri="{FF2B5EF4-FFF2-40B4-BE49-F238E27FC236}">
                  <a16:creationId xmlns:a16="http://schemas.microsoft.com/office/drawing/2014/main" id="{2FB9CD81-5262-FE01-6230-7B2079F7876A}"/>
                </a:ext>
              </a:extLst>
            </p:cNvPr>
            <p:cNvSpPr txBox="1"/>
            <p:nvPr/>
          </p:nvSpPr>
          <p:spPr>
            <a:xfrm>
              <a:off x="2272672" y="4420517"/>
              <a:ext cx="2345066" cy="369332"/>
            </a:xfrm>
            <a:prstGeom prst="rect">
              <a:avLst/>
            </a:prstGeom>
            <a:noFill/>
          </p:spPr>
          <p:txBody>
            <a:bodyPr wrap="none" rtlCol="0">
              <a:spAutoFit/>
            </a:bodyPr>
            <a:lstStyle/>
            <a:p>
              <a:r>
                <a:rPr lang="en-US" dirty="0">
                  <a:solidFill>
                    <a:schemeClr val="bg1"/>
                  </a:solidFill>
                </a:rPr>
                <a:t>San Bernardino County</a:t>
              </a:r>
            </a:p>
          </p:txBody>
        </p:sp>
        <p:sp>
          <p:nvSpPr>
            <p:cNvPr id="22" name="TextBox 21">
              <a:extLst>
                <a:ext uri="{FF2B5EF4-FFF2-40B4-BE49-F238E27FC236}">
                  <a16:creationId xmlns:a16="http://schemas.microsoft.com/office/drawing/2014/main" id="{FBB5D117-A743-FEEB-9412-396B940EC482}"/>
                </a:ext>
              </a:extLst>
            </p:cNvPr>
            <p:cNvSpPr txBox="1"/>
            <p:nvPr/>
          </p:nvSpPr>
          <p:spPr>
            <a:xfrm rot="5400000">
              <a:off x="5146574" y="3545275"/>
              <a:ext cx="1756891" cy="369332"/>
            </a:xfrm>
            <a:prstGeom prst="rect">
              <a:avLst/>
            </a:prstGeom>
            <a:noFill/>
          </p:spPr>
          <p:txBody>
            <a:bodyPr wrap="none" rtlCol="0">
              <a:spAutoFit/>
            </a:bodyPr>
            <a:lstStyle/>
            <a:p>
              <a:r>
                <a:rPr lang="en-US" dirty="0">
                  <a:solidFill>
                    <a:schemeClr val="bg1"/>
                  </a:solidFill>
                </a:rPr>
                <a:t>Riverside County</a:t>
              </a:r>
            </a:p>
          </p:txBody>
        </p:sp>
        <p:sp>
          <p:nvSpPr>
            <p:cNvPr id="23" name="Rectangle 22">
              <a:extLst>
                <a:ext uri="{FF2B5EF4-FFF2-40B4-BE49-F238E27FC236}">
                  <a16:creationId xmlns:a16="http://schemas.microsoft.com/office/drawing/2014/main" id="{24BE079B-C6CA-6CCF-7D56-848308E7BE1B}"/>
                </a:ext>
              </a:extLst>
            </p:cNvPr>
            <p:cNvSpPr/>
            <p:nvPr/>
          </p:nvSpPr>
          <p:spPr>
            <a:xfrm>
              <a:off x="7282438" y="4686300"/>
              <a:ext cx="1861562" cy="457200"/>
            </a:xfrm>
            <a:prstGeom prst="rect">
              <a:avLst/>
            </a:prstGeom>
            <a:solidFill>
              <a:srgbClr val="20EE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Concept</a:t>
              </a:r>
            </a:p>
          </p:txBody>
        </p:sp>
        <p:sp>
          <p:nvSpPr>
            <p:cNvPr id="24" name="Rectangle 23">
              <a:extLst>
                <a:ext uri="{FF2B5EF4-FFF2-40B4-BE49-F238E27FC236}">
                  <a16:creationId xmlns:a16="http://schemas.microsoft.com/office/drawing/2014/main" id="{61C0573E-9E88-D71E-F99A-CE2295D7BD99}"/>
                </a:ext>
              </a:extLst>
            </p:cNvPr>
            <p:cNvSpPr/>
            <p:nvPr/>
          </p:nvSpPr>
          <p:spPr>
            <a:xfrm>
              <a:off x="13335000" y="3014917"/>
              <a:ext cx="1861562" cy="4572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Completed</a:t>
              </a:r>
            </a:p>
          </p:txBody>
        </p:sp>
        <p:sp>
          <p:nvSpPr>
            <p:cNvPr id="14" name="Rectangle 13">
              <a:extLst>
                <a:ext uri="{FF2B5EF4-FFF2-40B4-BE49-F238E27FC236}">
                  <a16:creationId xmlns:a16="http://schemas.microsoft.com/office/drawing/2014/main" id="{A4019011-D2E1-DB47-61D2-07DAE804DBDF}"/>
                </a:ext>
              </a:extLst>
            </p:cNvPr>
            <p:cNvSpPr/>
            <p:nvPr/>
          </p:nvSpPr>
          <p:spPr>
            <a:xfrm>
              <a:off x="2819400" y="7029913"/>
              <a:ext cx="1861562" cy="457200"/>
            </a:xfrm>
            <a:prstGeom prst="rect">
              <a:avLst/>
            </a:prstGeom>
            <a:solidFill>
              <a:srgbClr val="55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 Design</a:t>
              </a:r>
            </a:p>
          </p:txBody>
        </p:sp>
        <p:cxnSp>
          <p:nvCxnSpPr>
            <p:cNvPr id="28" name="Straight Arrow Connector 27">
              <a:extLst>
                <a:ext uri="{FF2B5EF4-FFF2-40B4-BE49-F238E27FC236}">
                  <a16:creationId xmlns:a16="http://schemas.microsoft.com/office/drawing/2014/main" id="{45677910-AECB-DF9C-0345-03698C1BBC44}"/>
                </a:ext>
              </a:extLst>
            </p:cNvPr>
            <p:cNvCxnSpPr>
              <a:cxnSpLocks/>
            </p:cNvCxnSpPr>
            <p:nvPr/>
          </p:nvCxnSpPr>
          <p:spPr>
            <a:xfrm flipH="1" flipV="1">
              <a:off x="9525000" y="5719978"/>
              <a:ext cx="1634724" cy="85203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1E66474-E67F-452E-793B-35C5C614015A}"/>
                </a:ext>
              </a:extLst>
            </p:cNvPr>
            <p:cNvCxnSpPr>
              <a:cxnSpLocks/>
            </p:cNvCxnSpPr>
            <p:nvPr/>
          </p:nvCxnSpPr>
          <p:spPr>
            <a:xfrm flipH="1" flipV="1">
              <a:off x="11069325" y="5902977"/>
              <a:ext cx="126687" cy="69507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0F62C56-E1F4-9A53-B630-19FF1629F354}"/>
                </a:ext>
              </a:extLst>
            </p:cNvPr>
            <p:cNvCxnSpPr>
              <a:cxnSpLocks/>
            </p:cNvCxnSpPr>
            <p:nvPr/>
          </p:nvCxnSpPr>
          <p:spPr>
            <a:xfrm flipV="1">
              <a:off x="11196012" y="4789849"/>
              <a:ext cx="1651255" cy="1814993"/>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3B9B880-C35F-060B-CB4F-4EAEFB4181ED}"/>
                </a:ext>
              </a:extLst>
            </p:cNvPr>
            <p:cNvSpPr/>
            <p:nvPr/>
          </p:nvSpPr>
          <p:spPr>
            <a:xfrm>
              <a:off x="10201888" y="6389261"/>
              <a:ext cx="1861562" cy="457200"/>
            </a:xfrm>
            <a:prstGeom prst="rect">
              <a:avLst/>
            </a:prstGeom>
            <a:solidFill>
              <a:srgbClr val="55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 Design</a:t>
              </a:r>
            </a:p>
          </p:txBody>
        </p:sp>
        <p:sp>
          <p:nvSpPr>
            <p:cNvPr id="34" name="Rectangle 33">
              <a:extLst>
                <a:ext uri="{FF2B5EF4-FFF2-40B4-BE49-F238E27FC236}">
                  <a16:creationId xmlns:a16="http://schemas.microsoft.com/office/drawing/2014/main" id="{014518C5-0803-3DE6-DC9E-3A653205F059}"/>
                </a:ext>
              </a:extLst>
            </p:cNvPr>
            <p:cNvSpPr/>
            <p:nvPr/>
          </p:nvSpPr>
          <p:spPr>
            <a:xfrm>
              <a:off x="14859000" y="4147983"/>
              <a:ext cx="1861562" cy="457200"/>
            </a:xfrm>
            <a:prstGeom prst="rect">
              <a:avLst/>
            </a:prstGeom>
            <a:solidFill>
              <a:srgbClr val="55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 Design</a:t>
              </a:r>
            </a:p>
          </p:txBody>
        </p:sp>
      </p:grpSp>
      <p:sp>
        <p:nvSpPr>
          <p:cNvPr id="2" name="Slide Number Placeholder 11">
            <a:extLst>
              <a:ext uri="{FF2B5EF4-FFF2-40B4-BE49-F238E27FC236}">
                <a16:creationId xmlns:a16="http://schemas.microsoft.com/office/drawing/2014/main" id="{E7FADEAE-0982-67D9-1AC9-89B9358C6890}"/>
              </a:ext>
            </a:extLst>
          </p:cNvPr>
          <p:cNvSpPr>
            <a:spLocks noGrp="1"/>
          </p:cNvSpPr>
          <p:nvPr>
            <p:ph type="sldNum" sz="quarter" idx="12"/>
          </p:nvPr>
        </p:nvSpPr>
        <p:spPr>
          <a:xfrm>
            <a:off x="15163800" y="9639300"/>
            <a:ext cx="2895600" cy="365125"/>
          </a:xfrm>
        </p:spPr>
        <p:txBody>
          <a:bodyPr/>
          <a:lstStyle/>
          <a:p>
            <a:fld id="{B6F15528-21DE-4FAA-801E-634DDDAF4B2B}" type="slidenum">
              <a:rPr lang="en-US" sz="1400" smtClean="0">
                <a:solidFill>
                  <a:srgbClr val="002060"/>
                </a:solidFill>
                <a:latin typeface="Arial" panose="020B0604020202020204" pitchFamily="34" charset="0"/>
                <a:ea typeface="Open Sans" panose="020B0606030504020204" pitchFamily="34" charset="0"/>
                <a:cs typeface="Arial" panose="020B0604020202020204" pitchFamily="34" charset="0"/>
              </a:rPr>
              <a:pPr/>
              <a:t>12</a:t>
            </a:fld>
            <a:r>
              <a:rPr lang="en-US" sz="1400" dirty="0">
                <a:solidFill>
                  <a:srgbClr val="002060"/>
                </a:solidFill>
                <a:latin typeface="Arial" panose="020B0604020202020204" pitchFamily="34" charset="0"/>
                <a:ea typeface="Open Sans" panose="020B0606030504020204" pitchFamily="34" charset="0"/>
                <a:cs typeface="Arial" panose="020B0604020202020204" pitchFamily="34" charset="0"/>
              </a:rPr>
              <a:t>  |</a:t>
            </a:r>
          </a:p>
        </p:txBody>
      </p:sp>
    </p:spTree>
    <p:extLst>
      <p:ext uri="{BB962C8B-B14F-4D97-AF65-F5344CB8AC3E}">
        <p14:creationId xmlns:p14="http://schemas.microsoft.com/office/powerpoint/2010/main" val="1211607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186667"/>
            <a:ext cx="18288000" cy="108497"/>
            <a:chOff x="0" y="0"/>
            <a:chExt cx="1196072" cy="8236"/>
          </a:xfrm>
        </p:grpSpPr>
        <p:sp>
          <p:nvSpPr>
            <p:cNvPr id="3" name="Freeform 3"/>
            <p:cNvSpPr/>
            <p:nvPr/>
          </p:nvSpPr>
          <p:spPr>
            <a:xfrm>
              <a:off x="0" y="0"/>
              <a:ext cx="1196072" cy="8236"/>
            </a:xfrm>
            <a:custGeom>
              <a:avLst/>
              <a:gdLst/>
              <a:ahLst/>
              <a:cxnLst/>
              <a:rect l="l" t="t" r="r" b="b"/>
              <a:pathLst>
                <a:path w="1196072" h="8236">
                  <a:moveTo>
                    <a:pt x="0" y="0"/>
                  </a:moveTo>
                  <a:lnTo>
                    <a:pt x="1196072" y="0"/>
                  </a:lnTo>
                  <a:lnTo>
                    <a:pt x="1196072" y="8236"/>
                  </a:lnTo>
                  <a:lnTo>
                    <a:pt x="0" y="8236"/>
                  </a:lnTo>
                  <a:close/>
                </a:path>
              </a:pathLst>
            </a:custGeom>
            <a:solidFill>
              <a:srgbClr val="18988B"/>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2"/>
                </a:lnSpc>
              </a:pPr>
              <a:endParaRPr/>
            </a:p>
          </p:txBody>
        </p:sp>
      </p:grpSp>
      <p:sp>
        <p:nvSpPr>
          <p:cNvPr id="6" name="TextBox 6"/>
          <p:cNvSpPr txBox="1"/>
          <p:nvPr/>
        </p:nvSpPr>
        <p:spPr>
          <a:xfrm>
            <a:off x="1028700" y="1047750"/>
            <a:ext cx="17259300" cy="859466"/>
          </a:xfrm>
          <a:prstGeom prst="rect">
            <a:avLst/>
          </a:prstGeom>
        </p:spPr>
        <p:txBody>
          <a:bodyPr wrap="square" lIns="0" tIns="0" rIns="0" bIns="0" rtlCol="0" anchor="t">
            <a:spAutoFit/>
          </a:bodyPr>
          <a:lstStyle/>
          <a:p>
            <a:pPr>
              <a:lnSpc>
                <a:spcPts val="7019"/>
              </a:lnSpc>
            </a:pPr>
            <a:r>
              <a:rPr lang="en-US" sz="5500" b="1" dirty="0">
                <a:solidFill>
                  <a:srgbClr val="004E99"/>
                </a:solidFill>
                <a:ea typeface="Open Sans" panose="020B0606030504020204" pitchFamily="34" charset="0"/>
                <a:cs typeface="Arial" panose="020B0604020202020204" pitchFamily="34" charset="0"/>
              </a:rPr>
              <a:t>Santa Ana River Trail – San Bernardino County</a:t>
            </a:r>
          </a:p>
        </p:txBody>
      </p:sp>
      <p:grpSp>
        <p:nvGrpSpPr>
          <p:cNvPr id="7" name="Group 7"/>
          <p:cNvGrpSpPr/>
          <p:nvPr/>
        </p:nvGrpSpPr>
        <p:grpSpPr>
          <a:xfrm>
            <a:off x="9757350" y="2385827"/>
            <a:ext cx="8319757" cy="6853421"/>
            <a:chOff x="0" y="-28575"/>
            <a:chExt cx="2000555" cy="1607906"/>
          </a:xfrm>
        </p:grpSpPr>
        <p:sp>
          <p:nvSpPr>
            <p:cNvPr id="8" name="Freeform 8"/>
            <p:cNvSpPr/>
            <p:nvPr/>
          </p:nvSpPr>
          <p:spPr>
            <a:xfrm>
              <a:off x="0" y="0"/>
              <a:ext cx="2000555" cy="1579331"/>
            </a:xfrm>
            <a:custGeom>
              <a:avLst/>
              <a:gdLst/>
              <a:ahLst/>
              <a:cxnLst/>
              <a:rect l="l" t="t" r="r" b="b"/>
              <a:pathLst>
                <a:path w="2000555" h="1692415">
                  <a:moveTo>
                    <a:pt x="0" y="0"/>
                  </a:moveTo>
                  <a:lnTo>
                    <a:pt x="2000555" y="0"/>
                  </a:lnTo>
                  <a:lnTo>
                    <a:pt x="2000555" y="1692415"/>
                  </a:lnTo>
                  <a:lnTo>
                    <a:pt x="0" y="1692415"/>
                  </a:lnTo>
                  <a:close/>
                </a:path>
              </a:pathLst>
            </a:custGeom>
            <a:solidFill>
              <a:srgbClr val="FFFFFF"/>
            </a:solidFill>
            <a:ln w="38100">
              <a:solidFill>
                <a:srgbClr val="18988B"/>
              </a:solidFill>
            </a:ln>
          </p:spPr>
          <p:txBody>
            <a:bodyPr/>
            <a:lstStyle/>
            <a:p>
              <a:endParaRPr lang="en-US"/>
            </a:p>
          </p:txBody>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787"/>
                </a:lnSpc>
              </a:pPr>
              <a:endParaRPr/>
            </a:p>
          </p:txBody>
        </p:sp>
      </p:grpSp>
      <p:grpSp>
        <p:nvGrpSpPr>
          <p:cNvPr id="10" name="Group 10"/>
          <p:cNvGrpSpPr/>
          <p:nvPr/>
        </p:nvGrpSpPr>
        <p:grpSpPr>
          <a:xfrm>
            <a:off x="381000" y="2469579"/>
            <a:ext cx="9067800" cy="7458646"/>
            <a:chOff x="0" y="0"/>
            <a:chExt cx="2000555" cy="1692415"/>
          </a:xfrm>
        </p:grpSpPr>
        <p:sp>
          <p:nvSpPr>
            <p:cNvPr id="11" name="Freeform 11"/>
            <p:cNvSpPr/>
            <p:nvPr/>
          </p:nvSpPr>
          <p:spPr>
            <a:xfrm>
              <a:off x="0" y="0"/>
              <a:ext cx="2000555" cy="1692415"/>
            </a:xfrm>
            <a:custGeom>
              <a:avLst/>
              <a:gdLst/>
              <a:ahLst/>
              <a:cxnLst/>
              <a:rect l="l" t="t" r="r" b="b"/>
              <a:pathLst>
                <a:path w="2000555" h="1692415">
                  <a:moveTo>
                    <a:pt x="0" y="0"/>
                  </a:moveTo>
                  <a:lnTo>
                    <a:pt x="2000555" y="0"/>
                  </a:lnTo>
                  <a:lnTo>
                    <a:pt x="2000555" y="1692415"/>
                  </a:lnTo>
                  <a:lnTo>
                    <a:pt x="0" y="1692415"/>
                  </a:lnTo>
                  <a:close/>
                </a:path>
              </a:pathLst>
            </a:custGeom>
            <a:solidFill>
              <a:srgbClr val="FFFFFF"/>
            </a:solidFill>
            <a:ln w="38100">
              <a:solidFill>
                <a:srgbClr val="18988B"/>
              </a:solidFill>
            </a:ln>
          </p:spPr>
          <p:txBody>
            <a:bodyPr/>
            <a:lstStyle/>
            <a:p>
              <a:endParaRPr lang="en-US" sz="2400"/>
            </a:p>
          </p:txBody>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2787"/>
                </a:lnSpc>
              </a:pPr>
              <a:endParaRPr sz="2400"/>
            </a:p>
          </p:txBody>
        </p:sp>
      </p:grpSp>
      <p:sp>
        <p:nvSpPr>
          <p:cNvPr id="16" name="Slide Number Placeholder 15">
            <a:extLst>
              <a:ext uri="{FF2B5EF4-FFF2-40B4-BE49-F238E27FC236}">
                <a16:creationId xmlns:a16="http://schemas.microsoft.com/office/drawing/2014/main" id="{6EBC82CE-9038-C00E-57E1-154255DCAAB7}"/>
              </a:ext>
            </a:extLst>
          </p:cNvPr>
          <p:cNvSpPr>
            <a:spLocks noGrp="1"/>
          </p:cNvSpPr>
          <p:nvPr>
            <p:ph type="sldNum" sz="quarter" idx="12"/>
          </p:nvPr>
        </p:nvSpPr>
        <p:spPr>
          <a:xfrm>
            <a:off x="15468600" y="9563100"/>
            <a:ext cx="2438400" cy="365125"/>
          </a:xfrm>
        </p:spPr>
        <p:txBody>
          <a:bodyPr/>
          <a:lstStyle/>
          <a:p>
            <a:fld id="{B6F15528-21DE-4FAA-801E-634DDDAF4B2B}" type="slidenum">
              <a:rPr lang="en-US" sz="1400" smtClean="0">
                <a:solidFill>
                  <a:srgbClr val="002060"/>
                </a:solidFill>
                <a:latin typeface="Arial" panose="020B0604020202020204" pitchFamily="34" charset="0"/>
                <a:ea typeface="Open Sans" panose="020B0606030504020204" pitchFamily="34" charset="0"/>
                <a:cs typeface="Arial" panose="020B0604020202020204" pitchFamily="34" charset="0"/>
              </a:rPr>
              <a:pPr/>
              <a:t>13</a:t>
            </a:fld>
            <a:r>
              <a:rPr lang="en-US" sz="1400" dirty="0">
                <a:solidFill>
                  <a:srgbClr val="002060"/>
                </a:solidFill>
                <a:latin typeface="Arial" panose="020B0604020202020204" pitchFamily="34" charset="0"/>
                <a:ea typeface="Open Sans" panose="020B0606030504020204" pitchFamily="34" charset="0"/>
                <a:cs typeface="Arial" panose="020B0604020202020204" pitchFamily="34" charset="0"/>
              </a:rPr>
              <a:t>  | </a:t>
            </a:r>
          </a:p>
        </p:txBody>
      </p:sp>
      <p:pic>
        <p:nvPicPr>
          <p:cNvPr id="1026" name="Picture 2">
            <a:extLst>
              <a:ext uri="{FF2B5EF4-FFF2-40B4-BE49-F238E27FC236}">
                <a16:creationId xmlns:a16="http://schemas.microsoft.com/office/drawing/2014/main" id="{DCFA417E-F5F5-E394-4FF3-DCD5FF7442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1111" y="2792706"/>
            <a:ext cx="7732804" cy="471255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FF8AC66-212A-60F8-7533-0E423670B2DA}"/>
              </a:ext>
            </a:extLst>
          </p:cNvPr>
          <p:cNvSpPr txBox="1"/>
          <p:nvPr/>
        </p:nvSpPr>
        <p:spPr>
          <a:xfrm>
            <a:off x="11555028" y="7658985"/>
            <a:ext cx="4724400" cy="1200329"/>
          </a:xfrm>
          <a:prstGeom prst="rect">
            <a:avLst/>
          </a:prstGeom>
          <a:noFill/>
        </p:spPr>
        <p:txBody>
          <a:bodyPr wrap="square" rtlCol="0">
            <a:spAutoFit/>
          </a:bodyPr>
          <a:lstStyle/>
          <a:p>
            <a:pPr algn="ctr"/>
            <a:r>
              <a:rPr lang="en-US" sz="2400" dirty="0">
                <a:solidFill>
                  <a:srgbClr val="004E99"/>
                </a:solidFill>
                <a:latin typeface="Arial" panose="020B0604020202020204" pitchFamily="34" charset="0"/>
                <a:cs typeface="Arial" panose="020B0604020202020204" pitchFamily="34" charset="0"/>
              </a:rPr>
              <a:t>Santa Ana River Trail Groundbreaking Ceremony </a:t>
            </a:r>
          </a:p>
          <a:p>
            <a:pPr algn="ctr"/>
            <a:r>
              <a:rPr lang="en-US" sz="2400" dirty="0">
                <a:solidFill>
                  <a:srgbClr val="004E99"/>
                </a:solidFill>
                <a:latin typeface="Arial" panose="020B0604020202020204" pitchFamily="34" charset="0"/>
                <a:cs typeface="Arial" panose="020B0604020202020204" pitchFamily="34" charset="0"/>
              </a:rPr>
              <a:t>(January 31, 2024)</a:t>
            </a:r>
          </a:p>
        </p:txBody>
      </p:sp>
      <p:pic>
        <p:nvPicPr>
          <p:cNvPr id="2050" name="Picture 2">
            <a:extLst>
              <a:ext uri="{FF2B5EF4-FFF2-40B4-BE49-F238E27FC236}">
                <a16:creationId xmlns:a16="http://schemas.microsoft.com/office/drawing/2014/main" id="{11ECB99F-DB18-C12F-3A87-7DEAAF304E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6733" y="2673581"/>
            <a:ext cx="4591918" cy="129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2" name="TextBox 12">
            <a:extLst>
              <a:ext uri="{FF2B5EF4-FFF2-40B4-BE49-F238E27FC236}">
                <a16:creationId xmlns:a16="http://schemas.microsoft.com/office/drawing/2014/main" id="{DFE1069D-8349-F64C-30E8-22E3914F2356}"/>
              </a:ext>
            </a:extLst>
          </p:cNvPr>
          <p:cNvGraphicFramePr/>
          <p:nvPr>
            <p:extLst>
              <p:ext uri="{D42A27DB-BD31-4B8C-83A1-F6EECF244321}">
                <p14:modId xmlns:p14="http://schemas.microsoft.com/office/powerpoint/2010/main" val="4059710694"/>
              </p:ext>
            </p:extLst>
          </p:nvPr>
        </p:nvGraphicFramePr>
        <p:xfrm>
          <a:off x="914400" y="2932170"/>
          <a:ext cx="8153400" cy="64785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D63027E-4159-0D01-CB27-69600FC904A4}"/>
              </a:ext>
            </a:extLst>
          </p:cNvPr>
          <p:cNvSpPr>
            <a:spLocks noGrp="1"/>
          </p:cNvSpPr>
          <p:nvPr>
            <p:ph type="sldNum" sz="quarter" idx="12"/>
          </p:nvPr>
        </p:nvSpPr>
        <p:spPr>
          <a:xfrm>
            <a:off x="15468600" y="9549622"/>
            <a:ext cx="2438400" cy="365125"/>
          </a:xfrm>
        </p:spPr>
        <p:txBody>
          <a:bodyPr/>
          <a:lstStyle/>
          <a:p>
            <a:fld id="{B6F15528-21DE-4FAA-801E-634DDDAF4B2B}" type="slidenum">
              <a:rPr lang="en-US" sz="1400" smtClean="0">
                <a:solidFill>
                  <a:srgbClr val="002060"/>
                </a:solidFill>
                <a:latin typeface="Arial" panose="020B0604020202020204" pitchFamily="34" charset="0"/>
                <a:ea typeface="Open Sans" panose="020B0606030504020204" pitchFamily="34" charset="0"/>
                <a:cs typeface="Arial" panose="020B0604020202020204" pitchFamily="34" charset="0"/>
              </a:rPr>
              <a:pPr/>
              <a:t>14</a:t>
            </a:fld>
            <a:r>
              <a:rPr lang="en-US" sz="1400" dirty="0">
                <a:solidFill>
                  <a:srgbClr val="002060"/>
                </a:solidFill>
                <a:latin typeface="Arial" panose="020B0604020202020204" pitchFamily="34" charset="0"/>
                <a:ea typeface="Open Sans" panose="020B0606030504020204" pitchFamily="34" charset="0"/>
                <a:cs typeface="Arial" panose="020B0604020202020204" pitchFamily="34" charset="0"/>
              </a:rPr>
              <a:t>  |  Commission Meeting</a:t>
            </a:r>
          </a:p>
        </p:txBody>
      </p:sp>
      <p:pic>
        <p:nvPicPr>
          <p:cNvPr id="2050" name="Picture 2">
            <a:extLst>
              <a:ext uri="{FF2B5EF4-FFF2-40B4-BE49-F238E27FC236}">
                <a16:creationId xmlns:a16="http://schemas.microsoft.com/office/drawing/2014/main" id="{EBBA03EC-5467-0782-817A-5E27B7B57E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40" b="12639"/>
          <a:stretch/>
        </p:blipFill>
        <p:spPr bwMode="auto">
          <a:xfrm>
            <a:off x="0" y="2171700"/>
            <a:ext cx="18288000" cy="71824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4F5CAA96-EFC2-FBFE-044C-2EB1FD1B644A}"/>
              </a:ext>
            </a:extLst>
          </p:cNvPr>
          <p:cNvSpPr txBox="1"/>
          <p:nvPr/>
        </p:nvSpPr>
        <p:spPr>
          <a:xfrm>
            <a:off x="609600" y="876300"/>
            <a:ext cx="14859000" cy="859466"/>
          </a:xfrm>
          <a:prstGeom prst="rect">
            <a:avLst/>
          </a:prstGeom>
        </p:spPr>
        <p:txBody>
          <a:bodyPr wrap="square" lIns="0" tIns="0" rIns="0" bIns="0" rtlCol="0" anchor="t">
            <a:spAutoFit/>
          </a:bodyPr>
          <a:lstStyle/>
          <a:p>
            <a:pPr>
              <a:lnSpc>
                <a:spcPts val="7019"/>
              </a:lnSpc>
            </a:pPr>
            <a:r>
              <a:rPr lang="en-US" sz="5500" b="1" dirty="0">
                <a:solidFill>
                  <a:srgbClr val="004E99"/>
                </a:solidFill>
                <a:ea typeface="Open Sans" panose="020B0606030504020204" pitchFamily="34" charset="0"/>
                <a:cs typeface="Arial" panose="020B0604020202020204" pitchFamily="34" charset="0"/>
              </a:rPr>
              <a:t>Trail Map – San Bernardino County</a:t>
            </a:r>
          </a:p>
        </p:txBody>
      </p:sp>
      <p:sp>
        <p:nvSpPr>
          <p:cNvPr id="6" name="Rectangle 5">
            <a:extLst>
              <a:ext uri="{FF2B5EF4-FFF2-40B4-BE49-F238E27FC236}">
                <a16:creationId xmlns:a16="http://schemas.microsoft.com/office/drawing/2014/main" id="{857898D7-BAF7-781C-D6FF-8A89AF270EFD}"/>
              </a:ext>
            </a:extLst>
          </p:cNvPr>
          <p:cNvSpPr/>
          <p:nvPr/>
        </p:nvSpPr>
        <p:spPr>
          <a:xfrm>
            <a:off x="14053562" y="1936188"/>
            <a:ext cx="2057400"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Seven Oaks Dam</a:t>
            </a:r>
          </a:p>
        </p:txBody>
      </p:sp>
      <p:sp>
        <p:nvSpPr>
          <p:cNvPr id="7" name="Rectangle 6">
            <a:extLst>
              <a:ext uri="{FF2B5EF4-FFF2-40B4-BE49-F238E27FC236}">
                <a16:creationId xmlns:a16="http://schemas.microsoft.com/office/drawing/2014/main" id="{B94CEFDE-F055-5138-C4CD-1D6B9703EAA7}"/>
              </a:ext>
            </a:extLst>
          </p:cNvPr>
          <p:cNvSpPr/>
          <p:nvPr/>
        </p:nvSpPr>
        <p:spPr>
          <a:xfrm>
            <a:off x="16687800" y="4109598"/>
            <a:ext cx="1313543"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Mill Creek</a:t>
            </a:r>
          </a:p>
        </p:txBody>
      </p:sp>
      <p:sp>
        <p:nvSpPr>
          <p:cNvPr id="8" name="Rectangle 7">
            <a:extLst>
              <a:ext uri="{FF2B5EF4-FFF2-40B4-BE49-F238E27FC236}">
                <a16:creationId xmlns:a16="http://schemas.microsoft.com/office/drawing/2014/main" id="{CD15C15B-BDD3-92CC-9F37-DC55DA75AFA4}"/>
              </a:ext>
            </a:extLst>
          </p:cNvPr>
          <p:cNvSpPr/>
          <p:nvPr/>
        </p:nvSpPr>
        <p:spPr>
          <a:xfrm>
            <a:off x="11626328" y="3000310"/>
            <a:ext cx="1861562"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Santa Ana River</a:t>
            </a:r>
          </a:p>
        </p:txBody>
      </p:sp>
      <p:sp>
        <p:nvSpPr>
          <p:cNvPr id="13" name="Oval 12">
            <a:extLst>
              <a:ext uri="{FF2B5EF4-FFF2-40B4-BE49-F238E27FC236}">
                <a16:creationId xmlns:a16="http://schemas.microsoft.com/office/drawing/2014/main" id="{393F67CE-94B7-3AED-8EEB-4D98418667E8}"/>
              </a:ext>
            </a:extLst>
          </p:cNvPr>
          <p:cNvSpPr/>
          <p:nvPr/>
        </p:nvSpPr>
        <p:spPr>
          <a:xfrm>
            <a:off x="7010505" y="3394232"/>
            <a:ext cx="914400" cy="715366"/>
          </a:xfrm>
          <a:prstGeom prst="ellipse">
            <a:avLst/>
          </a:prstGeom>
          <a:solidFill>
            <a:srgbClr val="F6AF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4" name="Oval 13">
            <a:extLst>
              <a:ext uri="{FF2B5EF4-FFF2-40B4-BE49-F238E27FC236}">
                <a16:creationId xmlns:a16="http://schemas.microsoft.com/office/drawing/2014/main" id="{3253D713-EBEF-A821-B5CA-F493B5E45D72}"/>
              </a:ext>
            </a:extLst>
          </p:cNvPr>
          <p:cNvSpPr/>
          <p:nvPr/>
        </p:nvSpPr>
        <p:spPr>
          <a:xfrm>
            <a:off x="10210800" y="3013232"/>
            <a:ext cx="914400" cy="715366"/>
          </a:xfrm>
          <a:prstGeom prst="ellipse">
            <a:avLst/>
          </a:prstGeom>
          <a:solidFill>
            <a:srgbClr val="8402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a:t>
            </a:r>
          </a:p>
        </p:txBody>
      </p:sp>
      <p:sp>
        <p:nvSpPr>
          <p:cNvPr id="15" name="Oval 14">
            <a:extLst>
              <a:ext uri="{FF2B5EF4-FFF2-40B4-BE49-F238E27FC236}">
                <a16:creationId xmlns:a16="http://schemas.microsoft.com/office/drawing/2014/main" id="{3B6E2DFB-4AF9-AB82-4998-16D16731860E}"/>
              </a:ext>
            </a:extLst>
          </p:cNvPr>
          <p:cNvSpPr/>
          <p:nvPr/>
        </p:nvSpPr>
        <p:spPr>
          <a:xfrm>
            <a:off x="11771086" y="4462624"/>
            <a:ext cx="914400" cy="715366"/>
          </a:xfrm>
          <a:prstGeom prst="ellipse">
            <a:avLst/>
          </a:prstGeom>
          <a:solidFill>
            <a:srgbClr val="FEFE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4B</a:t>
            </a:r>
          </a:p>
        </p:txBody>
      </p:sp>
      <p:sp>
        <p:nvSpPr>
          <p:cNvPr id="16" name="Oval 15">
            <a:extLst>
              <a:ext uri="{FF2B5EF4-FFF2-40B4-BE49-F238E27FC236}">
                <a16:creationId xmlns:a16="http://schemas.microsoft.com/office/drawing/2014/main" id="{C405DA8E-6F76-E22C-802E-C38F67C66DEA}"/>
              </a:ext>
            </a:extLst>
          </p:cNvPr>
          <p:cNvSpPr/>
          <p:nvPr/>
        </p:nvSpPr>
        <p:spPr>
          <a:xfrm>
            <a:off x="13139162" y="3580344"/>
            <a:ext cx="914400" cy="715366"/>
          </a:xfrm>
          <a:prstGeom prst="ellipse">
            <a:avLst/>
          </a:prstGeom>
          <a:solidFill>
            <a:srgbClr val="FD0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4C</a:t>
            </a:r>
          </a:p>
        </p:txBody>
      </p:sp>
      <p:sp>
        <p:nvSpPr>
          <p:cNvPr id="17" name="Oval 16">
            <a:extLst>
              <a:ext uri="{FF2B5EF4-FFF2-40B4-BE49-F238E27FC236}">
                <a16:creationId xmlns:a16="http://schemas.microsoft.com/office/drawing/2014/main" id="{F2A699AC-2610-C3D6-94A2-FD41E71110C0}"/>
              </a:ext>
            </a:extLst>
          </p:cNvPr>
          <p:cNvSpPr/>
          <p:nvPr/>
        </p:nvSpPr>
        <p:spPr>
          <a:xfrm>
            <a:off x="14439900" y="3271398"/>
            <a:ext cx="914400" cy="715366"/>
          </a:xfrm>
          <a:prstGeom prst="ellipse">
            <a:avLst/>
          </a:prstGeom>
          <a:solidFill>
            <a:srgbClr val="55FD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4D</a:t>
            </a:r>
          </a:p>
        </p:txBody>
      </p:sp>
      <p:sp>
        <p:nvSpPr>
          <p:cNvPr id="18" name="Oval 17">
            <a:extLst>
              <a:ext uri="{FF2B5EF4-FFF2-40B4-BE49-F238E27FC236}">
                <a16:creationId xmlns:a16="http://schemas.microsoft.com/office/drawing/2014/main" id="{CC1C4517-0936-B695-9280-F1A5626D3E86}"/>
              </a:ext>
            </a:extLst>
          </p:cNvPr>
          <p:cNvSpPr/>
          <p:nvPr/>
        </p:nvSpPr>
        <p:spPr>
          <a:xfrm>
            <a:off x="16014258" y="2943237"/>
            <a:ext cx="914400" cy="715366"/>
          </a:xfrm>
          <a:prstGeom prst="ellipse">
            <a:avLst/>
          </a:prstGeom>
          <a:solidFill>
            <a:srgbClr val="045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4E</a:t>
            </a:r>
          </a:p>
        </p:txBody>
      </p:sp>
      <p:sp>
        <p:nvSpPr>
          <p:cNvPr id="19" name="Oval 18">
            <a:extLst>
              <a:ext uri="{FF2B5EF4-FFF2-40B4-BE49-F238E27FC236}">
                <a16:creationId xmlns:a16="http://schemas.microsoft.com/office/drawing/2014/main" id="{F073AF1E-701A-5C9C-ABC0-3339C6130B70}"/>
              </a:ext>
            </a:extLst>
          </p:cNvPr>
          <p:cNvSpPr/>
          <p:nvPr/>
        </p:nvSpPr>
        <p:spPr>
          <a:xfrm>
            <a:off x="1828800" y="5845849"/>
            <a:ext cx="914400" cy="715366"/>
          </a:xfrm>
          <a:prstGeom prst="ellipse">
            <a:avLst/>
          </a:prstGeom>
          <a:solidFill>
            <a:srgbClr val="FF7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0" name="Oval 19">
            <a:extLst>
              <a:ext uri="{FF2B5EF4-FFF2-40B4-BE49-F238E27FC236}">
                <a16:creationId xmlns:a16="http://schemas.microsoft.com/office/drawing/2014/main" id="{79997C74-4009-8165-199A-87E3521116D7}"/>
              </a:ext>
            </a:extLst>
          </p:cNvPr>
          <p:cNvSpPr/>
          <p:nvPr/>
        </p:nvSpPr>
        <p:spPr>
          <a:xfrm>
            <a:off x="4474081" y="4546841"/>
            <a:ext cx="914400" cy="715366"/>
          </a:xfrm>
          <a:prstGeom prst="ellipse">
            <a:avLst/>
          </a:prstGeom>
          <a:solidFill>
            <a:srgbClr val="C8D4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23" name="Rectangle 22">
            <a:extLst>
              <a:ext uri="{FF2B5EF4-FFF2-40B4-BE49-F238E27FC236}">
                <a16:creationId xmlns:a16="http://schemas.microsoft.com/office/drawing/2014/main" id="{D863D1AC-55B7-9677-1A04-3617FF63ECC9}"/>
              </a:ext>
            </a:extLst>
          </p:cNvPr>
          <p:cNvSpPr/>
          <p:nvPr/>
        </p:nvSpPr>
        <p:spPr>
          <a:xfrm>
            <a:off x="1355219" y="5257294"/>
            <a:ext cx="1861562" cy="457200"/>
          </a:xfrm>
          <a:prstGeom prst="rect">
            <a:avLst/>
          </a:prstGeom>
          <a:solidFill>
            <a:srgbClr val="FF7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Completed</a:t>
            </a:r>
          </a:p>
        </p:txBody>
      </p:sp>
      <p:sp>
        <p:nvSpPr>
          <p:cNvPr id="24" name="Rectangle 23">
            <a:extLst>
              <a:ext uri="{FF2B5EF4-FFF2-40B4-BE49-F238E27FC236}">
                <a16:creationId xmlns:a16="http://schemas.microsoft.com/office/drawing/2014/main" id="{38B01639-9019-8630-0D45-CA040A226988}"/>
              </a:ext>
            </a:extLst>
          </p:cNvPr>
          <p:cNvSpPr/>
          <p:nvPr/>
        </p:nvSpPr>
        <p:spPr>
          <a:xfrm>
            <a:off x="3894452" y="3975385"/>
            <a:ext cx="1861562" cy="457200"/>
          </a:xfrm>
          <a:prstGeom prst="rect">
            <a:avLst/>
          </a:prstGeom>
          <a:solidFill>
            <a:srgbClr val="C8D4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Completed</a:t>
            </a:r>
          </a:p>
        </p:txBody>
      </p:sp>
      <p:grpSp>
        <p:nvGrpSpPr>
          <p:cNvPr id="25" name="Group 10">
            <a:extLst>
              <a:ext uri="{FF2B5EF4-FFF2-40B4-BE49-F238E27FC236}">
                <a16:creationId xmlns:a16="http://schemas.microsoft.com/office/drawing/2014/main" id="{BB568CD3-34F0-381D-780D-705F9B949175}"/>
              </a:ext>
            </a:extLst>
          </p:cNvPr>
          <p:cNvGrpSpPr/>
          <p:nvPr/>
        </p:nvGrpSpPr>
        <p:grpSpPr>
          <a:xfrm>
            <a:off x="5756014" y="6166978"/>
            <a:ext cx="12330792" cy="3654374"/>
            <a:chOff x="0" y="-28575"/>
            <a:chExt cx="2003335" cy="1698578"/>
          </a:xfrm>
        </p:grpSpPr>
        <p:sp>
          <p:nvSpPr>
            <p:cNvPr id="26" name="Freeform 11">
              <a:extLst>
                <a:ext uri="{FF2B5EF4-FFF2-40B4-BE49-F238E27FC236}">
                  <a16:creationId xmlns:a16="http://schemas.microsoft.com/office/drawing/2014/main" id="{2CAF2363-A5CC-B69B-CCF8-1465635219E7}"/>
                </a:ext>
              </a:extLst>
            </p:cNvPr>
            <p:cNvSpPr/>
            <p:nvPr/>
          </p:nvSpPr>
          <p:spPr>
            <a:xfrm>
              <a:off x="2780" y="285079"/>
              <a:ext cx="2000555" cy="1384924"/>
            </a:xfrm>
            <a:custGeom>
              <a:avLst/>
              <a:gdLst/>
              <a:ahLst/>
              <a:cxnLst/>
              <a:rect l="l" t="t" r="r" b="b"/>
              <a:pathLst>
                <a:path w="2000555" h="1692415">
                  <a:moveTo>
                    <a:pt x="0" y="0"/>
                  </a:moveTo>
                  <a:lnTo>
                    <a:pt x="2000555" y="0"/>
                  </a:lnTo>
                  <a:lnTo>
                    <a:pt x="2000555" y="1692415"/>
                  </a:lnTo>
                  <a:lnTo>
                    <a:pt x="0" y="1692415"/>
                  </a:lnTo>
                  <a:close/>
                </a:path>
              </a:pathLst>
            </a:custGeom>
            <a:solidFill>
              <a:srgbClr val="FFFFFF"/>
            </a:solidFill>
            <a:ln w="38100">
              <a:solidFill>
                <a:srgbClr val="18988B"/>
              </a:solidFill>
            </a:ln>
          </p:spPr>
          <p:txBody>
            <a:bodyPr/>
            <a:lstStyle/>
            <a:p>
              <a:endParaRPr lang="en-US"/>
            </a:p>
          </p:txBody>
        </p:sp>
        <p:sp>
          <p:nvSpPr>
            <p:cNvPr id="27" name="TextBox 12">
              <a:extLst>
                <a:ext uri="{FF2B5EF4-FFF2-40B4-BE49-F238E27FC236}">
                  <a16:creationId xmlns:a16="http://schemas.microsoft.com/office/drawing/2014/main" id="{48EB8C55-AE69-EF1E-3330-6CFE13B8EE61}"/>
                </a:ext>
              </a:extLst>
            </p:cNvPr>
            <p:cNvSpPr txBox="1"/>
            <p:nvPr/>
          </p:nvSpPr>
          <p:spPr>
            <a:xfrm>
              <a:off x="0" y="-28575"/>
              <a:ext cx="812800" cy="841375"/>
            </a:xfrm>
            <a:prstGeom prst="rect">
              <a:avLst/>
            </a:prstGeom>
          </p:spPr>
          <p:txBody>
            <a:bodyPr lIns="50800" tIns="50800" rIns="50800" bIns="50800" rtlCol="0" anchor="ctr"/>
            <a:lstStyle/>
            <a:p>
              <a:pPr algn="ctr">
                <a:lnSpc>
                  <a:spcPts val="2787"/>
                </a:lnSpc>
              </a:pPr>
              <a:endParaRPr/>
            </a:p>
          </p:txBody>
        </p:sp>
      </p:grpSp>
      <p:sp>
        <p:nvSpPr>
          <p:cNvPr id="28" name="TextBox 27">
            <a:extLst>
              <a:ext uri="{FF2B5EF4-FFF2-40B4-BE49-F238E27FC236}">
                <a16:creationId xmlns:a16="http://schemas.microsoft.com/office/drawing/2014/main" id="{BC1F705D-1E8D-B6C8-DC1B-D66FF924B6FD}"/>
              </a:ext>
            </a:extLst>
          </p:cNvPr>
          <p:cNvSpPr txBox="1"/>
          <p:nvPr/>
        </p:nvSpPr>
        <p:spPr>
          <a:xfrm>
            <a:off x="6049834" y="6896424"/>
            <a:ext cx="12137569" cy="2838662"/>
          </a:xfrm>
          <a:prstGeom prst="rect">
            <a:avLst/>
          </a:prstGeom>
          <a:noFill/>
        </p:spPr>
        <p:txBody>
          <a:bodyPr wrap="square">
            <a:spAutoFit/>
          </a:bodyPr>
          <a:lstStyle/>
          <a:p>
            <a:pPr marL="342900" marR="0" lvl="0" indent="-342900">
              <a:lnSpc>
                <a:spcPct val="107000"/>
              </a:lnSpc>
              <a:spcBef>
                <a:spcPts val="0"/>
              </a:spcBef>
              <a:spcAft>
                <a:spcPts val="1200"/>
              </a:spcAft>
              <a:buFont typeface="Symbol" panose="05050102010706020507" pitchFamily="18" charset="2"/>
              <a:buChar char=""/>
            </a:pPr>
            <a:r>
              <a:rPr lang="en-US" sz="2800" b="1" dirty="0">
                <a:solidFill>
                  <a:srgbClr val="004E99"/>
                </a:solidFill>
                <a:effectLst/>
                <a:ea typeface="Calibri" panose="020F0502020204030204" pitchFamily="34" charset="0"/>
                <a:cs typeface="Arial" panose="020B0604020202020204" pitchFamily="34" charset="0"/>
              </a:rPr>
              <a:t>SART 3: </a:t>
            </a:r>
            <a:r>
              <a:rPr lang="en-US" sz="2800" dirty="0">
                <a:solidFill>
                  <a:srgbClr val="004E99"/>
                </a:solidFill>
                <a:effectLst/>
                <a:ea typeface="Calibri" panose="020F0502020204030204" pitchFamily="34" charset="0"/>
                <a:cs typeface="Arial" panose="020B0604020202020204" pitchFamily="34" charset="0"/>
              </a:rPr>
              <a:t>Construction resumed after bird nesting season </a:t>
            </a:r>
            <a:r>
              <a:rPr lang="en-US" sz="2800" dirty="0">
                <a:solidFill>
                  <a:srgbClr val="004E99"/>
                </a:solidFill>
                <a:ea typeface="Calibri" panose="020F0502020204030204" pitchFamily="34" charset="0"/>
                <a:cs typeface="Arial" panose="020B0604020202020204" pitchFamily="34" charset="0"/>
              </a:rPr>
              <a:t>this</a:t>
            </a:r>
            <a:r>
              <a:rPr lang="en-US" sz="2800" dirty="0">
                <a:solidFill>
                  <a:srgbClr val="004E99"/>
                </a:solidFill>
                <a:effectLst/>
                <a:ea typeface="Calibri" panose="020F0502020204030204" pitchFamily="34" charset="0"/>
                <a:cs typeface="Arial" panose="020B0604020202020204" pitchFamily="34" charset="0"/>
              </a:rPr>
              <a:t> September and is anticipated to be finished in December 2025.</a:t>
            </a:r>
          </a:p>
          <a:p>
            <a:pPr marL="342900" marR="0" lvl="0" indent="-342900">
              <a:lnSpc>
                <a:spcPct val="107000"/>
              </a:lnSpc>
              <a:spcBef>
                <a:spcPts val="0"/>
              </a:spcBef>
              <a:spcAft>
                <a:spcPts val="1200"/>
              </a:spcAft>
              <a:buFont typeface="Symbol" panose="05050102010706020507" pitchFamily="18" charset="2"/>
              <a:buChar char=""/>
            </a:pPr>
            <a:r>
              <a:rPr lang="en-US" sz="2800" b="1" dirty="0">
                <a:solidFill>
                  <a:srgbClr val="004E99"/>
                </a:solidFill>
                <a:effectLst/>
                <a:ea typeface="Calibri" panose="020F0502020204030204" pitchFamily="34" charset="0"/>
                <a:cs typeface="Arial" panose="020B0604020202020204" pitchFamily="34" charset="0"/>
              </a:rPr>
              <a:t>SART 4A: </a:t>
            </a:r>
            <a:r>
              <a:rPr lang="en-US" sz="2800" b="1" dirty="0">
                <a:solidFill>
                  <a:srgbClr val="004E99"/>
                </a:solidFill>
                <a:ea typeface="Calibri" panose="020F0502020204030204" pitchFamily="34" charset="0"/>
                <a:cs typeface="Arial" panose="020B0604020202020204" pitchFamily="34" charset="0"/>
              </a:rPr>
              <a:t> </a:t>
            </a:r>
            <a:r>
              <a:rPr lang="en-US" sz="2800" dirty="0">
                <a:solidFill>
                  <a:srgbClr val="004E99"/>
                </a:solidFill>
                <a:effectLst/>
                <a:ea typeface="Calibri" panose="020F0502020204030204" pitchFamily="34" charset="0"/>
                <a:cs typeface="Arial" panose="020B0604020202020204" pitchFamily="34" charset="0"/>
              </a:rPr>
              <a:t>Plans are at approximately 35%.  Completion in 2026.</a:t>
            </a:r>
          </a:p>
          <a:p>
            <a:pPr marL="342900" indent="-342900">
              <a:lnSpc>
                <a:spcPct val="107000"/>
              </a:lnSpc>
              <a:spcAft>
                <a:spcPts val="1200"/>
              </a:spcAft>
              <a:buFont typeface="Symbol" panose="05050102010706020507" pitchFamily="18" charset="2"/>
              <a:buChar char=""/>
            </a:pPr>
            <a:r>
              <a:rPr lang="en-US" sz="2800" b="1" dirty="0">
                <a:solidFill>
                  <a:srgbClr val="004E99"/>
                </a:solidFill>
                <a:cs typeface="Arial" panose="020B0604020202020204" pitchFamily="34" charset="0"/>
              </a:rPr>
              <a:t>SART 4B and C: </a:t>
            </a:r>
            <a:r>
              <a:rPr lang="en-US" sz="2800" dirty="0">
                <a:solidFill>
                  <a:srgbClr val="004E99"/>
                </a:solidFill>
                <a:cs typeface="Arial" panose="020B0604020202020204" pitchFamily="34" charset="0"/>
              </a:rPr>
              <a:t>SB Regional Parks is waiting on grant.  Expected in 2025.</a:t>
            </a:r>
          </a:p>
          <a:p>
            <a:pPr marL="342900" indent="-342900">
              <a:lnSpc>
                <a:spcPct val="107000"/>
              </a:lnSpc>
              <a:buFont typeface="Symbol" panose="05050102010706020507" pitchFamily="18" charset="2"/>
              <a:buChar char=""/>
            </a:pPr>
            <a:r>
              <a:rPr lang="en-US" sz="2800" b="1" dirty="0">
                <a:solidFill>
                  <a:srgbClr val="004E99"/>
                </a:solidFill>
                <a:cs typeface="Arial" panose="020B0604020202020204" pitchFamily="34" charset="0"/>
              </a:rPr>
              <a:t>SART 4D and E: </a:t>
            </a:r>
            <a:r>
              <a:rPr lang="en-US" sz="2800" dirty="0">
                <a:solidFill>
                  <a:srgbClr val="004E99"/>
                </a:solidFill>
                <a:cs typeface="Arial" panose="020B0604020202020204" pitchFamily="34" charset="0"/>
              </a:rPr>
              <a:t> No work has been started. </a:t>
            </a:r>
          </a:p>
        </p:txBody>
      </p:sp>
      <p:pic>
        <p:nvPicPr>
          <p:cNvPr id="29" name="Picture 2">
            <a:extLst>
              <a:ext uri="{FF2B5EF4-FFF2-40B4-BE49-F238E27FC236}">
                <a16:creationId xmlns:a16="http://schemas.microsoft.com/office/drawing/2014/main" id="{D47F4465-D74C-2BFC-C2BD-D60C3A323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2641" y="191933"/>
            <a:ext cx="4591918" cy="129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1">
            <a:extLst>
              <a:ext uri="{FF2B5EF4-FFF2-40B4-BE49-F238E27FC236}">
                <a16:creationId xmlns:a16="http://schemas.microsoft.com/office/drawing/2014/main" id="{557E143D-E65B-F1BD-B9BF-2738919DF5B7}"/>
              </a:ext>
            </a:extLst>
          </p:cNvPr>
          <p:cNvSpPr txBox="1">
            <a:spLocks/>
          </p:cNvSpPr>
          <p:nvPr/>
        </p:nvSpPr>
        <p:spPr>
          <a:xfrm>
            <a:off x="15163800" y="9639300"/>
            <a:ext cx="2895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400" smtClean="0">
                <a:solidFill>
                  <a:srgbClr val="002060"/>
                </a:solidFill>
                <a:latin typeface="Arial" panose="020B0604020202020204" pitchFamily="34" charset="0"/>
                <a:ea typeface="Open Sans" panose="020B0606030504020204" pitchFamily="34" charset="0"/>
                <a:cs typeface="Arial" panose="020B0604020202020204" pitchFamily="34" charset="0"/>
              </a:rPr>
              <a:pPr/>
              <a:t>14</a:t>
            </a:fld>
            <a:r>
              <a:rPr lang="en-US" sz="1400">
                <a:solidFill>
                  <a:srgbClr val="002060"/>
                </a:solidFill>
                <a:latin typeface="Arial" panose="020B0604020202020204" pitchFamily="34" charset="0"/>
                <a:ea typeface="Open Sans" panose="020B0606030504020204" pitchFamily="34" charset="0"/>
                <a:cs typeface="Arial" panose="020B0604020202020204" pitchFamily="34" charset="0"/>
              </a:rPr>
              <a:t>  |</a:t>
            </a:r>
            <a:endParaRPr lang="en-US" sz="1400" dirty="0">
              <a:solidFill>
                <a:srgbClr val="002060"/>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385198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4E99"/>
        </a:solidFill>
        <a:effectLst/>
      </p:bgPr>
    </p:bg>
    <p:spTree>
      <p:nvGrpSpPr>
        <p:cNvPr id="1" name=""/>
        <p:cNvGrpSpPr/>
        <p:nvPr/>
      </p:nvGrpSpPr>
      <p:grpSpPr>
        <a:xfrm>
          <a:off x="0" y="0"/>
          <a:ext cx="0" cy="0"/>
          <a:chOff x="0" y="0"/>
          <a:chExt cx="0" cy="0"/>
        </a:xfrm>
      </p:grpSpPr>
      <p:grpSp>
        <p:nvGrpSpPr>
          <p:cNvPr id="2" name="Group 2"/>
          <p:cNvGrpSpPr/>
          <p:nvPr/>
        </p:nvGrpSpPr>
        <p:grpSpPr>
          <a:xfrm>
            <a:off x="685800" y="-19344"/>
            <a:ext cx="17841805" cy="10267659"/>
            <a:chOff x="0" y="0"/>
            <a:chExt cx="4699076" cy="2704239"/>
          </a:xfrm>
        </p:grpSpPr>
        <p:sp>
          <p:nvSpPr>
            <p:cNvPr id="3" name="Freeform 3"/>
            <p:cNvSpPr/>
            <p:nvPr/>
          </p:nvSpPr>
          <p:spPr>
            <a:xfrm>
              <a:off x="0" y="0"/>
              <a:ext cx="4699076" cy="2704239"/>
            </a:xfrm>
            <a:custGeom>
              <a:avLst/>
              <a:gdLst/>
              <a:ahLst/>
              <a:cxnLst/>
              <a:rect l="l" t="t" r="r" b="b"/>
              <a:pathLst>
                <a:path w="4699076" h="2704239">
                  <a:moveTo>
                    <a:pt x="0" y="0"/>
                  </a:moveTo>
                  <a:lnTo>
                    <a:pt x="4699076" y="0"/>
                  </a:lnTo>
                  <a:lnTo>
                    <a:pt x="4699076" y="2704239"/>
                  </a:lnTo>
                  <a:lnTo>
                    <a:pt x="0" y="2704239"/>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5400000">
            <a:off x="-4577504" y="5023698"/>
            <a:ext cx="10287002" cy="239605"/>
            <a:chOff x="0" y="0"/>
            <a:chExt cx="1196072" cy="8236"/>
          </a:xfrm>
        </p:grpSpPr>
        <p:sp>
          <p:nvSpPr>
            <p:cNvPr id="6" name="Freeform 6"/>
            <p:cNvSpPr/>
            <p:nvPr/>
          </p:nvSpPr>
          <p:spPr>
            <a:xfrm>
              <a:off x="0" y="0"/>
              <a:ext cx="1196072" cy="8236"/>
            </a:xfrm>
            <a:custGeom>
              <a:avLst/>
              <a:gdLst/>
              <a:ahLst/>
              <a:cxnLst/>
              <a:rect l="l" t="t" r="r" b="b"/>
              <a:pathLst>
                <a:path w="1196072" h="8236">
                  <a:moveTo>
                    <a:pt x="0" y="0"/>
                  </a:moveTo>
                  <a:lnTo>
                    <a:pt x="1196072" y="0"/>
                  </a:lnTo>
                  <a:lnTo>
                    <a:pt x="1196072" y="8236"/>
                  </a:lnTo>
                  <a:lnTo>
                    <a:pt x="0" y="8236"/>
                  </a:lnTo>
                  <a:close/>
                </a:path>
              </a:pathLst>
            </a:custGeom>
            <a:solidFill>
              <a:srgbClr val="1898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6">
            <a:extLst>
              <a:ext uri="{FF2B5EF4-FFF2-40B4-BE49-F238E27FC236}">
                <a16:creationId xmlns:a16="http://schemas.microsoft.com/office/drawing/2014/main" id="{8BF27EE9-2557-BCEE-D638-073EFB89B33D}"/>
              </a:ext>
            </a:extLst>
          </p:cNvPr>
          <p:cNvSpPr txBox="1"/>
          <p:nvPr/>
        </p:nvSpPr>
        <p:spPr>
          <a:xfrm>
            <a:off x="1908745" y="2220075"/>
            <a:ext cx="14855255" cy="5232202"/>
          </a:xfrm>
          <a:prstGeom prst="rect">
            <a:avLst/>
          </a:prstGeom>
        </p:spPr>
        <p:txBody>
          <a:bodyPr wrap="square" lIns="0" tIns="0" rIns="0" bIns="0" rtlCol="0" anchor="t">
            <a:spAutoFit/>
          </a:bodyPr>
          <a:lstStyle/>
          <a:p>
            <a:pPr marL="857250" indent="-393700">
              <a:spcAft>
                <a:spcPts val="2400"/>
              </a:spcAft>
              <a:buClr>
                <a:schemeClr val="bg2"/>
              </a:buClr>
              <a:buSzPct val="100000"/>
              <a:buFont typeface="Open Sans Semi-Bold" panose="020B0604020202020204" charset="0"/>
              <a:buChar char="•"/>
            </a:pPr>
            <a:r>
              <a:rPr lang="en-US" sz="4000" dirty="0">
                <a:solidFill>
                  <a:srgbClr val="004E99"/>
                </a:solidFill>
                <a:ea typeface="Open Sans" panose="020B0606030504020204" pitchFamily="34" charset="0"/>
                <a:cs typeface="Arial" panose="020B0604020202020204" pitchFamily="34" charset="0"/>
              </a:rPr>
              <a:t>Review SARTP projects before the Advisory Group for opportunities to expand the multi-benefit aspects of the projects (including benefits related to water resources)</a:t>
            </a:r>
          </a:p>
          <a:p>
            <a:pPr marL="857250" indent="-393700">
              <a:spcAft>
                <a:spcPts val="2400"/>
              </a:spcAft>
              <a:buClr>
                <a:schemeClr val="bg2"/>
              </a:buClr>
              <a:buSzPct val="100000"/>
              <a:buFont typeface="Open Sans Semi-Bold" panose="020B0604020202020204" charset="0"/>
              <a:buChar char="•"/>
            </a:pPr>
            <a:r>
              <a:rPr lang="en-US" sz="4000" dirty="0">
                <a:solidFill>
                  <a:srgbClr val="004E99"/>
                </a:solidFill>
                <a:ea typeface="Open Sans" panose="020B0606030504020204" pitchFamily="34" charset="0"/>
                <a:cs typeface="Arial" panose="020B0604020202020204" pitchFamily="34" charset="0"/>
              </a:rPr>
              <a:t>Assist with grant applications</a:t>
            </a:r>
          </a:p>
          <a:p>
            <a:pPr marL="857250" indent="-393700">
              <a:spcAft>
                <a:spcPts val="2400"/>
              </a:spcAft>
              <a:buClr>
                <a:schemeClr val="bg2"/>
              </a:buClr>
              <a:buSzPct val="100000"/>
              <a:buFont typeface="Open Sans Semi-Bold" panose="020B0604020202020204" charset="0"/>
              <a:buChar char="•"/>
            </a:pPr>
            <a:r>
              <a:rPr lang="en-US" sz="4000" dirty="0">
                <a:solidFill>
                  <a:srgbClr val="004E99"/>
                </a:solidFill>
                <a:ea typeface="Open Sans" panose="020B0606030504020204" pitchFamily="34" charset="0"/>
                <a:cs typeface="Arial" panose="020B0604020202020204" pitchFamily="34" charset="0"/>
              </a:rPr>
              <a:t>Assist counties with coordination with water agencies on trail construction</a:t>
            </a:r>
          </a:p>
          <a:p>
            <a:pPr marL="857250" indent="-393700">
              <a:spcAft>
                <a:spcPts val="2400"/>
              </a:spcAft>
              <a:buClr>
                <a:schemeClr val="bg2"/>
              </a:buClr>
              <a:buSzPct val="100000"/>
              <a:buFont typeface="Open Sans Semi-Bold" panose="020B0604020202020204" charset="0"/>
              <a:buChar char="•"/>
            </a:pPr>
            <a:r>
              <a:rPr lang="en-US" sz="4000" dirty="0">
                <a:solidFill>
                  <a:srgbClr val="004E99"/>
                </a:solidFill>
                <a:ea typeface="Open Sans" panose="020B0606030504020204" pitchFamily="34" charset="0"/>
                <a:cs typeface="Arial" panose="020B0604020202020204" pitchFamily="34" charset="0"/>
              </a:rPr>
              <a:t>Development of a future SARTP website</a:t>
            </a:r>
            <a:endParaRPr lang="en-US" sz="2800" dirty="0">
              <a:solidFill>
                <a:srgbClr val="004E99"/>
              </a:solidFill>
              <a:ea typeface="Open Sans" panose="020B0606030504020204" pitchFamily="34" charset="0"/>
              <a:cs typeface="Arial" panose="020B0604020202020204" pitchFamily="34" charset="0"/>
            </a:endParaRPr>
          </a:p>
        </p:txBody>
      </p:sp>
      <p:sp>
        <p:nvSpPr>
          <p:cNvPr id="10" name="TextBox 6">
            <a:extLst>
              <a:ext uri="{FF2B5EF4-FFF2-40B4-BE49-F238E27FC236}">
                <a16:creationId xmlns:a16="http://schemas.microsoft.com/office/drawing/2014/main" id="{A9F1271F-C74A-6AC4-520A-C129440ACF5C}"/>
              </a:ext>
            </a:extLst>
          </p:cNvPr>
          <p:cNvSpPr txBox="1"/>
          <p:nvPr/>
        </p:nvSpPr>
        <p:spPr>
          <a:xfrm>
            <a:off x="1028700" y="647700"/>
            <a:ext cx="13373100" cy="859466"/>
          </a:xfrm>
          <a:prstGeom prst="rect">
            <a:avLst/>
          </a:prstGeom>
        </p:spPr>
        <p:txBody>
          <a:bodyPr wrap="square" lIns="0" tIns="0" rIns="0" bIns="0" rtlCol="0" anchor="t">
            <a:spAutoFit/>
          </a:bodyPr>
          <a:lstStyle/>
          <a:p>
            <a:pPr marL="0" marR="0" lvl="0" indent="0" algn="l" defTabSz="914400" rtl="0" eaLnBrk="1" fontAlgn="auto" latinLnBrk="0" hangingPunct="1">
              <a:lnSpc>
                <a:spcPts val="7019"/>
              </a:lnSpc>
              <a:spcBef>
                <a:spcPts val="0"/>
              </a:spcBef>
              <a:spcAft>
                <a:spcPts val="0"/>
              </a:spcAft>
              <a:buClrTx/>
              <a:buSzTx/>
              <a:buFontTx/>
              <a:buNone/>
              <a:tabLst/>
              <a:defRPr/>
            </a:pPr>
            <a:r>
              <a:rPr lang="en-US" sz="5500" b="1" dirty="0">
                <a:solidFill>
                  <a:srgbClr val="004E99"/>
                </a:solidFill>
                <a:ea typeface="Open Sans" panose="020B0606030504020204" pitchFamily="34" charset="0"/>
                <a:cs typeface="Arial" panose="020B0604020202020204" pitchFamily="34" charset="0"/>
              </a:rPr>
              <a:t>Potential Future </a:t>
            </a:r>
            <a:r>
              <a:rPr kumimoji="0" lang="en-US" sz="5500" b="1" i="0" u="none" strike="noStrike" kern="1200" cap="none" spc="0" normalizeH="0" baseline="0" noProof="0" dirty="0">
                <a:ln>
                  <a:noFill/>
                </a:ln>
                <a:solidFill>
                  <a:srgbClr val="004E99"/>
                </a:solidFill>
                <a:effectLst/>
                <a:uLnTx/>
                <a:uFillTx/>
                <a:ea typeface="Open Sans" panose="020B0606030504020204" pitchFamily="34" charset="0"/>
                <a:cs typeface="Arial" panose="020B0604020202020204" pitchFamily="34" charset="0"/>
              </a:rPr>
              <a:t>Role for SAWPA</a:t>
            </a:r>
          </a:p>
        </p:txBody>
      </p:sp>
      <p:sp>
        <p:nvSpPr>
          <p:cNvPr id="9" name="Slide Number Placeholder 4">
            <a:extLst>
              <a:ext uri="{FF2B5EF4-FFF2-40B4-BE49-F238E27FC236}">
                <a16:creationId xmlns:a16="http://schemas.microsoft.com/office/drawing/2014/main" id="{CCEF0332-A5FB-37A8-861E-BFF370BD9954}"/>
              </a:ext>
            </a:extLst>
          </p:cNvPr>
          <p:cNvSpPr>
            <a:spLocks noGrp="1"/>
          </p:cNvSpPr>
          <p:nvPr>
            <p:ph type="sldNum" sz="quarter" idx="12"/>
          </p:nvPr>
        </p:nvSpPr>
        <p:spPr>
          <a:xfrm>
            <a:off x="15468600" y="9639300"/>
            <a:ext cx="2438400" cy="365125"/>
          </a:xfrm>
        </p:spPr>
        <p:txBody>
          <a:bodyPr/>
          <a:lstStyle/>
          <a:p>
            <a:fld id="{B6F15528-21DE-4FAA-801E-634DDDAF4B2B}" type="slidenum">
              <a:rPr lang="en-US" sz="1400" smtClean="0">
                <a:solidFill>
                  <a:srgbClr val="002060"/>
                </a:solidFill>
                <a:latin typeface="Arial" panose="020B0604020202020204" pitchFamily="34" charset="0"/>
                <a:ea typeface="Open Sans" panose="020B0606030504020204" pitchFamily="34" charset="0"/>
                <a:cs typeface="Arial" panose="020B0604020202020204" pitchFamily="34" charset="0"/>
              </a:rPr>
              <a:pPr/>
              <a:t>15</a:t>
            </a:fld>
            <a:r>
              <a:rPr lang="en-US" sz="1400" dirty="0">
                <a:solidFill>
                  <a:srgbClr val="002060"/>
                </a:solidFill>
                <a:latin typeface="Arial" panose="020B0604020202020204" pitchFamily="34" charset="0"/>
                <a:ea typeface="Open Sans" panose="020B0606030504020204" pitchFamily="34" charset="0"/>
                <a:cs typeface="Arial" panose="020B0604020202020204" pitchFamily="34" charset="0"/>
              </a:rPr>
              <a:t>  |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35AE23A0-1FD8-EE95-00D8-580EB866B02C}"/>
              </a:ext>
            </a:extLst>
          </p:cNvPr>
          <p:cNvSpPr/>
          <p:nvPr/>
        </p:nvSpPr>
        <p:spPr>
          <a:xfrm>
            <a:off x="6660540" y="6269187"/>
            <a:ext cx="660560" cy="660560"/>
          </a:xfrm>
          <a:custGeom>
            <a:avLst/>
            <a:gdLst/>
            <a:ahLst/>
            <a:cxnLst/>
            <a:rect l="l" t="t" r="r" b="b"/>
            <a:pathLst>
              <a:path w="660560" h="660560">
                <a:moveTo>
                  <a:pt x="0" y="0"/>
                </a:moveTo>
                <a:lnTo>
                  <a:pt x="660560" y="0"/>
                </a:lnTo>
                <a:lnTo>
                  <a:pt x="660560" y="660560"/>
                </a:lnTo>
                <a:lnTo>
                  <a:pt x="0" y="660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9">
            <a:extLst>
              <a:ext uri="{FF2B5EF4-FFF2-40B4-BE49-F238E27FC236}">
                <a16:creationId xmlns:a16="http://schemas.microsoft.com/office/drawing/2014/main" id="{F1B00FD9-28F2-71F5-E51A-2CE6A732A653}"/>
              </a:ext>
            </a:extLst>
          </p:cNvPr>
          <p:cNvSpPr/>
          <p:nvPr/>
        </p:nvSpPr>
        <p:spPr>
          <a:xfrm>
            <a:off x="7374061" y="6302736"/>
            <a:ext cx="574429" cy="574429"/>
          </a:xfrm>
          <a:custGeom>
            <a:avLst/>
            <a:gdLst/>
            <a:ahLst/>
            <a:cxnLst/>
            <a:rect l="l" t="t" r="r" b="b"/>
            <a:pathLst>
              <a:path w="574429" h="574429">
                <a:moveTo>
                  <a:pt x="0" y="0"/>
                </a:moveTo>
                <a:lnTo>
                  <a:pt x="574429" y="0"/>
                </a:lnTo>
                <a:lnTo>
                  <a:pt x="574429" y="574429"/>
                </a:lnTo>
                <a:lnTo>
                  <a:pt x="0" y="574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10">
            <a:extLst>
              <a:ext uri="{FF2B5EF4-FFF2-40B4-BE49-F238E27FC236}">
                <a16:creationId xmlns:a16="http://schemas.microsoft.com/office/drawing/2014/main" id="{FF99E978-93B7-A72C-8D9A-94C1CA05261C}"/>
              </a:ext>
            </a:extLst>
          </p:cNvPr>
          <p:cNvSpPr/>
          <p:nvPr/>
        </p:nvSpPr>
        <p:spPr>
          <a:xfrm>
            <a:off x="10118429" y="6279735"/>
            <a:ext cx="650011" cy="650011"/>
          </a:xfrm>
          <a:custGeom>
            <a:avLst/>
            <a:gdLst/>
            <a:ahLst/>
            <a:cxnLst/>
            <a:rect l="l" t="t" r="r" b="b"/>
            <a:pathLst>
              <a:path w="650011" h="650011">
                <a:moveTo>
                  <a:pt x="0" y="0"/>
                </a:moveTo>
                <a:lnTo>
                  <a:pt x="650012" y="0"/>
                </a:lnTo>
                <a:lnTo>
                  <a:pt x="650012" y="650012"/>
                </a:lnTo>
                <a:lnTo>
                  <a:pt x="0" y="6500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12">
            <a:extLst>
              <a:ext uri="{FF2B5EF4-FFF2-40B4-BE49-F238E27FC236}">
                <a16:creationId xmlns:a16="http://schemas.microsoft.com/office/drawing/2014/main" id="{52FBC7F7-F7D2-E721-A9B1-265672DFE146}"/>
              </a:ext>
            </a:extLst>
          </p:cNvPr>
          <p:cNvSpPr txBox="1"/>
          <p:nvPr/>
        </p:nvSpPr>
        <p:spPr>
          <a:xfrm>
            <a:off x="8034215" y="6487271"/>
            <a:ext cx="1369839" cy="205359"/>
          </a:xfrm>
          <a:prstGeom prst="rect">
            <a:avLst/>
          </a:prstGeom>
        </p:spPr>
        <p:txBody>
          <a:bodyPr wrap="square" lIns="0" tIns="0" rIns="0" bIns="0" rtlCol="0" anchor="t">
            <a:spAutoFit/>
          </a:bodyPr>
          <a:lstStyle/>
          <a:p>
            <a:pPr>
              <a:lnSpc>
                <a:spcPts val="1638"/>
              </a:lnSpc>
            </a:pPr>
            <a:r>
              <a:rPr lang="en-US" sz="1400" dirty="0">
                <a:solidFill>
                  <a:srgbClr val="004E99"/>
                </a:solidFill>
                <a:latin typeface="Arial" panose="020B0604020202020204" pitchFamily="34" charset="0"/>
                <a:cs typeface="Arial" panose="020B0604020202020204" pitchFamily="34" charset="0"/>
              </a:rPr>
              <a:t>@sawpa_water</a:t>
            </a:r>
          </a:p>
        </p:txBody>
      </p:sp>
      <p:sp>
        <p:nvSpPr>
          <p:cNvPr id="7" name="TextBox 13">
            <a:extLst>
              <a:ext uri="{FF2B5EF4-FFF2-40B4-BE49-F238E27FC236}">
                <a16:creationId xmlns:a16="http://schemas.microsoft.com/office/drawing/2014/main" id="{A07B9F4C-DCFA-2CBB-CD69-9FB36F614991}"/>
              </a:ext>
            </a:extLst>
          </p:cNvPr>
          <p:cNvSpPr txBox="1"/>
          <p:nvPr/>
        </p:nvSpPr>
        <p:spPr>
          <a:xfrm>
            <a:off x="7239000" y="4686300"/>
            <a:ext cx="4085955" cy="625171"/>
          </a:xfrm>
          <a:prstGeom prst="rect">
            <a:avLst/>
          </a:prstGeom>
        </p:spPr>
        <p:txBody>
          <a:bodyPr wrap="square" lIns="0" tIns="0" rIns="0" bIns="0" rtlCol="0" anchor="t">
            <a:spAutoFit/>
          </a:bodyPr>
          <a:lstStyle/>
          <a:p>
            <a:pPr algn="ctr">
              <a:lnSpc>
                <a:spcPts val="1638"/>
              </a:lnSpc>
            </a:pPr>
            <a:r>
              <a:rPr lang="en-US" dirty="0">
                <a:solidFill>
                  <a:srgbClr val="004E99"/>
                </a:solidFill>
                <a:cs typeface="Arial" panose="020B0604020202020204" pitchFamily="34" charset="0"/>
              </a:rPr>
              <a:t>Ian Achimore</a:t>
            </a:r>
          </a:p>
          <a:p>
            <a:pPr algn="ctr">
              <a:lnSpc>
                <a:spcPts val="1638"/>
              </a:lnSpc>
            </a:pPr>
            <a:r>
              <a:rPr lang="en-US" dirty="0">
                <a:solidFill>
                  <a:srgbClr val="004E99"/>
                </a:solidFill>
                <a:cs typeface="Arial" panose="020B0604020202020204" pitchFamily="34" charset="0"/>
              </a:rPr>
              <a:t>Santa Ana Watershed Project Authority</a:t>
            </a:r>
          </a:p>
          <a:p>
            <a:pPr algn="ctr">
              <a:lnSpc>
                <a:spcPts val="1638"/>
              </a:lnSpc>
            </a:pPr>
            <a:r>
              <a:rPr lang="en-US" dirty="0">
                <a:solidFill>
                  <a:srgbClr val="004E99"/>
                </a:solidFill>
                <a:cs typeface="Arial" panose="020B0604020202020204" pitchFamily="34" charset="0"/>
              </a:rPr>
              <a:t>Office  (951) 354-4233</a:t>
            </a:r>
          </a:p>
        </p:txBody>
      </p:sp>
      <p:sp>
        <p:nvSpPr>
          <p:cNvPr id="8" name="TextBox 14">
            <a:extLst>
              <a:ext uri="{FF2B5EF4-FFF2-40B4-BE49-F238E27FC236}">
                <a16:creationId xmlns:a16="http://schemas.microsoft.com/office/drawing/2014/main" id="{D9715642-04B6-14CA-FD81-27B8E9079184}"/>
              </a:ext>
            </a:extLst>
          </p:cNvPr>
          <p:cNvSpPr txBox="1"/>
          <p:nvPr/>
        </p:nvSpPr>
        <p:spPr>
          <a:xfrm>
            <a:off x="7239000" y="5317832"/>
            <a:ext cx="4085955" cy="419987"/>
          </a:xfrm>
          <a:prstGeom prst="rect">
            <a:avLst/>
          </a:prstGeom>
        </p:spPr>
        <p:txBody>
          <a:bodyPr wrap="square" lIns="0" tIns="0" rIns="0" bIns="0" rtlCol="0" anchor="t">
            <a:spAutoFit/>
          </a:bodyPr>
          <a:lstStyle/>
          <a:p>
            <a:pPr algn="ctr">
              <a:lnSpc>
                <a:spcPts val="1638"/>
              </a:lnSpc>
            </a:pPr>
            <a:r>
              <a:rPr lang="en-US" dirty="0">
                <a:solidFill>
                  <a:srgbClr val="004E99"/>
                </a:solidFill>
              </a:rPr>
              <a:t>ian@sawpa.gov</a:t>
            </a:r>
          </a:p>
          <a:p>
            <a:pPr algn="ctr">
              <a:lnSpc>
                <a:spcPts val="1638"/>
              </a:lnSpc>
            </a:pPr>
            <a:r>
              <a:rPr lang="en-US" dirty="0">
                <a:solidFill>
                  <a:srgbClr val="004E99"/>
                </a:solidFill>
              </a:rPr>
              <a:t>sawpa.gov</a:t>
            </a:r>
          </a:p>
        </p:txBody>
      </p:sp>
      <p:sp>
        <p:nvSpPr>
          <p:cNvPr id="9" name="TextBox 15">
            <a:extLst>
              <a:ext uri="{FF2B5EF4-FFF2-40B4-BE49-F238E27FC236}">
                <a16:creationId xmlns:a16="http://schemas.microsoft.com/office/drawing/2014/main" id="{235C6CF2-EB9C-F272-9422-AE622C62D720}"/>
              </a:ext>
            </a:extLst>
          </p:cNvPr>
          <p:cNvSpPr txBox="1"/>
          <p:nvPr/>
        </p:nvSpPr>
        <p:spPr>
          <a:xfrm>
            <a:off x="10854166" y="6497820"/>
            <a:ext cx="1369839" cy="205359"/>
          </a:xfrm>
          <a:prstGeom prst="rect">
            <a:avLst/>
          </a:prstGeom>
        </p:spPr>
        <p:txBody>
          <a:bodyPr wrap="square" lIns="0" tIns="0" rIns="0" bIns="0" rtlCol="0" anchor="t">
            <a:spAutoFit/>
          </a:bodyPr>
          <a:lstStyle/>
          <a:p>
            <a:pPr>
              <a:lnSpc>
                <a:spcPts val="1638"/>
              </a:lnSpc>
            </a:pPr>
            <a:r>
              <a:rPr lang="en-US" sz="1400" dirty="0">
                <a:solidFill>
                  <a:srgbClr val="004E99"/>
                </a:solidFill>
                <a:latin typeface="Arial" panose="020B0604020202020204" pitchFamily="34" charset="0"/>
                <a:cs typeface="Arial" panose="020B0604020202020204" pitchFamily="34" charset="0"/>
              </a:rPr>
              <a:t>@sawpatube</a:t>
            </a:r>
          </a:p>
        </p:txBody>
      </p:sp>
      <p:grpSp>
        <p:nvGrpSpPr>
          <p:cNvPr id="10" name="Group 4">
            <a:extLst>
              <a:ext uri="{FF2B5EF4-FFF2-40B4-BE49-F238E27FC236}">
                <a16:creationId xmlns:a16="http://schemas.microsoft.com/office/drawing/2014/main" id="{CA29C499-2F4D-4B69-BC1E-03584C36D3B8}"/>
              </a:ext>
            </a:extLst>
          </p:cNvPr>
          <p:cNvGrpSpPr/>
          <p:nvPr/>
        </p:nvGrpSpPr>
        <p:grpSpPr>
          <a:xfrm>
            <a:off x="3521850" y="3844044"/>
            <a:ext cx="11244300" cy="96415"/>
            <a:chOff x="0" y="0"/>
            <a:chExt cx="690738" cy="5923"/>
          </a:xfrm>
        </p:grpSpPr>
        <p:sp>
          <p:nvSpPr>
            <p:cNvPr id="11" name="Freeform 5">
              <a:extLst>
                <a:ext uri="{FF2B5EF4-FFF2-40B4-BE49-F238E27FC236}">
                  <a16:creationId xmlns:a16="http://schemas.microsoft.com/office/drawing/2014/main" id="{C06D7272-26E1-7905-95F3-BB0BA9EA71CF}"/>
                </a:ext>
              </a:extLst>
            </p:cNvPr>
            <p:cNvSpPr/>
            <p:nvPr/>
          </p:nvSpPr>
          <p:spPr>
            <a:xfrm>
              <a:off x="0" y="0"/>
              <a:ext cx="690738" cy="5923"/>
            </a:xfrm>
            <a:custGeom>
              <a:avLst/>
              <a:gdLst/>
              <a:ahLst/>
              <a:cxnLst/>
              <a:rect l="l" t="t" r="r" b="b"/>
              <a:pathLst>
                <a:path w="690738" h="5923">
                  <a:moveTo>
                    <a:pt x="0" y="0"/>
                  </a:moveTo>
                  <a:lnTo>
                    <a:pt x="690738" y="0"/>
                  </a:lnTo>
                  <a:lnTo>
                    <a:pt x="690738" y="5923"/>
                  </a:lnTo>
                  <a:lnTo>
                    <a:pt x="0" y="5923"/>
                  </a:lnTo>
                  <a:close/>
                </a:path>
              </a:pathLst>
            </a:custGeom>
            <a:solidFill>
              <a:srgbClr val="18988B"/>
            </a:solidFill>
          </p:spPr>
          <p:txBody>
            <a:bodyPr/>
            <a:lstStyle/>
            <a:p>
              <a:endParaRPr lang="en-US"/>
            </a:p>
          </p:txBody>
        </p:sp>
        <p:sp>
          <p:nvSpPr>
            <p:cNvPr id="12" name="TextBox 6">
              <a:extLst>
                <a:ext uri="{FF2B5EF4-FFF2-40B4-BE49-F238E27FC236}">
                  <a16:creationId xmlns:a16="http://schemas.microsoft.com/office/drawing/2014/main" id="{C53490D8-A3CD-3B3A-4CB1-D5907E8982C5}"/>
                </a:ext>
              </a:extLst>
            </p:cNvPr>
            <p:cNvSpPr txBox="1"/>
            <p:nvPr/>
          </p:nvSpPr>
          <p:spPr>
            <a:xfrm>
              <a:off x="0" y="-38100"/>
              <a:ext cx="812800" cy="850900"/>
            </a:xfrm>
            <a:prstGeom prst="rect">
              <a:avLst/>
            </a:prstGeom>
          </p:spPr>
          <p:txBody>
            <a:bodyPr lIns="50800" tIns="50800" rIns="50800" bIns="50800" rtlCol="0" anchor="ctr"/>
            <a:lstStyle/>
            <a:p>
              <a:pPr algn="ctr">
                <a:lnSpc>
                  <a:spcPts val="2652"/>
                </a:lnSpc>
              </a:pPr>
              <a:endParaRPr/>
            </a:p>
          </p:txBody>
        </p:sp>
      </p:grpSp>
      <p:sp>
        <p:nvSpPr>
          <p:cNvPr id="13" name="TextBox 11">
            <a:extLst>
              <a:ext uri="{FF2B5EF4-FFF2-40B4-BE49-F238E27FC236}">
                <a16:creationId xmlns:a16="http://schemas.microsoft.com/office/drawing/2014/main" id="{917ACEB3-4311-0484-133F-055A00155BFE}"/>
              </a:ext>
            </a:extLst>
          </p:cNvPr>
          <p:cNvSpPr txBox="1"/>
          <p:nvPr/>
        </p:nvSpPr>
        <p:spPr>
          <a:xfrm>
            <a:off x="5450298" y="2369799"/>
            <a:ext cx="7387403" cy="1249701"/>
          </a:xfrm>
          <a:prstGeom prst="rect">
            <a:avLst/>
          </a:prstGeom>
        </p:spPr>
        <p:txBody>
          <a:bodyPr lIns="0" tIns="0" rIns="0" bIns="0" rtlCol="0" anchor="t">
            <a:spAutoFit/>
          </a:bodyPr>
          <a:lstStyle/>
          <a:p>
            <a:pPr algn="ctr">
              <a:lnSpc>
                <a:spcPts val="11054"/>
              </a:lnSpc>
            </a:pPr>
            <a:r>
              <a:rPr lang="en-US" sz="5500" b="1" dirty="0">
                <a:solidFill>
                  <a:srgbClr val="004E99"/>
                </a:solidFill>
                <a:ea typeface="Open Sans" panose="020B0606030504020204" pitchFamily="34" charset="0"/>
                <a:cs typeface="Arial" panose="020B0604020202020204" pitchFamily="34" charset="0"/>
              </a:rPr>
              <a:t>Thank You</a:t>
            </a:r>
          </a:p>
        </p:txBody>
      </p:sp>
      <p:pic>
        <p:nvPicPr>
          <p:cNvPr id="20" name="Picture 19" descr="A blue x on a black background&#10;&#10;Description automatically generated">
            <a:extLst>
              <a:ext uri="{FF2B5EF4-FFF2-40B4-BE49-F238E27FC236}">
                <a16:creationId xmlns:a16="http://schemas.microsoft.com/office/drawing/2014/main" id="{6CD75A6F-0FC5-DD47-8C9A-6086ABBA63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6041857" y="6199943"/>
            <a:ext cx="650011" cy="780013"/>
          </a:xfrm>
          <a:prstGeom prst="rect">
            <a:avLst/>
          </a:prstGeom>
        </p:spPr>
      </p:pic>
    </p:spTree>
    <p:extLst>
      <p:ext uri="{BB962C8B-B14F-4D97-AF65-F5344CB8AC3E}">
        <p14:creationId xmlns:p14="http://schemas.microsoft.com/office/powerpoint/2010/main" val="2969071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2A222B1E-3F7F-666E-49A3-888628269035}"/>
              </a:ext>
            </a:extLst>
          </p:cNvPr>
          <p:cNvSpPr txBox="1"/>
          <p:nvPr/>
        </p:nvSpPr>
        <p:spPr>
          <a:xfrm>
            <a:off x="838200" y="292292"/>
            <a:ext cx="16840200" cy="1748556"/>
          </a:xfrm>
          <a:prstGeom prst="rect">
            <a:avLst/>
          </a:prstGeom>
        </p:spPr>
        <p:txBody>
          <a:bodyPr wrap="square" lIns="0" tIns="0" rIns="0" bIns="0" rtlCol="0" anchor="t">
            <a:spAutoFit/>
          </a:bodyPr>
          <a:lstStyle/>
          <a:p>
            <a:pPr>
              <a:lnSpc>
                <a:spcPts val="7019"/>
              </a:lnSpc>
            </a:pPr>
            <a:r>
              <a:rPr lang="en-US" sz="5500" b="1" dirty="0">
                <a:solidFill>
                  <a:schemeClr val="bg2"/>
                </a:solidFill>
                <a:ea typeface="Open Sans" panose="020B0606030504020204" pitchFamily="34" charset="0"/>
                <a:cs typeface="Arial" panose="020B0604020202020204" pitchFamily="34" charset="0"/>
              </a:rPr>
              <a:t>Original Purpose of Santa Ana River Trail and Parkway (SARTP) Partnership</a:t>
            </a:r>
            <a:endParaRPr lang="en-US" sz="5500" b="1" dirty="0">
              <a:solidFill>
                <a:schemeClr val="bg2"/>
              </a:solidFill>
            </a:endParaRPr>
          </a:p>
        </p:txBody>
      </p:sp>
      <p:grpSp>
        <p:nvGrpSpPr>
          <p:cNvPr id="3" name="Group 2">
            <a:extLst>
              <a:ext uri="{FF2B5EF4-FFF2-40B4-BE49-F238E27FC236}">
                <a16:creationId xmlns:a16="http://schemas.microsoft.com/office/drawing/2014/main" id="{F267C7D8-3695-11FC-376B-2B50A4925D1A}"/>
              </a:ext>
            </a:extLst>
          </p:cNvPr>
          <p:cNvGrpSpPr/>
          <p:nvPr/>
        </p:nvGrpSpPr>
        <p:grpSpPr>
          <a:xfrm>
            <a:off x="0" y="2291803"/>
            <a:ext cx="18288000" cy="108497"/>
            <a:chOff x="0" y="0"/>
            <a:chExt cx="1196072" cy="8236"/>
          </a:xfrm>
        </p:grpSpPr>
        <p:sp>
          <p:nvSpPr>
            <p:cNvPr id="4" name="Freeform 3">
              <a:extLst>
                <a:ext uri="{FF2B5EF4-FFF2-40B4-BE49-F238E27FC236}">
                  <a16:creationId xmlns:a16="http://schemas.microsoft.com/office/drawing/2014/main" id="{A3EBCEEC-2A34-71F1-19F7-98BA7448C154}"/>
                </a:ext>
              </a:extLst>
            </p:cNvPr>
            <p:cNvSpPr/>
            <p:nvPr/>
          </p:nvSpPr>
          <p:spPr>
            <a:xfrm>
              <a:off x="0" y="0"/>
              <a:ext cx="1196072" cy="8236"/>
            </a:xfrm>
            <a:custGeom>
              <a:avLst/>
              <a:gdLst/>
              <a:ahLst/>
              <a:cxnLst/>
              <a:rect l="l" t="t" r="r" b="b"/>
              <a:pathLst>
                <a:path w="1196072" h="8236">
                  <a:moveTo>
                    <a:pt x="0" y="0"/>
                  </a:moveTo>
                  <a:lnTo>
                    <a:pt x="1196072" y="0"/>
                  </a:lnTo>
                  <a:lnTo>
                    <a:pt x="1196072" y="8236"/>
                  </a:lnTo>
                  <a:lnTo>
                    <a:pt x="0" y="8236"/>
                  </a:lnTo>
                  <a:close/>
                </a:path>
              </a:pathLst>
            </a:custGeom>
            <a:solidFill>
              <a:srgbClr val="18988B"/>
            </a:solidFill>
          </p:spPr>
          <p:txBody>
            <a:bodyPr/>
            <a:lstStyle/>
            <a:p>
              <a:endParaRPr lang="en-US"/>
            </a:p>
          </p:txBody>
        </p:sp>
        <p:sp>
          <p:nvSpPr>
            <p:cNvPr id="6" name="TextBox 4">
              <a:extLst>
                <a:ext uri="{FF2B5EF4-FFF2-40B4-BE49-F238E27FC236}">
                  <a16:creationId xmlns:a16="http://schemas.microsoft.com/office/drawing/2014/main" id="{531C5583-A99B-1A90-AD3B-0577945F17A3}"/>
                </a:ext>
              </a:extLst>
            </p:cNvPr>
            <p:cNvSpPr txBox="1"/>
            <p:nvPr/>
          </p:nvSpPr>
          <p:spPr>
            <a:xfrm>
              <a:off x="0" y="-38100"/>
              <a:ext cx="812800" cy="850900"/>
            </a:xfrm>
            <a:prstGeom prst="rect">
              <a:avLst/>
            </a:prstGeom>
          </p:spPr>
          <p:txBody>
            <a:bodyPr lIns="50800" tIns="50800" rIns="50800" bIns="50800" rtlCol="0" anchor="ctr"/>
            <a:lstStyle/>
            <a:p>
              <a:pPr algn="ctr">
                <a:lnSpc>
                  <a:spcPts val="2652"/>
                </a:lnSpc>
              </a:pPr>
              <a:endParaRPr/>
            </a:p>
          </p:txBody>
        </p:sp>
      </p:grpSp>
      <p:sp>
        <p:nvSpPr>
          <p:cNvPr id="5" name="Slide Number Placeholder 11">
            <a:extLst>
              <a:ext uri="{FF2B5EF4-FFF2-40B4-BE49-F238E27FC236}">
                <a16:creationId xmlns:a16="http://schemas.microsoft.com/office/drawing/2014/main" id="{F8D9A9D7-9E25-4B7C-91C0-848720C6D863}"/>
              </a:ext>
            </a:extLst>
          </p:cNvPr>
          <p:cNvSpPr>
            <a:spLocks noGrp="1"/>
          </p:cNvSpPr>
          <p:nvPr>
            <p:ph type="sldNum" sz="quarter" idx="12"/>
          </p:nvPr>
        </p:nvSpPr>
        <p:spPr>
          <a:xfrm>
            <a:off x="15163800" y="9639300"/>
            <a:ext cx="2895600" cy="365125"/>
          </a:xfrm>
        </p:spPr>
        <p:txBody>
          <a:bodyPr/>
          <a:lstStyle/>
          <a:p>
            <a:fld id="{B6F15528-21DE-4FAA-801E-634DDDAF4B2B}" type="slidenum">
              <a:rPr lang="en-US" sz="1400" smtClean="0">
                <a:solidFill>
                  <a:srgbClr val="002060"/>
                </a:solidFill>
                <a:latin typeface="Arial" panose="020B0604020202020204" pitchFamily="34" charset="0"/>
                <a:ea typeface="Open Sans" panose="020B0606030504020204" pitchFamily="34" charset="0"/>
                <a:cs typeface="Arial" panose="020B0604020202020204" pitchFamily="34" charset="0"/>
              </a:rPr>
              <a:pPr/>
              <a:t>2</a:t>
            </a:fld>
            <a:r>
              <a:rPr lang="en-US" sz="1400" dirty="0">
                <a:solidFill>
                  <a:srgbClr val="002060"/>
                </a:solidFill>
                <a:latin typeface="Arial" panose="020B0604020202020204" pitchFamily="34" charset="0"/>
                <a:ea typeface="Open Sans" panose="020B0606030504020204" pitchFamily="34" charset="0"/>
                <a:cs typeface="Arial" panose="020B0604020202020204" pitchFamily="34" charset="0"/>
              </a:rPr>
              <a:t>  |</a:t>
            </a:r>
          </a:p>
        </p:txBody>
      </p:sp>
      <p:graphicFrame>
        <p:nvGraphicFramePr>
          <p:cNvPr id="9" name="TextBox 6">
            <a:extLst>
              <a:ext uri="{FF2B5EF4-FFF2-40B4-BE49-F238E27FC236}">
                <a16:creationId xmlns:a16="http://schemas.microsoft.com/office/drawing/2014/main" id="{59B16938-9F92-D0C3-27AF-913809C755CC}"/>
              </a:ext>
            </a:extLst>
          </p:cNvPr>
          <p:cNvGraphicFramePr/>
          <p:nvPr>
            <p:extLst>
              <p:ext uri="{D42A27DB-BD31-4B8C-83A1-F6EECF244321}">
                <p14:modId xmlns:p14="http://schemas.microsoft.com/office/powerpoint/2010/main" val="1396202163"/>
              </p:ext>
            </p:extLst>
          </p:nvPr>
        </p:nvGraphicFramePr>
        <p:xfrm>
          <a:off x="381000" y="2467490"/>
          <a:ext cx="16992600" cy="7201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3639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E99"/>
        </a:solidFill>
        <a:effectLst/>
      </p:bgPr>
    </p:bg>
    <p:spTree>
      <p:nvGrpSpPr>
        <p:cNvPr id="1" name=""/>
        <p:cNvGrpSpPr/>
        <p:nvPr/>
      </p:nvGrpSpPr>
      <p:grpSpPr>
        <a:xfrm>
          <a:off x="0" y="0"/>
          <a:ext cx="0" cy="0"/>
          <a:chOff x="0" y="0"/>
          <a:chExt cx="0" cy="0"/>
        </a:xfrm>
      </p:grpSpPr>
      <p:grpSp>
        <p:nvGrpSpPr>
          <p:cNvPr id="2" name="Group 2"/>
          <p:cNvGrpSpPr/>
          <p:nvPr/>
        </p:nvGrpSpPr>
        <p:grpSpPr>
          <a:xfrm>
            <a:off x="11622009" y="-1"/>
            <a:ext cx="6665991" cy="10287001"/>
            <a:chOff x="0" y="0"/>
            <a:chExt cx="1755652" cy="2704239"/>
          </a:xfrm>
        </p:grpSpPr>
        <p:sp>
          <p:nvSpPr>
            <p:cNvPr id="3" name="Freeform 3"/>
            <p:cNvSpPr/>
            <p:nvPr/>
          </p:nvSpPr>
          <p:spPr>
            <a:xfrm>
              <a:off x="0" y="0"/>
              <a:ext cx="1755652" cy="2704239"/>
            </a:xfrm>
            <a:custGeom>
              <a:avLst/>
              <a:gdLst/>
              <a:ahLst/>
              <a:cxnLst/>
              <a:rect l="l" t="t" r="r" b="b"/>
              <a:pathLst>
                <a:path w="1755652" h="2704239">
                  <a:moveTo>
                    <a:pt x="0" y="0"/>
                  </a:moveTo>
                  <a:lnTo>
                    <a:pt x="1755652" y="0"/>
                  </a:lnTo>
                  <a:lnTo>
                    <a:pt x="1755652" y="2704239"/>
                  </a:lnTo>
                  <a:lnTo>
                    <a:pt x="0" y="2704239"/>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5400000">
            <a:off x="6573003" y="5049005"/>
            <a:ext cx="10287001" cy="188991"/>
            <a:chOff x="0" y="0"/>
            <a:chExt cx="1196072" cy="8236"/>
          </a:xfrm>
        </p:grpSpPr>
        <p:sp>
          <p:nvSpPr>
            <p:cNvPr id="6" name="Freeform 6"/>
            <p:cNvSpPr/>
            <p:nvPr/>
          </p:nvSpPr>
          <p:spPr>
            <a:xfrm>
              <a:off x="0" y="0"/>
              <a:ext cx="1196072" cy="8236"/>
            </a:xfrm>
            <a:custGeom>
              <a:avLst/>
              <a:gdLst/>
              <a:ahLst/>
              <a:cxnLst/>
              <a:rect l="l" t="t" r="r" b="b"/>
              <a:pathLst>
                <a:path w="1196072" h="8236">
                  <a:moveTo>
                    <a:pt x="0" y="0"/>
                  </a:moveTo>
                  <a:lnTo>
                    <a:pt x="1196072" y="0"/>
                  </a:lnTo>
                  <a:lnTo>
                    <a:pt x="1196072" y="8236"/>
                  </a:lnTo>
                  <a:lnTo>
                    <a:pt x="0" y="8236"/>
                  </a:lnTo>
                  <a:close/>
                </a:path>
              </a:pathLst>
            </a:custGeom>
            <a:solidFill>
              <a:srgbClr val="1898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Slide Number Placeholder 11">
            <a:extLst>
              <a:ext uri="{FF2B5EF4-FFF2-40B4-BE49-F238E27FC236}">
                <a16:creationId xmlns:a16="http://schemas.microsoft.com/office/drawing/2014/main" id="{ED280143-05CA-1815-CA9C-5A9D602C76EC}"/>
              </a:ext>
            </a:extLst>
          </p:cNvPr>
          <p:cNvSpPr>
            <a:spLocks noGrp="1"/>
          </p:cNvSpPr>
          <p:nvPr>
            <p:ph type="sldNum" sz="quarter" idx="12"/>
          </p:nvPr>
        </p:nvSpPr>
        <p:spPr>
          <a:xfrm>
            <a:off x="15163800" y="9639300"/>
            <a:ext cx="2895600" cy="365125"/>
          </a:xfrm>
        </p:spPr>
        <p:txBody>
          <a:bodyPr/>
          <a:lstStyle/>
          <a:p>
            <a:fld id="{B6F15528-21DE-4FAA-801E-634DDDAF4B2B}" type="slidenum">
              <a:rPr lang="en-US" sz="1400" smtClean="0">
                <a:solidFill>
                  <a:srgbClr val="002060"/>
                </a:solidFill>
                <a:latin typeface="Arial" panose="020B0604020202020204" pitchFamily="34" charset="0"/>
                <a:ea typeface="Open Sans" panose="020B0606030504020204" pitchFamily="34" charset="0"/>
                <a:cs typeface="Arial" panose="020B0604020202020204" pitchFamily="34" charset="0"/>
              </a:rPr>
              <a:pPr/>
              <a:t>3</a:t>
            </a:fld>
            <a:r>
              <a:rPr lang="en-US" sz="1400" dirty="0">
                <a:solidFill>
                  <a:srgbClr val="002060"/>
                </a:solidFill>
                <a:latin typeface="Arial" panose="020B0604020202020204" pitchFamily="34" charset="0"/>
                <a:ea typeface="Open Sans" panose="020B0606030504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A0C36C8D-8105-7668-CE8B-710AB6A7C87A}"/>
              </a:ext>
            </a:extLst>
          </p:cNvPr>
          <p:cNvSpPr txBox="1"/>
          <p:nvPr/>
        </p:nvSpPr>
        <p:spPr>
          <a:xfrm>
            <a:off x="1229735" y="1219348"/>
            <a:ext cx="9659860" cy="7201972"/>
          </a:xfrm>
          <a:prstGeom prst="rect">
            <a:avLst/>
          </a:prstGeom>
          <a:noFill/>
        </p:spPr>
        <p:txBody>
          <a:bodyPr wrap="square">
            <a:spAutoFit/>
          </a:bodyPr>
          <a:lstStyle/>
          <a:p>
            <a:pPr marL="457200" indent="-457200">
              <a:spcAft>
                <a:spcPts val="1800"/>
              </a:spcAft>
              <a:buFont typeface="Arial" panose="020B0604020202020204" pitchFamily="34" charset="0"/>
              <a:buChar char="•"/>
            </a:pPr>
            <a:r>
              <a:rPr lang="en-US" sz="3600" dirty="0">
                <a:solidFill>
                  <a:schemeClr val="bg1"/>
                </a:solidFill>
                <a:effectLst/>
                <a:ea typeface="Aptos" panose="020B0004020202020204" pitchFamily="34" charset="0"/>
                <a:cs typeface="Times New Roman" panose="02020603050405020304" pitchFamily="18" charset="0"/>
              </a:rPr>
              <a:t>In 2014, Senate Bill 1390 created the Santa Ana River Conservancy (SARCON) which is taking an active role in SARTP completion. </a:t>
            </a:r>
          </a:p>
          <a:p>
            <a:pPr marL="457200" indent="-457200">
              <a:spcAft>
                <a:spcPts val="1800"/>
              </a:spcAft>
              <a:buFont typeface="Arial" panose="020B0604020202020204" pitchFamily="34" charset="0"/>
              <a:buChar char="•"/>
            </a:pPr>
            <a:r>
              <a:rPr lang="en-US" sz="3600" dirty="0">
                <a:solidFill>
                  <a:schemeClr val="bg1"/>
                </a:solidFill>
                <a:effectLst/>
                <a:ea typeface="Aptos" panose="020B0004020202020204" pitchFamily="34" charset="0"/>
                <a:cs typeface="Times New Roman" panose="02020603050405020304" pitchFamily="18" charset="0"/>
              </a:rPr>
              <a:t>SARCON (administered by the California Coastal Conservancy), is charged with developing a SARTP implementation plan and creating an Advisory Group comprised of local leaders that have decision-making authority. </a:t>
            </a:r>
          </a:p>
          <a:p>
            <a:pPr marL="457200" indent="-457200">
              <a:spcAft>
                <a:spcPts val="1800"/>
              </a:spcAft>
              <a:buFont typeface="Arial" panose="020B0604020202020204" pitchFamily="34" charset="0"/>
              <a:buChar char="•"/>
            </a:pPr>
            <a:r>
              <a:rPr lang="en-US" sz="3600" dirty="0">
                <a:solidFill>
                  <a:schemeClr val="bg1"/>
                </a:solidFill>
                <a:ea typeface="Aptos" panose="020B0004020202020204" pitchFamily="34" charset="0"/>
                <a:cs typeface="Times New Roman" panose="02020603050405020304" pitchFamily="18" charset="0"/>
              </a:rPr>
              <a:t>SARTP Implementation Plan was released in 2018 with feedback from SAWPA, member agencies, counties, cities, non-profits and state/federal agencies.</a:t>
            </a:r>
            <a:endParaRPr lang="en-US" sz="3600" dirty="0">
              <a:solidFill>
                <a:schemeClr val="bg1"/>
              </a:solidFill>
              <a:effectLst/>
              <a:ea typeface="Aptos" panose="020B0004020202020204" pitchFamily="34" charset="0"/>
              <a:cs typeface="Times New Roman" panose="02020603050405020304" pitchFamily="18" charset="0"/>
            </a:endParaRPr>
          </a:p>
        </p:txBody>
      </p:sp>
      <p:sp>
        <p:nvSpPr>
          <p:cNvPr id="13" name="TextBox 7">
            <a:extLst>
              <a:ext uri="{FF2B5EF4-FFF2-40B4-BE49-F238E27FC236}">
                <a16:creationId xmlns:a16="http://schemas.microsoft.com/office/drawing/2014/main" id="{9CB25681-3400-5B6E-8997-7BECB5E7BC3B}"/>
              </a:ext>
            </a:extLst>
          </p:cNvPr>
          <p:cNvSpPr txBox="1"/>
          <p:nvPr/>
        </p:nvSpPr>
        <p:spPr>
          <a:xfrm>
            <a:off x="13165059" y="1650235"/>
            <a:ext cx="3962400" cy="2654829"/>
          </a:xfrm>
          <a:prstGeom prst="rect">
            <a:avLst/>
          </a:prstGeom>
        </p:spPr>
        <p:txBody>
          <a:bodyPr wrap="square" lIns="0" tIns="0" rIns="0" bIns="0" rtlCol="0" anchor="t">
            <a:spAutoFit/>
          </a:bodyPr>
          <a:lstStyle/>
          <a:p>
            <a:pPr algn="ctr">
              <a:lnSpc>
                <a:spcPts val="7019"/>
              </a:lnSpc>
            </a:pPr>
            <a:r>
              <a:rPr lang="en-US" sz="5500" b="1" dirty="0">
                <a:solidFill>
                  <a:schemeClr val="bg2"/>
                </a:solidFill>
                <a:ea typeface="Open Sans" panose="020B0606030504020204" pitchFamily="34" charset="0"/>
                <a:cs typeface="Arial" panose="020B0604020202020204" pitchFamily="34" charset="0"/>
              </a:rPr>
              <a:t>New Purpose of SARTP</a:t>
            </a:r>
          </a:p>
          <a:p>
            <a:pPr algn="ctr">
              <a:lnSpc>
                <a:spcPts val="7019"/>
              </a:lnSpc>
            </a:pPr>
            <a:r>
              <a:rPr lang="en-US" sz="5500" b="1" dirty="0">
                <a:solidFill>
                  <a:schemeClr val="bg2"/>
                </a:solidFill>
                <a:ea typeface="Open Sans" panose="020B0606030504020204" pitchFamily="34" charset="0"/>
                <a:cs typeface="Arial" panose="020B0604020202020204" pitchFamily="34" charset="0"/>
              </a:rPr>
              <a:t>Partnership</a:t>
            </a:r>
            <a:endParaRPr lang="en-US" sz="5500" b="1" dirty="0">
              <a:solidFill>
                <a:schemeClr val="bg2"/>
              </a:solidFill>
            </a:endParaRPr>
          </a:p>
        </p:txBody>
      </p:sp>
      <p:pic>
        <p:nvPicPr>
          <p:cNvPr id="14" name="Picture 2" descr="K:\projects\SART\Santa Ana River Conservancy Program\Logo003_noNRT.jpg">
            <a:extLst>
              <a:ext uri="{FF2B5EF4-FFF2-40B4-BE49-F238E27FC236}">
                <a16:creationId xmlns:a16="http://schemas.microsoft.com/office/drawing/2014/main" id="{3ECC37AB-9A18-7BB4-97C8-1A6AC05F21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38924" y="5477421"/>
            <a:ext cx="3249751" cy="3115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047B95-D1F3-B179-E472-7B62E910A285}"/>
              </a:ext>
            </a:extLst>
          </p:cNvPr>
          <p:cNvGrpSpPr/>
          <p:nvPr/>
        </p:nvGrpSpPr>
        <p:grpSpPr>
          <a:xfrm>
            <a:off x="0" y="2189675"/>
            <a:ext cx="18288000" cy="134425"/>
            <a:chOff x="0" y="0"/>
            <a:chExt cx="1196072" cy="8236"/>
          </a:xfrm>
        </p:grpSpPr>
        <p:sp>
          <p:nvSpPr>
            <p:cNvPr id="4" name="Freeform 3">
              <a:extLst>
                <a:ext uri="{FF2B5EF4-FFF2-40B4-BE49-F238E27FC236}">
                  <a16:creationId xmlns:a16="http://schemas.microsoft.com/office/drawing/2014/main" id="{211C0E2B-DE92-CC5D-F392-E5BD56A793AC}"/>
                </a:ext>
              </a:extLst>
            </p:cNvPr>
            <p:cNvSpPr/>
            <p:nvPr/>
          </p:nvSpPr>
          <p:spPr>
            <a:xfrm>
              <a:off x="0" y="0"/>
              <a:ext cx="1196072" cy="8236"/>
            </a:xfrm>
            <a:custGeom>
              <a:avLst/>
              <a:gdLst/>
              <a:ahLst/>
              <a:cxnLst/>
              <a:rect l="l" t="t" r="r" b="b"/>
              <a:pathLst>
                <a:path w="1196072" h="8236">
                  <a:moveTo>
                    <a:pt x="0" y="0"/>
                  </a:moveTo>
                  <a:lnTo>
                    <a:pt x="1196072" y="0"/>
                  </a:lnTo>
                  <a:lnTo>
                    <a:pt x="1196072" y="8236"/>
                  </a:lnTo>
                  <a:lnTo>
                    <a:pt x="0" y="8236"/>
                  </a:lnTo>
                  <a:close/>
                </a:path>
              </a:pathLst>
            </a:custGeom>
            <a:solidFill>
              <a:srgbClr val="1898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938AC903-7B6E-7ECA-2D79-7375027A4716}"/>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33F45CF8-866A-F6E5-E3DB-49595BE3F718}"/>
              </a:ext>
            </a:extLst>
          </p:cNvPr>
          <p:cNvSpPr txBox="1"/>
          <p:nvPr/>
        </p:nvSpPr>
        <p:spPr>
          <a:xfrm>
            <a:off x="1028700" y="1047750"/>
            <a:ext cx="16802100" cy="859466"/>
          </a:xfrm>
          <a:prstGeom prst="rect">
            <a:avLst/>
          </a:prstGeom>
        </p:spPr>
        <p:txBody>
          <a:bodyPr wrap="square" lIns="0" tIns="0" rIns="0" bIns="0" rtlCol="0" anchor="t">
            <a:spAutoFit/>
          </a:bodyPr>
          <a:lstStyle/>
          <a:p>
            <a:pPr marL="0" marR="0" lvl="0" indent="0" algn="l" defTabSz="914400" rtl="0" eaLnBrk="1" fontAlgn="auto" latinLnBrk="0" hangingPunct="1">
              <a:lnSpc>
                <a:spcPts val="7019"/>
              </a:lnSpc>
              <a:spcBef>
                <a:spcPts val="0"/>
              </a:spcBef>
              <a:spcAft>
                <a:spcPts val="0"/>
              </a:spcAft>
              <a:buClrTx/>
              <a:buSzTx/>
              <a:buFontTx/>
              <a:buNone/>
              <a:tabLst/>
              <a:defRPr/>
            </a:pPr>
            <a:r>
              <a:rPr lang="en-US" sz="5500" b="1" dirty="0">
                <a:solidFill>
                  <a:srgbClr val="004E99"/>
                </a:solidFill>
                <a:ea typeface="Open Sans" panose="020B0606030504020204" pitchFamily="34" charset="0"/>
                <a:cs typeface="Arial" panose="020B0604020202020204" pitchFamily="34" charset="0"/>
              </a:rPr>
              <a:t>About the SARTP Partnership Advisory Group</a:t>
            </a:r>
            <a:endParaRPr kumimoji="0" lang="en-US" sz="5500" b="1" i="0" u="none" strike="noStrike" kern="1200" cap="none" spc="0" normalizeH="0" baseline="0" noProof="0" dirty="0">
              <a:ln>
                <a:noFill/>
              </a:ln>
              <a:solidFill>
                <a:srgbClr val="004E99"/>
              </a:solidFill>
              <a:effectLst/>
              <a:uLnTx/>
              <a:uFillTx/>
              <a:ea typeface="Open Sans" panose="020B0606030504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A14DDC-31A8-00A4-009F-FDD78782832D}"/>
              </a:ext>
            </a:extLst>
          </p:cNvPr>
          <p:cNvSpPr txBox="1"/>
          <p:nvPr/>
        </p:nvSpPr>
        <p:spPr>
          <a:xfrm>
            <a:off x="817180" y="2952209"/>
            <a:ext cx="11610572" cy="5601533"/>
          </a:xfrm>
          <a:prstGeom prst="rect">
            <a:avLst/>
          </a:prstGeom>
        </p:spPr>
        <p:txBody>
          <a:bodyPr wrap="square" lIns="0" tIns="0" rIns="0" bIns="0" rtlCol="0" anchor="t">
            <a:spAutoFit/>
          </a:bodyPr>
          <a:lstStyle/>
          <a:p>
            <a:pPr>
              <a:spcAft>
                <a:spcPts val="2400"/>
              </a:spcAft>
              <a:buClr>
                <a:schemeClr val="bg2"/>
              </a:buClr>
              <a:buSzPct val="100000"/>
            </a:pPr>
            <a:r>
              <a:rPr lang="en-US" sz="3600" dirty="0">
                <a:solidFill>
                  <a:srgbClr val="004E99"/>
                </a:solidFill>
                <a:ea typeface="Open Sans" panose="020B0606030504020204" pitchFamily="34" charset="0"/>
                <a:cs typeface="Arial" panose="020B0604020202020204" pitchFamily="34" charset="0"/>
              </a:rPr>
              <a:t>The Advisory Group, which meets quarterly and has no limit to the number of members, provides two major functions: </a:t>
            </a:r>
          </a:p>
          <a:p>
            <a:pPr marL="463550" lvl="2" indent="-463550">
              <a:spcAft>
                <a:spcPts val="2400"/>
              </a:spcAft>
              <a:buClr>
                <a:schemeClr val="bg2"/>
              </a:buClr>
              <a:buSzPct val="100000"/>
              <a:buFont typeface="Open Sans Semi-Bold" panose="020B0604020202020204" charset="0"/>
              <a:buChar char="•"/>
            </a:pPr>
            <a:r>
              <a:rPr lang="en-US" sz="3600" dirty="0">
                <a:solidFill>
                  <a:srgbClr val="004E99"/>
                </a:solidFill>
                <a:ea typeface="Open Sans" panose="020B0606030504020204" pitchFamily="34" charset="0"/>
                <a:cs typeface="Arial" panose="020B0604020202020204" pitchFamily="34" charset="0"/>
              </a:rPr>
              <a:t>Provides local decision-making authority and expertise to guide the Coastal Conservancy as the State agency implements the SARTP Plan and funds various projects that have been highlighted in the SARTP Plan</a:t>
            </a:r>
          </a:p>
          <a:p>
            <a:pPr marL="463550" lvl="2" indent="-463550">
              <a:spcAft>
                <a:spcPts val="2400"/>
              </a:spcAft>
              <a:buClr>
                <a:schemeClr val="bg2"/>
              </a:buClr>
              <a:buSzPct val="100000"/>
              <a:buFont typeface="Open Sans Semi-Bold" panose="020B0604020202020204" charset="0"/>
              <a:buChar char="•"/>
            </a:pPr>
            <a:r>
              <a:rPr lang="en-US" sz="3600" dirty="0">
                <a:solidFill>
                  <a:srgbClr val="004E99"/>
                </a:solidFill>
                <a:ea typeface="Open Sans" panose="020B0606030504020204" pitchFamily="34" charset="0"/>
                <a:cs typeface="Arial" panose="020B0604020202020204" pitchFamily="34" charset="0"/>
              </a:rPr>
              <a:t>Provides feedback and information to the Legislature on SARTP funding or assistance as well as existing projects underway</a:t>
            </a:r>
          </a:p>
        </p:txBody>
      </p:sp>
      <p:sp>
        <p:nvSpPr>
          <p:cNvPr id="8" name="Slide Number Placeholder 11">
            <a:extLst>
              <a:ext uri="{FF2B5EF4-FFF2-40B4-BE49-F238E27FC236}">
                <a16:creationId xmlns:a16="http://schemas.microsoft.com/office/drawing/2014/main" id="{3DDE8E42-8965-7D4A-99BE-B79AFB40CB2C}"/>
              </a:ext>
            </a:extLst>
          </p:cNvPr>
          <p:cNvSpPr txBox="1">
            <a:spLocks/>
          </p:cNvSpPr>
          <p:nvPr/>
        </p:nvSpPr>
        <p:spPr>
          <a:xfrm>
            <a:off x="15163800" y="9639300"/>
            <a:ext cx="2895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400" smtClean="0">
                <a:solidFill>
                  <a:srgbClr val="002060"/>
                </a:solidFill>
                <a:latin typeface="Arial" panose="020B0604020202020204" pitchFamily="34" charset="0"/>
                <a:ea typeface="Open Sans" panose="020B0606030504020204" pitchFamily="34" charset="0"/>
                <a:cs typeface="Arial" panose="020B0604020202020204" pitchFamily="34" charset="0"/>
              </a:rPr>
              <a:pPr/>
              <a:t>4</a:t>
            </a:fld>
            <a:r>
              <a:rPr lang="en-US" sz="1400" dirty="0">
                <a:solidFill>
                  <a:srgbClr val="002060"/>
                </a:solidFill>
                <a:latin typeface="Arial" panose="020B0604020202020204" pitchFamily="34" charset="0"/>
                <a:ea typeface="Open Sans" panose="020B0606030504020204" pitchFamily="34" charset="0"/>
                <a:cs typeface="Arial" panose="020B0604020202020204" pitchFamily="34" charset="0"/>
              </a:rPr>
              <a:t>  |  </a:t>
            </a:r>
          </a:p>
        </p:txBody>
      </p:sp>
      <p:pic>
        <p:nvPicPr>
          <p:cNvPr id="9" name="Picture 8">
            <a:extLst>
              <a:ext uri="{FF2B5EF4-FFF2-40B4-BE49-F238E27FC236}">
                <a16:creationId xmlns:a16="http://schemas.microsoft.com/office/drawing/2014/main" id="{D65FE32E-09E1-1B26-1F6E-9BA818784DF1}"/>
              </a:ext>
            </a:extLst>
          </p:cNvPr>
          <p:cNvPicPr>
            <a:picLocks noChangeAspect="1"/>
          </p:cNvPicPr>
          <p:nvPr/>
        </p:nvPicPr>
        <p:blipFill>
          <a:blip r:embed="rId2"/>
          <a:stretch>
            <a:fillRect/>
          </a:stretch>
        </p:blipFill>
        <p:spPr>
          <a:xfrm>
            <a:off x="12649201" y="3804613"/>
            <a:ext cx="5303052" cy="4125090"/>
          </a:xfrm>
          <a:prstGeom prst="rect">
            <a:avLst/>
          </a:prstGeom>
          <a:ln>
            <a:solidFill>
              <a:schemeClr val="tx1"/>
            </a:solidFill>
          </a:ln>
        </p:spPr>
      </p:pic>
      <p:sp>
        <p:nvSpPr>
          <p:cNvPr id="10" name="TextBox 9">
            <a:extLst>
              <a:ext uri="{FF2B5EF4-FFF2-40B4-BE49-F238E27FC236}">
                <a16:creationId xmlns:a16="http://schemas.microsoft.com/office/drawing/2014/main" id="{BA86BD77-1E72-A3CC-EC91-0EA7C1B8E91D}"/>
              </a:ext>
            </a:extLst>
          </p:cNvPr>
          <p:cNvSpPr txBox="1"/>
          <p:nvPr/>
        </p:nvSpPr>
        <p:spPr>
          <a:xfrm>
            <a:off x="14183691" y="3250935"/>
            <a:ext cx="2427909" cy="461665"/>
          </a:xfrm>
          <a:prstGeom prst="rect">
            <a:avLst/>
          </a:prstGeom>
          <a:noFill/>
        </p:spPr>
        <p:txBody>
          <a:bodyPr wrap="none" rtlCol="0">
            <a:spAutoFit/>
          </a:bodyPr>
          <a:lstStyle/>
          <a:p>
            <a:r>
              <a:rPr lang="en-US" sz="2400" b="1" dirty="0"/>
              <a:t>SARTP Plan Cover</a:t>
            </a:r>
          </a:p>
        </p:txBody>
      </p:sp>
    </p:spTree>
    <p:extLst>
      <p:ext uri="{BB962C8B-B14F-4D97-AF65-F5344CB8AC3E}">
        <p14:creationId xmlns:p14="http://schemas.microsoft.com/office/powerpoint/2010/main" val="886364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45A79F-CB86-F222-826E-D83B9E714ADA}"/>
              </a:ext>
            </a:extLst>
          </p:cNvPr>
          <p:cNvSpPr>
            <a:spLocks noGrp="1"/>
          </p:cNvSpPr>
          <p:nvPr>
            <p:ph type="sldNum" sz="quarter" idx="12"/>
          </p:nvPr>
        </p:nvSpPr>
        <p:spPr/>
        <p:txBody>
          <a:bodyPr/>
          <a:lstStyle/>
          <a:p>
            <a:fld id="{B6F15528-21DE-4FAA-801E-634DDDAF4B2B}" type="slidenum">
              <a:rPr lang="en-US" smtClean="0"/>
              <a:pPr/>
              <a:t>5</a:t>
            </a:fld>
            <a:endParaRPr lang="en-US"/>
          </a:p>
        </p:txBody>
      </p:sp>
      <p:grpSp>
        <p:nvGrpSpPr>
          <p:cNvPr id="3" name="Group 2">
            <a:extLst>
              <a:ext uri="{FF2B5EF4-FFF2-40B4-BE49-F238E27FC236}">
                <a16:creationId xmlns:a16="http://schemas.microsoft.com/office/drawing/2014/main" id="{C55AAB5D-1D9E-AE80-5D85-71AC6299A7C0}"/>
              </a:ext>
            </a:extLst>
          </p:cNvPr>
          <p:cNvGrpSpPr/>
          <p:nvPr/>
        </p:nvGrpSpPr>
        <p:grpSpPr>
          <a:xfrm>
            <a:off x="0" y="2189675"/>
            <a:ext cx="18288000" cy="134425"/>
            <a:chOff x="0" y="0"/>
            <a:chExt cx="1196072" cy="8236"/>
          </a:xfrm>
        </p:grpSpPr>
        <p:sp>
          <p:nvSpPr>
            <p:cNvPr id="4" name="Freeform 3">
              <a:extLst>
                <a:ext uri="{FF2B5EF4-FFF2-40B4-BE49-F238E27FC236}">
                  <a16:creationId xmlns:a16="http://schemas.microsoft.com/office/drawing/2014/main" id="{7D9FF1DF-DDED-9991-65CD-47F3EE842930}"/>
                </a:ext>
              </a:extLst>
            </p:cNvPr>
            <p:cNvSpPr/>
            <p:nvPr/>
          </p:nvSpPr>
          <p:spPr>
            <a:xfrm>
              <a:off x="0" y="0"/>
              <a:ext cx="1196072" cy="8236"/>
            </a:xfrm>
            <a:custGeom>
              <a:avLst/>
              <a:gdLst/>
              <a:ahLst/>
              <a:cxnLst/>
              <a:rect l="l" t="t" r="r" b="b"/>
              <a:pathLst>
                <a:path w="1196072" h="8236">
                  <a:moveTo>
                    <a:pt x="0" y="0"/>
                  </a:moveTo>
                  <a:lnTo>
                    <a:pt x="1196072" y="0"/>
                  </a:lnTo>
                  <a:lnTo>
                    <a:pt x="1196072" y="8236"/>
                  </a:lnTo>
                  <a:lnTo>
                    <a:pt x="0" y="8236"/>
                  </a:lnTo>
                  <a:close/>
                </a:path>
              </a:pathLst>
            </a:custGeom>
            <a:solidFill>
              <a:srgbClr val="1898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E8B171F-E313-245A-ABD2-92488779BC92}"/>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C5C0E533-E9F1-C517-AA29-B96F1090E399}"/>
              </a:ext>
            </a:extLst>
          </p:cNvPr>
          <p:cNvSpPr txBox="1"/>
          <p:nvPr/>
        </p:nvSpPr>
        <p:spPr>
          <a:xfrm>
            <a:off x="1028700" y="1047750"/>
            <a:ext cx="16802100" cy="859466"/>
          </a:xfrm>
          <a:prstGeom prst="rect">
            <a:avLst/>
          </a:prstGeom>
        </p:spPr>
        <p:txBody>
          <a:bodyPr wrap="square" lIns="0" tIns="0" rIns="0" bIns="0" rtlCol="0" anchor="t">
            <a:spAutoFit/>
          </a:bodyPr>
          <a:lstStyle/>
          <a:p>
            <a:pPr marL="0" marR="0" lvl="0" indent="0" algn="l" defTabSz="914400" rtl="0" eaLnBrk="1" fontAlgn="auto" latinLnBrk="0" hangingPunct="1">
              <a:lnSpc>
                <a:spcPts val="7019"/>
              </a:lnSpc>
              <a:spcBef>
                <a:spcPts val="0"/>
              </a:spcBef>
              <a:spcAft>
                <a:spcPts val="0"/>
              </a:spcAft>
              <a:buClrTx/>
              <a:buSzTx/>
              <a:buFontTx/>
              <a:buNone/>
              <a:tabLst/>
              <a:defRPr/>
            </a:pPr>
            <a:r>
              <a:rPr lang="en-US" sz="5500" b="1" dirty="0">
                <a:solidFill>
                  <a:srgbClr val="004E99"/>
                </a:solidFill>
                <a:ea typeface="Open Sans" panose="020B0606030504020204" pitchFamily="34" charset="0"/>
                <a:cs typeface="Arial" panose="020B0604020202020204" pitchFamily="34" charset="0"/>
              </a:rPr>
              <a:t>Advisory Group Members (Approved April 2024)</a:t>
            </a:r>
            <a:endParaRPr kumimoji="0" lang="en-US" sz="5500" b="1" i="0" u="none" strike="noStrike" kern="1200" cap="none" spc="0" normalizeH="0" baseline="0" noProof="0" dirty="0">
              <a:ln>
                <a:noFill/>
              </a:ln>
              <a:solidFill>
                <a:srgbClr val="004E99"/>
              </a:solidFill>
              <a:effectLst/>
              <a:uLnTx/>
              <a:uFillTx/>
              <a:ea typeface="Open Sans" panose="020B0606030504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4F3FE26B-3D32-D0F9-6E76-5FC3424D4CD9}"/>
              </a:ext>
            </a:extLst>
          </p:cNvPr>
          <p:cNvGraphicFramePr>
            <a:graphicFrameLocks noGrp="1"/>
          </p:cNvGraphicFramePr>
          <p:nvPr>
            <p:extLst>
              <p:ext uri="{D42A27DB-BD31-4B8C-83A1-F6EECF244321}">
                <p14:modId xmlns:p14="http://schemas.microsoft.com/office/powerpoint/2010/main" val="780637657"/>
              </p:ext>
            </p:extLst>
          </p:nvPr>
        </p:nvGraphicFramePr>
        <p:xfrm>
          <a:off x="457200" y="2487093"/>
          <a:ext cx="17145000" cy="7188200"/>
        </p:xfrm>
        <a:graphic>
          <a:graphicData uri="http://schemas.openxmlformats.org/drawingml/2006/table">
            <a:tbl>
              <a:tblPr firstRow="1" bandRow="1">
                <a:tableStyleId>{5C22544A-7EE6-4342-B048-85BDC9FD1C3A}</a:tableStyleId>
              </a:tblPr>
              <a:tblGrid>
                <a:gridCol w="5715000">
                  <a:extLst>
                    <a:ext uri="{9D8B030D-6E8A-4147-A177-3AD203B41FA5}">
                      <a16:colId xmlns:a16="http://schemas.microsoft.com/office/drawing/2014/main" val="3447775795"/>
                    </a:ext>
                  </a:extLst>
                </a:gridCol>
                <a:gridCol w="5715000">
                  <a:extLst>
                    <a:ext uri="{9D8B030D-6E8A-4147-A177-3AD203B41FA5}">
                      <a16:colId xmlns:a16="http://schemas.microsoft.com/office/drawing/2014/main" val="1259602259"/>
                    </a:ext>
                  </a:extLst>
                </a:gridCol>
                <a:gridCol w="5715000">
                  <a:extLst>
                    <a:ext uri="{9D8B030D-6E8A-4147-A177-3AD203B41FA5}">
                      <a16:colId xmlns:a16="http://schemas.microsoft.com/office/drawing/2014/main" val="1132934308"/>
                    </a:ext>
                  </a:extLst>
                </a:gridCol>
              </a:tblGrid>
              <a:tr h="370840">
                <a:tc>
                  <a:txBody>
                    <a:bodyPr/>
                    <a:lstStyle/>
                    <a:p>
                      <a:pPr algn="ctr"/>
                      <a:r>
                        <a:rPr lang="en-US" sz="2800" dirty="0"/>
                        <a:t>Advisory Group (AG) Member</a:t>
                      </a:r>
                    </a:p>
                  </a:txBody>
                  <a:tcPr/>
                </a:tc>
                <a:tc>
                  <a:txBody>
                    <a:bodyPr/>
                    <a:lstStyle/>
                    <a:p>
                      <a:pPr algn="ctr"/>
                      <a:r>
                        <a:rPr lang="en-US" sz="2800" dirty="0"/>
                        <a:t>Title</a:t>
                      </a:r>
                    </a:p>
                  </a:txBody>
                  <a:tcPr/>
                </a:tc>
                <a:tc>
                  <a:txBody>
                    <a:bodyPr/>
                    <a:lstStyle/>
                    <a:p>
                      <a:pPr algn="ctr"/>
                      <a:r>
                        <a:rPr lang="en-US" sz="2800" dirty="0"/>
                        <a:t>Representing</a:t>
                      </a:r>
                    </a:p>
                  </a:txBody>
                  <a:tcPr/>
                </a:tc>
                <a:extLst>
                  <a:ext uri="{0D108BD9-81ED-4DB2-BD59-A6C34878D82A}">
                    <a16:rowId xmlns:a16="http://schemas.microsoft.com/office/drawing/2014/main" val="220873612"/>
                  </a:ext>
                </a:extLst>
              </a:tr>
              <a:tr h="370840">
                <a:tc>
                  <a:txBody>
                    <a:bodyPr/>
                    <a:lstStyle/>
                    <a:p>
                      <a:pPr algn="ctr"/>
                      <a:r>
                        <a:rPr lang="en-US" sz="1800" b="0" i="0" u="none" strike="noStrike" kern="1200" baseline="0" dirty="0">
                          <a:solidFill>
                            <a:schemeClr val="dk1"/>
                          </a:solidFill>
                          <a:latin typeface="+mn-lt"/>
                          <a:ea typeface="+mn-ea"/>
                          <a:cs typeface="+mn-cs"/>
                        </a:rPr>
                        <a:t>Patricia Lock Dawson, Chair</a:t>
                      </a:r>
                      <a:endParaRPr lang="en-US" sz="1800" dirty="0"/>
                    </a:p>
                  </a:txBody>
                  <a:tcPr/>
                </a:tc>
                <a:tc>
                  <a:txBody>
                    <a:bodyPr/>
                    <a:lstStyle/>
                    <a:p>
                      <a:pPr algn="ctr"/>
                      <a:r>
                        <a:rPr lang="en-US" sz="1800" dirty="0"/>
                        <a:t>Mayor</a:t>
                      </a:r>
                    </a:p>
                  </a:txBody>
                  <a:tcPr/>
                </a:tc>
                <a:tc>
                  <a:txBody>
                    <a:bodyPr/>
                    <a:lstStyle/>
                    <a:p>
                      <a:pPr algn="ctr"/>
                      <a:r>
                        <a:rPr lang="en-US" sz="1800" dirty="0"/>
                        <a:t>City of Riverside</a:t>
                      </a:r>
                    </a:p>
                  </a:txBody>
                  <a:tcPr/>
                </a:tc>
                <a:extLst>
                  <a:ext uri="{0D108BD9-81ED-4DB2-BD59-A6C34878D82A}">
                    <a16:rowId xmlns:a16="http://schemas.microsoft.com/office/drawing/2014/main" val="625028353"/>
                  </a:ext>
                </a:extLst>
              </a:tr>
              <a:tr h="370840">
                <a:tc>
                  <a:txBody>
                    <a:bodyPr/>
                    <a:lstStyle/>
                    <a:p>
                      <a:pPr algn="ctr"/>
                      <a:r>
                        <a:rPr lang="en-US" sz="1800" b="0" i="0" u="none" strike="noStrike" kern="1200" baseline="0" dirty="0">
                          <a:solidFill>
                            <a:schemeClr val="dk1"/>
                          </a:solidFill>
                          <a:latin typeface="+mn-lt"/>
                          <a:ea typeface="+mn-ea"/>
                          <a:cs typeface="+mn-cs"/>
                        </a:rPr>
                        <a:t>T. Milford Harrison, Vice Chair</a:t>
                      </a:r>
                      <a:endParaRPr lang="en-US" sz="1800" dirty="0"/>
                    </a:p>
                  </a:txBody>
                  <a:tcPr/>
                </a:tc>
                <a:tc>
                  <a:txBody>
                    <a:bodyPr/>
                    <a:lstStyle/>
                    <a:p>
                      <a:pPr algn="ctr"/>
                      <a:r>
                        <a:rPr lang="en-US" sz="1800" dirty="0"/>
                        <a:t>Commissioner</a:t>
                      </a:r>
                    </a:p>
                  </a:txBody>
                  <a:tcPr/>
                </a:tc>
                <a:tc>
                  <a:txBody>
                    <a:bodyPr/>
                    <a:lstStyle/>
                    <a:p>
                      <a:pPr algn="ctr"/>
                      <a:r>
                        <a:rPr lang="en-US" sz="1800" dirty="0"/>
                        <a:t>SAWPA</a:t>
                      </a:r>
                    </a:p>
                  </a:txBody>
                  <a:tcPr/>
                </a:tc>
                <a:extLst>
                  <a:ext uri="{0D108BD9-81ED-4DB2-BD59-A6C34878D82A}">
                    <a16:rowId xmlns:a16="http://schemas.microsoft.com/office/drawing/2014/main" val="3159633696"/>
                  </a:ext>
                </a:extLst>
              </a:tr>
              <a:tr h="370840">
                <a:tc>
                  <a:txBody>
                    <a:bodyPr/>
                    <a:lstStyle/>
                    <a:p>
                      <a:pPr algn="ctr"/>
                      <a:r>
                        <a:rPr lang="en-US" sz="1800" b="0" i="0" u="none" strike="noStrike" kern="1200" baseline="0" dirty="0">
                          <a:solidFill>
                            <a:schemeClr val="dk1"/>
                          </a:solidFill>
                          <a:latin typeface="+mn-lt"/>
                          <a:ea typeface="+mn-ea"/>
                          <a:cs typeface="+mn-cs"/>
                        </a:rPr>
                        <a:t>Ray Hiemstra, Secretary</a:t>
                      </a:r>
                      <a:endParaRPr lang="en-US" sz="1800" dirty="0"/>
                    </a:p>
                  </a:txBody>
                  <a:tcPr/>
                </a:tc>
                <a:tc>
                  <a:txBody>
                    <a:bodyPr/>
                    <a:lstStyle/>
                    <a:p>
                      <a:pPr algn="ctr"/>
                      <a:r>
                        <a:rPr lang="en-US" sz="1800" dirty="0"/>
                        <a:t>Associated Director</a:t>
                      </a:r>
                    </a:p>
                  </a:txBody>
                  <a:tcPr/>
                </a:tc>
                <a:tc>
                  <a:txBody>
                    <a:bodyPr/>
                    <a:lstStyle/>
                    <a:p>
                      <a:pPr algn="ctr"/>
                      <a:r>
                        <a:rPr lang="en-US" sz="1800" dirty="0"/>
                        <a:t>Orange County Coastkeeper</a:t>
                      </a:r>
                    </a:p>
                  </a:txBody>
                  <a:tcPr/>
                </a:tc>
                <a:extLst>
                  <a:ext uri="{0D108BD9-81ED-4DB2-BD59-A6C34878D82A}">
                    <a16:rowId xmlns:a16="http://schemas.microsoft.com/office/drawing/2014/main" val="3614621864"/>
                  </a:ext>
                </a:extLst>
              </a:tr>
              <a:tr h="370840">
                <a:tc>
                  <a:txBody>
                    <a:bodyPr/>
                    <a:lstStyle/>
                    <a:p>
                      <a:pPr algn="ctr"/>
                      <a:r>
                        <a:rPr lang="en-US" sz="1800" dirty="0"/>
                        <a:t>Doug Chaffee</a:t>
                      </a:r>
                    </a:p>
                  </a:txBody>
                  <a:tcPr/>
                </a:tc>
                <a:tc>
                  <a:txBody>
                    <a:bodyPr/>
                    <a:lstStyle/>
                    <a:p>
                      <a:pPr algn="ctr"/>
                      <a:r>
                        <a:rPr lang="en-US" sz="1800" dirty="0"/>
                        <a:t>Supervisor, 4</a:t>
                      </a:r>
                      <a:r>
                        <a:rPr lang="en-US" sz="1800" baseline="30000" dirty="0"/>
                        <a:t>th</a:t>
                      </a:r>
                      <a:r>
                        <a:rPr lang="en-US" sz="1800" dirty="0"/>
                        <a:t> District</a:t>
                      </a:r>
                    </a:p>
                  </a:txBody>
                  <a:tcPr/>
                </a:tc>
                <a:tc>
                  <a:txBody>
                    <a:bodyPr/>
                    <a:lstStyle/>
                    <a:p>
                      <a:pPr algn="ctr"/>
                      <a:r>
                        <a:rPr lang="en-US" sz="1800" dirty="0"/>
                        <a:t>County of Orange</a:t>
                      </a:r>
                    </a:p>
                  </a:txBody>
                  <a:tcPr/>
                </a:tc>
                <a:extLst>
                  <a:ext uri="{0D108BD9-81ED-4DB2-BD59-A6C34878D82A}">
                    <a16:rowId xmlns:a16="http://schemas.microsoft.com/office/drawing/2014/main" val="3708442534"/>
                  </a:ext>
                </a:extLst>
              </a:tr>
              <a:tr h="370840">
                <a:tc>
                  <a:txBody>
                    <a:bodyPr/>
                    <a:lstStyle/>
                    <a:p>
                      <a:pPr algn="ctr"/>
                      <a:r>
                        <a:rPr lang="en-US" sz="1800" dirty="0"/>
                        <a:t>Dawn Rowe</a:t>
                      </a:r>
                    </a:p>
                  </a:txBody>
                  <a:tcPr/>
                </a:tc>
                <a:tc>
                  <a:txBody>
                    <a:bodyPr/>
                    <a:lstStyle/>
                    <a:p>
                      <a:pPr algn="ctr"/>
                      <a:r>
                        <a:rPr lang="en-US" sz="1800" dirty="0"/>
                        <a:t>Supervisor, 3</a:t>
                      </a:r>
                      <a:r>
                        <a:rPr lang="en-US" sz="1800" baseline="30000" dirty="0"/>
                        <a:t>rd</a:t>
                      </a:r>
                      <a:r>
                        <a:rPr lang="en-US" sz="1800" dirty="0"/>
                        <a:t> District</a:t>
                      </a:r>
                    </a:p>
                  </a:txBody>
                  <a:tcPr/>
                </a:tc>
                <a:tc>
                  <a:txBody>
                    <a:bodyPr/>
                    <a:lstStyle/>
                    <a:p>
                      <a:pPr algn="ctr"/>
                      <a:r>
                        <a:rPr lang="en-US" sz="1800" dirty="0"/>
                        <a:t>County of San Bernardino</a:t>
                      </a:r>
                    </a:p>
                  </a:txBody>
                  <a:tcPr/>
                </a:tc>
                <a:extLst>
                  <a:ext uri="{0D108BD9-81ED-4DB2-BD59-A6C34878D82A}">
                    <a16:rowId xmlns:a16="http://schemas.microsoft.com/office/drawing/2014/main" val="2549290083"/>
                  </a:ext>
                </a:extLst>
              </a:tr>
              <a:tr h="370840">
                <a:tc>
                  <a:txBody>
                    <a:bodyPr/>
                    <a:lstStyle/>
                    <a:p>
                      <a:pPr algn="ctr"/>
                      <a:r>
                        <a:rPr lang="en-US" sz="1800" dirty="0"/>
                        <a:t>Karen Spiegel</a:t>
                      </a:r>
                    </a:p>
                  </a:txBody>
                  <a:tcPr/>
                </a:tc>
                <a:tc>
                  <a:txBody>
                    <a:bodyPr/>
                    <a:lstStyle/>
                    <a:p>
                      <a:pPr algn="ctr"/>
                      <a:r>
                        <a:rPr lang="en-US" sz="1800" dirty="0"/>
                        <a:t>Supervisor, 2</a:t>
                      </a:r>
                      <a:r>
                        <a:rPr lang="en-US" sz="1800" baseline="30000" dirty="0"/>
                        <a:t>nd</a:t>
                      </a:r>
                      <a:r>
                        <a:rPr lang="en-US" sz="1800" dirty="0"/>
                        <a:t> District</a:t>
                      </a:r>
                    </a:p>
                  </a:txBody>
                  <a:tcPr/>
                </a:tc>
                <a:tc>
                  <a:txBody>
                    <a:bodyPr/>
                    <a:lstStyle/>
                    <a:p>
                      <a:pPr algn="ctr"/>
                      <a:r>
                        <a:rPr lang="en-US" sz="1800" dirty="0"/>
                        <a:t>County of Riverside</a:t>
                      </a:r>
                    </a:p>
                  </a:txBody>
                  <a:tcPr/>
                </a:tc>
                <a:extLst>
                  <a:ext uri="{0D108BD9-81ED-4DB2-BD59-A6C34878D82A}">
                    <a16:rowId xmlns:a16="http://schemas.microsoft.com/office/drawing/2014/main" val="4031499190"/>
                  </a:ext>
                </a:extLst>
              </a:tr>
              <a:tr h="370840">
                <a:tc>
                  <a:txBody>
                    <a:bodyPr/>
                    <a:lstStyle/>
                    <a:p>
                      <a:pPr algn="ctr"/>
                      <a:r>
                        <a:rPr lang="en-US" sz="1800" dirty="0"/>
                        <a:t>Jim Steiner</a:t>
                      </a:r>
                    </a:p>
                  </a:txBody>
                  <a:tcPr/>
                </a:tc>
                <a:tc>
                  <a:txBody>
                    <a:bodyPr/>
                    <a:lstStyle/>
                    <a:p>
                      <a:pPr algn="ctr"/>
                      <a:r>
                        <a:rPr lang="en-US" sz="1800" dirty="0"/>
                        <a:t>Councilmember</a:t>
                      </a:r>
                    </a:p>
                  </a:txBody>
                  <a:tcPr/>
                </a:tc>
                <a:tc>
                  <a:txBody>
                    <a:bodyPr/>
                    <a:lstStyle/>
                    <a:p>
                      <a:pPr algn="ctr"/>
                      <a:r>
                        <a:rPr lang="en-US" sz="1800" dirty="0"/>
                        <a:t>Corona City</a:t>
                      </a:r>
                    </a:p>
                  </a:txBody>
                  <a:tcPr/>
                </a:tc>
                <a:extLst>
                  <a:ext uri="{0D108BD9-81ED-4DB2-BD59-A6C34878D82A}">
                    <a16:rowId xmlns:a16="http://schemas.microsoft.com/office/drawing/2014/main" val="1526022077"/>
                  </a:ext>
                </a:extLst>
              </a:tr>
              <a:tr h="370840">
                <a:tc>
                  <a:txBody>
                    <a:bodyPr/>
                    <a:lstStyle/>
                    <a:p>
                      <a:pPr algn="ctr"/>
                      <a:r>
                        <a:rPr lang="en-US" sz="1800" dirty="0"/>
                        <a:t>Erin Edwards*</a:t>
                      </a:r>
                    </a:p>
                  </a:txBody>
                  <a:tcPr/>
                </a:tc>
                <a:tc>
                  <a:txBody>
                    <a:bodyPr/>
                    <a:lstStyle/>
                    <a:p>
                      <a:pPr algn="ctr"/>
                      <a:r>
                        <a:rPr lang="en-US" sz="1800" dirty="0"/>
                        <a:t>Councilmember</a:t>
                      </a:r>
                    </a:p>
                  </a:txBody>
                  <a:tcPr/>
                </a:tc>
                <a:tc>
                  <a:txBody>
                    <a:bodyPr/>
                    <a:lstStyle/>
                    <a:p>
                      <a:pPr algn="ctr"/>
                      <a:r>
                        <a:rPr lang="en-US" sz="1800" dirty="0"/>
                        <a:t>Riverside City</a:t>
                      </a:r>
                    </a:p>
                  </a:txBody>
                  <a:tcPr/>
                </a:tc>
                <a:extLst>
                  <a:ext uri="{0D108BD9-81ED-4DB2-BD59-A6C34878D82A}">
                    <a16:rowId xmlns:a16="http://schemas.microsoft.com/office/drawing/2014/main" val="1991289142"/>
                  </a:ext>
                </a:extLst>
              </a:tr>
              <a:tr h="370840">
                <a:tc>
                  <a:txBody>
                    <a:bodyPr/>
                    <a:lstStyle/>
                    <a:p>
                      <a:pPr algn="ctr"/>
                      <a:r>
                        <a:rPr lang="en-US" sz="1800" dirty="0"/>
                        <a:t>Denise Davis</a:t>
                      </a:r>
                    </a:p>
                  </a:txBody>
                  <a:tcPr/>
                </a:tc>
                <a:tc>
                  <a:txBody>
                    <a:bodyPr/>
                    <a:lstStyle/>
                    <a:p>
                      <a:pPr algn="ctr"/>
                      <a:r>
                        <a:rPr lang="en-US" sz="1800" dirty="0"/>
                        <a:t>Councilmember</a:t>
                      </a:r>
                    </a:p>
                  </a:txBody>
                  <a:tcPr/>
                </a:tc>
                <a:tc>
                  <a:txBody>
                    <a:bodyPr/>
                    <a:lstStyle/>
                    <a:p>
                      <a:pPr algn="ctr"/>
                      <a:r>
                        <a:rPr lang="en-US" sz="1800" dirty="0"/>
                        <a:t>Redlands City</a:t>
                      </a:r>
                    </a:p>
                  </a:txBody>
                  <a:tcPr/>
                </a:tc>
                <a:extLst>
                  <a:ext uri="{0D108BD9-81ED-4DB2-BD59-A6C34878D82A}">
                    <a16:rowId xmlns:a16="http://schemas.microsoft.com/office/drawing/2014/main" val="3549296079"/>
                  </a:ext>
                </a:extLst>
              </a:tr>
              <a:tr h="370840">
                <a:tc>
                  <a:txBody>
                    <a:bodyPr/>
                    <a:lstStyle/>
                    <a:p>
                      <a:pPr algn="ctr"/>
                      <a:r>
                        <a:rPr lang="en-US" sz="1800" dirty="0"/>
                        <a:t>Stephen Faessel</a:t>
                      </a:r>
                    </a:p>
                  </a:txBody>
                  <a:tcPr/>
                </a:tc>
                <a:tc>
                  <a:txBody>
                    <a:bodyPr/>
                    <a:lstStyle/>
                    <a:p>
                      <a:pPr algn="ctr"/>
                      <a:r>
                        <a:rPr lang="en-US" sz="1800" dirty="0"/>
                        <a:t>Councilmember</a:t>
                      </a:r>
                    </a:p>
                  </a:txBody>
                  <a:tcPr/>
                </a:tc>
                <a:tc>
                  <a:txBody>
                    <a:bodyPr/>
                    <a:lstStyle/>
                    <a:p>
                      <a:pPr algn="ctr"/>
                      <a:r>
                        <a:rPr lang="en-US" sz="1800" dirty="0"/>
                        <a:t>Anaheim City</a:t>
                      </a:r>
                    </a:p>
                  </a:txBody>
                  <a:tcPr/>
                </a:tc>
                <a:extLst>
                  <a:ext uri="{0D108BD9-81ED-4DB2-BD59-A6C34878D82A}">
                    <a16:rowId xmlns:a16="http://schemas.microsoft.com/office/drawing/2014/main" val="3067004187"/>
                  </a:ext>
                </a:extLst>
              </a:tr>
              <a:tr h="370840">
                <a:tc>
                  <a:txBody>
                    <a:bodyPr/>
                    <a:lstStyle/>
                    <a:p>
                      <a:pPr algn="ctr"/>
                      <a:r>
                        <a:rPr lang="en-US" sz="1800" dirty="0"/>
                        <a:t>Rod Butler</a:t>
                      </a:r>
                    </a:p>
                  </a:txBody>
                  <a:tcPr/>
                </a:tc>
                <a:tc>
                  <a:txBody>
                    <a:bodyPr/>
                    <a:lstStyle/>
                    <a:p>
                      <a:pPr algn="ctr"/>
                      <a:r>
                        <a:rPr lang="en-US" sz="1800" dirty="0"/>
                        <a:t>City Manager</a:t>
                      </a:r>
                    </a:p>
                  </a:txBody>
                  <a:tcPr/>
                </a:tc>
                <a:tc>
                  <a:txBody>
                    <a:bodyPr/>
                    <a:lstStyle/>
                    <a:p>
                      <a:pPr algn="ctr"/>
                      <a:r>
                        <a:rPr lang="en-US" sz="1800" dirty="0"/>
                        <a:t>Jurupa Valley City</a:t>
                      </a:r>
                    </a:p>
                  </a:txBody>
                  <a:tcPr/>
                </a:tc>
                <a:extLst>
                  <a:ext uri="{0D108BD9-81ED-4DB2-BD59-A6C34878D82A}">
                    <a16:rowId xmlns:a16="http://schemas.microsoft.com/office/drawing/2014/main" val="1735344873"/>
                  </a:ext>
                </a:extLst>
              </a:tr>
              <a:tr h="370840">
                <a:tc>
                  <a:txBody>
                    <a:bodyPr/>
                    <a:lstStyle/>
                    <a:p>
                      <a:pPr algn="ctr"/>
                      <a:r>
                        <a:rPr lang="en-US" sz="1800" dirty="0"/>
                        <a:t>Beahta Davis</a:t>
                      </a:r>
                    </a:p>
                  </a:txBody>
                  <a:tcPr/>
                </a:tc>
                <a:tc>
                  <a:txBody>
                    <a:bodyPr/>
                    <a:lstStyle/>
                    <a:p>
                      <a:pPr algn="ctr"/>
                      <a:r>
                        <a:rPr lang="en-US" sz="1800" dirty="0"/>
                        <a:t>Director</a:t>
                      </a:r>
                    </a:p>
                  </a:txBody>
                  <a:tcPr/>
                </a:tc>
                <a:tc>
                  <a:txBody>
                    <a:bodyPr/>
                    <a:lstStyle/>
                    <a:p>
                      <a:pPr algn="ctr"/>
                      <a:r>
                        <a:rPr lang="en-US" sz="1800" dirty="0"/>
                        <a:t>San Bernardino Regional Parks</a:t>
                      </a:r>
                    </a:p>
                  </a:txBody>
                  <a:tcPr/>
                </a:tc>
                <a:extLst>
                  <a:ext uri="{0D108BD9-81ED-4DB2-BD59-A6C34878D82A}">
                    <a16:rowId xmlns:a16="http://schemas.microsoft.com/office/drawing/2014/main" val="3099219650"/>
                  </a:ext>
                </a:extLst>
              </a:tr>
              <a:tr h="370840">
                <a:tc>
                  <a:txBody>
                    <a:bodyPr/>
                    <a:lstStyle/>
                    <a:p>
                      <a:pPr algn="ctr"/>
                      <a:r>
                        <a:rPr lang="en-US" sz="1800" dirty="0"/>
                        <a:t>Pam </a:t>
                      </a:r>
                      <a:r>
                        <a:rPr lang="en-US" sz="1800" dirty="0" err="1"/>
                        <a:t>Passow</a:t>
                      </a:r>
                      <a:endParaRPr lang="en-US" sz="1800" dirty="0"/>
                    </a:p>
                  </a:txBody>
                  <a:tcPr/>
                </a:tc>
                <a:tc>
                  <a:txBody>
                    <a:bodyPr/>
                    <a:lstStyle/>
                    <a:p>
                      <a:pPr algn="ctr"/>
                      <a:r>
                        <a:rPr lang="en-US" sz="1800" dirty="0"/>
                        <a:t>Director</a:t>
                      </a:r>
                    </a:p>
                  </a:txBody>
                  <a:tcPr/>
                </a:tc>
                <a:tc>
                  <a:txBody>
                    <a:bodyPr/>
                    <a:lstStyle/>
                    <a:p>
                      <a:pPr algn="ctr"/>
                      <a:r>
                        <a:rPr lang="en-US" sz="1800" dirty="0"/>
                        <a:t>Orange County Parks</a:t>
                      </a:r>
                    </a:p>
                  </a:txBody>
                  <a:tcPr/>
                </a:tc>
                <a:extLst>
                  <a:ext uri="{0D108BD9-81ED-4DB2-BD59-A6C34878D82A}">
                    <a16:rowId xmlns:a16="http://schemas.microsoft.com/office/drawing/2014/main" val="1707793710"/>
                  </a:ext>
                </a:extLst>
              </a:tr>
              <a:tr h="370840">
                <a:tc>
                  <a:txBody>
                    <a:bodyPr/>
                    <a:lstStyle/>
                    <a:p>
                      <a:pPr algn="ctr"/>
                      <a:r>
                        <a:rPr lang="en-US" sz="1800" dirty="0"/>
                        <a:t>Kyla Brown</a:t>
                      </a:r>
                    </a:p>
                  </a:txBody>
                  <a:tcPr/>
                </a:tc>
                <a:tc>
                  <a:txBody>
                    <a:bodyPr/>
                    <a:lstStyle/>
                    <a:p>
                      <a:pPr algn="ctr"/>
                      <a:r>
                        <a:rPr lang="en-US" sz="1800" dirty="0"/>
                        <a:t>Director</a:t>
                      </a:r>
                    </a:p>
                  </a:txBody>
                  <a:tcPr/>
                </a:tc>
                <a:tc>
                  <a:txBody>
                    <a:bodyPr/>
                    <a:lstStyle/>
                    <a:p>
                      <a:pPr algn="ctr"/>
                      <a:r>
                        <a:rPr lang="en-US" sz="1800" dirty="0"/>
                        <a:t>Riverside Regional Parks</a:t>
                      </a:r>
                    </a:p>
                  </a:txBody>
                  <a:tcPr/>
                </a:tc>
                <a:extLst>
                  <a:ext uri="{0D108BD9-81ED-4DB2-BD59-A6C34878D82A}">
                    <a16:rowId xmlns:a16="http://schemas.microsoft.com/office/drawing/2014/main" val="391499406"/>
                  </a:ext>
                </a:extLst>
              </a:tr>
              <a:tr h="370840">
                <a:tc>
                  <a:txBody>
                    <a:bodyPr/>
                    <a:lstStyle/>
                    <a:p>
                      <a:pPr algn="ctr"/>
                      <a:r>
                        <a:rPr lang="en-US" sz="1800" dirty="0"/>
                        <a:t>Frazier Haney</a:t>
                      </a:r>
                    </a:p>
                  </a:txBody>
                  <a:tcPr/>
                </a:tc>
                <a:tc>
                  <a:txBody>
                    <a:bodyPr/>
                    <a:lstStyle/>
                    <a:p>
                      <a:pPr algn="ctr"/>
                      <a:r>
                        <a:rPr lang="en-US" sz="1800" dirty="0"/>
                        <a:t>Executive Director</a:t>
                      </a:r>
                    </a:p>
                  </a:txBody>
                  <a:tcPr/>
                </a:tc>
                <a:tc>
                  <a:txBody>
                    <a:bodyPr/>
                    <a:lstStyle/>
                    <a:p>
                      <a:pPr algn="ctr"/>
                      <a:r>
                        <a:rPr lang="en-US" sz="1800" dirty="0"/>
                        <a:t>The Wildlands Conservancy</a:t>
                      </a:r>
                    </a:p>
                  </a:txBody>
                  <a:tcPr/>
                </a:tc>
                <a:extLst>
                  <a:ext uri="{0D108BD9-81ED-4DB2-BD59-A6C34878D82A}">
                    <a16:rowId xmlns:a16="http://schemas.microsoft.com/office/drawing/2014/main" val="2576383430"/>
                  </a:ext>
                </a:extLst>
              </a:tr>
              <a:tr h="187527">
                <a:tc>
                  <a:txBody>
                    <a:bodyPr/>
                    <a:lstStyle/>
                    <a:p>
                      <a:pPr algn="ctr"/>
                      <a:r>
                        <a:rPr lang="en-US" sz="1800" dirty="0"/>
                        <a:t>Nicole Padron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Co-Executive Director</a:t>
                      </a:r>
                    </a:p>
                  </a:txBody>
                  <a:tcPr/>
                </a:tc>
                <a:tc>
                  <a:txBody>
                    <a:bodyPr/>
                    <a:lstStyle/>
                    <a:p>
                      <a:pPr algn="ctr"/>
                      <a:r>
                        <a:rPr lang="en-US" sz="1800" dirty="0"/>
                        <a:t>Rivers and Lands Conservancy</a:t>
                      </a:r>
                    </a:p>
                  </a:txBody>
                  <a:tcPr/>
                </a:tc>
                <a:extLst>
                  <a:ext uri="{0D108BD9-81ED-4DB2-BD59-A6C34878D82A}">
                    <a16:rowId xmlns:a16="http://schemas.microsoft.com/office/drawing/2014/main" val="264061649"/>
                  </a:ext>
                </a:extLst>
              </a:tr>
              <a:tr h="370840">
                <a:tc>
                  <a:txBody>
                    <a:bodyPr/>
                    <a:lstStyle/>
                    <a:p>
                      <a:pPr algn="ctr"/>
                      <a:r>
                        <a:rPr lang="en-US" sz="1800" dirty="0"/>
                        <a:t>Rebecca O’Conner</a:t>
                      </a:r>
                    </a:p>
                  </a:txBody>
                  <a:tcPr/>
                </a:tc>
                <a:tc>
                  <a:txBody>
                    <a:bodyPr/>
                    <a:lstStyle/>
                    <a:p>
                      <a:pPr algn="ctr"/>
                      <a:r>
                        <a:rPr lang="en-US" sz="1800" dirty="0"/>
                        <a:t>Co-Executive Director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Rivers and Lands Conservancy</a:t>
                      </a:r>
                    </a:p>
                  </a:txBody>
                  <a:tcPr/>
                </a:tc>
                <a:extLst>
                  <a:ext uri="{0D108BD9-81ED-4DB2-BD59-A6C34878D82A}">
                    <a16:rowId xmlns:a16="http://schemas.microsoft.com/office/drawing/2014/main" val="1314912183"/>
                  </a:ext>
                </a:extLst>
              </a:tr>
              <a:tr h="370840">
                <a:tc>
                  <a:txBody>
                    <a:bodyPr/>
                    <a:lstStyle/>
                    <a:p>
                      <a:pPr algn="ctr"/>
                      <a:r>
                        <a:rPr lang="en-US" sz="1800" dirty="0"/>
                        <a:t>Michael Wellborn</a:t>
                      </a:r>
                    </a:p>
                  </a:txBody>
                  <a:tcPr/>
                </a:tc>
                <a:tc>
                  <a:txBody>
                    <a:bodyPr/>
                    <a:lstStyle/>
                    <a:p>
                      <a:pPr algn="ctr"/>
                      <a:r>
                        <a:rPr lang="en-US" sz="1800" dirty="0"/>
                        <a:t>Board President</a:t>
                      </a:r>
                    </a:p>
                  </a:txBody>
                  <a:tcPr/>
                </a:tc>
                <a:tc>
                  <a:txBody>
                    <a:bodyPr/>
                    <a:lstStyle/>
                    <a:p>
                      <a:pPr algn="ctr"/>
                      <a:r>
                        <a:rPr lang="en-US" sz="1800" dirty="0"/>
                        <a:t>Friends of Harbors, Beaches and Parks</a:t>
                      </a:r>
                    </a:p>
                  </a:txBody>
                  <a:tcPr/>
                </a:tc>
                <a:extLst>
                  <a:ext uri="{0D108BD9-81ED-4DB2-BD59-A6C34878D82A}">
                    <a16:rowId xmlns:a16="http://schemas.microsoft.com/office/drawing/2014/main" val="2565611893"/>
                  </a:ext>
                </a:extLst>
              </a:tr>
            </a:tbl>
          </a:graphicData>
        </a:graphic>
      </p:graphicFrame>
      <p:sp>
        <p:nvSpPr>
          <p:cNvPr id="8" name="TextBox 7">
            <a:extLst>
              <a:ext uri="{FF2B5EF4-FFF2-40B4-BE49-F238E27FC236}">
                <a16:creationId xmlns:a16="http://schemas.microsoft.com/office/drawing/2014/main" id="{0199CE1D-03CC-8FC4-744D-4B446F8287B2}"/>
              </a:ext>
            </a:extLst>
          </p:cNvPr>
          <p:cNvSpPr txBox="1"/>
          <p:nvPr/>
        </p:nvSpPr>
        <p:spPr>
          <a:xfrm>
            <a:off x="381000" y="9826032"/>
            <a:ext cx="3056927" cy="369332"/>
          </a:xfrm>
          <a:prstGeom prst="rect">
            <a:avLst/>
          </a:prstGeom>
          <a:noFill/>
        </p:spPr>
        <p:txBody>
          <a:bodyPr wrap="none" rtlCol="0">
            <a:spAutoFit/>
          </a:bodyPr>
          <a:lstStyle/>
          <a:p>
            <a:r>
              <a:rPr lang="en-US" dirty="0"/>
              <a:t>*Not currently on City Council</a:t>
            </a:r>
          </a:p>
        </p:txBody>
      </p:sp>
      <p:sp>
        <p:nvSpPr>
          <p:cNvPr id="9" name="Slide Number Placeholder 11">
            <a:extLst>
              <a:ext uri="{FF2B5EF4-FFF2-40B4-BE49-F238E27FC236}">
                <a16:creationId xmlns:a16="http://schemas.microsoft.com/office/drawing/2014/main" id="{6E563C6B-6D3B-909F-764E-F09E30438264}"/>
              </a:ext>
            </a:extLst>
          </p:cNvPr>
          <p:cNvSpPr txBox="1">
            <a:spLocks/>
          </p:cNvSpPr>
          <p:nvPr/>
        </p:nvSpPr>
        <p:spPr>
          <a:xfrm>
            <a:off x="15163800" y="9639300"/>
            <a:ext cx="2895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400" smtClean="0">
                <a:solidFill>
                  <a:srgbClr val="002060"/>
                </a:solidFill>
                <a:latin typeface="Arial" panose="020B0604020202020204" pitchFamily="34" charset="0"/>
                <a:ea typeface="Open Sans" panose="020B0606030504020204" pitchFamily="34" charset="0"/>
                <a:cs typeface="Arial" panose="020B0604020202020204" pitchFamily="34" charset="0"/>
              </a:rPr>
              <a:pPr/>
              <a:t>5</a:t>
            </a:fld>
            <a:r>
              <a:rPr lang="en-US" sz="1400">
                <a:solidFill>
                  <a:srgbClr val="002060"/>
                </a:solidFill>
                <a:latin typeface="Arial" panose="020B0604020202020204" pitchFamily="34" charset="0"/>
                <a:ea typeface="Open Sans" panose="020B0606030504020204" pitchFamily="34" charset="0"/>
                <a:cs typeface="Arial" panose="020B0604020202020204" pitchFamily="34" charset="0"/>
              </a:rPr>
              <a:t>  |</a:t>
            </a:r>
            <a:endParaRPr lang="en-US" sz="1400" dirty="0">
              <a:solidFill>
                <a:srgbClr val="002060"/>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566196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61A280-2008-51BA-A5EA-4D67CE6CEDD3}"/>
              </a:ext>
            </a:extLst>
          </p:cNvPr>
          <p:cNvSpPr>
            <a:spLocks noGrp="1"/>
          </p:cNvSpPr>
          <p:nvPr>
            <p:ph type="sldNum" sz="quarter" idx="12"/>
          </p:nvPr>
        </p:nvSpPr>
        <p:spPr/>
        <p:txBody>
          <a:bodyPr/>
          <a:lstStyle/>
          <a:p>
            <a:fld id="{B6F15528-21DE-4FAA-801E-634DDDAF4B2B}" type="slidenum">
              <a:rPr lang="en-US" smtClean="0"/>
              <a:pPr/>
              <a:t>6</a:t>
            </a:fld>
            <a:endParaRPr lang="en-US"/>
          </a:p>
        </p:txBody>
      </p:sp>
      <p:pic>
        <p:nvPicPr>
          <p:cNvPr id="6" name="Picture 5">
            <a:extLst>
              <a:ext uri="{FF2B5EF4-FFF2-40B4-BE49-F238E27FC236}">
                <a16:creationId xmlns:a16="http://schemas.microsoft.com/office/drawing/2014/main" id="{ED04F44C-8985-F3C5-D66A-6EBEFE8AB42C}"/>
              </a:ext>
            </a:extLst>
          </p:cNvPr>
          <p:cNvPicPr>
            <a:picLocks noChangeAspect="1"/>
          </p:cNvPicPr>
          <p:nvPr/>
        </p:nvPicPr>
        <p:blipFill>
          <a:blip r:embed="rId2"/>
          <a:stretch>
            <a:fillRect/>
          </a:stretch>
        </p:blipFill>
        <p:spPr>
          <a:xfrm>
            <a:off x="484745" y="2728577"/>
            <a:ext cx="4163455" cy="3238630"/>
          </a:xfrm>
          <a:prstGeom prst="rect">
            <a:avLst/>
          </a:prstGeom>
          <a:ln>
            <a:solidFill>
              <a:schemeClr val="tx1"/>
            </a:solidFill>
          </a:ln>
        </p:spPr>
      </p:pic>
      <p:grpSp>
        <p:nvGrpSpPr>
          <p:cNvPr id="7" name="Group 2">
            <a:extLst>
              <a:ext uri="{FF2B5EF4-FFF2-40B4-BE49-F238E27FC236}">
                <a16:creationId xmlns:a16="http://schemas.microsoft.com/office/drawing/2014/main" id="{BA573C87-7CB2-C804-DC6A-0499FA3F49B8}"/>
              </a:ext>
            </a:extLst>
          </p:cNvPr>
          <p:cNvGrpSpPr/>
          <p:nvPr/>
        </p:nvGrpSpPr>
        <p:grpSpPr>
          <a:xfrm>
            <a:off x="0" y="2189675"/>
            <a:ext cx="18288000" cy="134425"/>
            <a:chOff x="0" y="0"/>
            <a:chExt cx="1196072" cy="8236"/>
          </a:xfrm>
        </p:grpSpPr>
        <p:sp>
          <p:nvSpPr>
            <p:cNvPr id="8" name="Freeform 3">
              <a:extLst>
                <a:ext uri="{FF2B5EF4-FFF2-40B4-BE49-F238E27FC236}">
                  <a16:creationId xmlns:a16="http://schemas.microsoft.com/office/drawing/2014/main" id="{46319A7E-C70F-2265-51D0-77C44666956C}"/>
                </a:ext>
              </a:extLst>
            </p:cNvPr>
            <p:cNvSpPr/>
            <p:nvPr/>
          </p:nvSpPr>
          <p:spPr>
            <a:xfrm>
              <a:off x="0" y="0"/>
              <a:ext cx="1196072" cy="8236"/>
            </a:xfrm>
            <a:custGeom>
              <a:avLst/>
              <a:gdLst/>
              <a:ahLst/>
              <a:cxnLst/>
              <a:rect l="l" t="t" r="r" b="b"/>
              <a:pathLst>
                <a:path w="1196072" h="8236">
                  <a:moveTo>
                    <a:pt x="0" y="0"/>
                  </a:moveTo>
                  <a:lnTo>
                    <a:pt x="1196072" y="0"/>
                  </a:lnTo>
                  <a:lnTo>
                    <a:pt x="1196072" y="8236"/>
                  </a:lnTo>
                  <a:lnTo>
                    <a:pt x="0" y="8236"/>
                  </a:lnTo>
                  <a:close/>
                </a:path>
              </a:pathLst>
            </a:custGeom>
            <a:solidFill>
              <a:srgbClr val="1898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4">
              <a:extLst>
                <a:ext uri="{FF2B5EF4-FFF2-40B4-BE49-F238E27FC236}">
                  <a16:creationId xmlns:a16="http://schemas.microsoft.com/office/drawing/2014/main" id="{9B4D2479-3D74-E60A-5D6F-DECC01983FF1}"/>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7751AFC2-4B75-5C7C-372C-967A310D339A}"/>
              </a:ext>
            </a:extLst>
          </p:cNvPr>
          <p:cNvSpPr txBox="1"/>
          <p:nvPr/>
        </p:nvSpPr>
        <p:spPr>
          <a:xfrm>
            <a:off x="652199" y="575904"/>
            <a:ext cx="4301938" cy="1354217"/>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lang="en-US" sz="4400" b="1" dirty="0">
                <a:solidFill>
                  <a:srgbClr val="004E99"/>
                </a:solidFill>
                <a:ea typeface="Open Sans" panose="020B0606030504020204" pitchFamily="34" charset="0"/>
                <a:cs typeface="Arial" panose="020B0604020202020204" pitchFamily="34" charset="0"/>
              </a:rPr>
              <a:t>Trail and Parkway Boundary</a:t>
            </a:r>
            <a:endParaRPr kumimoji="0" lang="en-US" sz="4400" b="1" i="0" u="none" strike="noStrike" kern="1200" cap="none" spc="0" normalizeH="0" baseline="0" noProof="0" dirty="0">
              <a:ln>
                <a:noFill/>
              </a:ln>
              <a:solidFill>
                <a:srgbClr val="004E99"/>
              </a:solidFill>
              <a:effectLst/>
              <a:uLnTx/>
              <a:uFillTx/>
              <a:ea typeface="Open Sans" panose="020B0606030504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D40800B-6607-885D-334C-2E44F7952A44}"/>
              </a:ext>
            </a:extLst>
          </p:cNvPr>
          <p:cNvSpPr txBox="1"/>
          <p:nvPr/>
        </p:nvSpPr>
        <p:spPr>
          <a:xfrm>
            <a:off x="333797" y="6445935"/>
            <a:ext cx="4308716" cy="2862322"/>
          </a:xfrm>
          <a:prstGeom prst="rect">
            <a:avLst/>
          </a:prstGeom>
          <a:noFill/>
        </p:spPr>
        <p:txBody>
          <a:bodyPr wrap="square" rtlCol="0">
            <a:spAutoFit/>
          </a:bodyPr>
          <a:lstStyle/>
          <a:p>
            <a:r>
              <a:rPr lang="en-US" sz="3600" dirty="0">
                <a:solidFill>
                  <a:srgbClr val="004E99"/>
                </a:solidFill>
                <a:ea typeface="Open Sans" panose="020B0606030504020204" pitchFamily="34" charset="0"/>
                <a:cs typeface="Arial" panose="020B0604020202020204" pitchFamily="34" charset="0"/>
              </a:rPr>
              <a:t>Santa Ana River Parkway defined as the lands within 0.5-mile of the main stem of the Santa Ana River</a:t>
            </a:r>
          </a:p>
        </p:txBody>
      </p:sp>
      <p:sp>
        <p:nvSpPr>
          <p:cNvPr id="3" name="Slide Number Placeholder 13">
            <a:extLst>
              <a:ext uri="{FF2B5EF4-FFF2-40B4-BE49-F238E27FC236}">
                <a16:creationId xmlns:a16="http://schemas.microsoft.com/office/drawing/2014/main" id="{E930ABAF-60A6-ACB9-BC46-7CAC720A69F7}"/>
              </a:ext>
            </a:extLst>
          </p:cNvPr>
          <p:cNvSpPr txBox="1">
            <a:spLocks/>
          </p:cNvSpPr>
          <p:nvPr/>
        </p:nvSpPr>
        <p:spPr>
          <a:xfrm>
            <a:off x="15392400" y="9518952"/>
            <a:ext cx="2514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400" smtClean="0">
                <a:solidFill>
                  <a:srgbClr val="002060"/>
                </a:solidFill>
                <a:latin typeface="Arial" panose="020B0604020202020204" pitchFamily="34" charset="0"/>
                <a:ea typeface="Open Sans" panose="020B0606030504020204" pitchFamily="34" charset="0"/>
                <a:cs typeface="Arial" panose="020B0604020202020204" pitchFamily="34" charset="0"/>
              </a:rPr>
              <a:pPr/>
              <a:t>6</a:t>
            </a:fld>
            <a:r>
              <a:rPr lang="en-US" sz="1400" dirty="0">
                <a:solidFill>
                  <a:srgbClr val="002060"/>
                </a:solidFill>
                <a:latin typeface="Arial" panose="020B0604020202020204" pitchFamily="34" charset="0"/>
                <a:ea typeface="Open Sans" panose="020B0606030504020204" pitchFamily="34" charset="0"/>
                <a:cs typeface="Arial" panose="020B0604020202020204" pitchFamily="34" charset="0"/>
              </a:rPr>
              <a:t>  | </a:t>
            </a:r>
          </a:p>
        </p:txBody>
      </p:sp>
      <p:pic>
        <p:nvPicPr>
          <p:cNvPr id="4" name="Picture 3">
            <a:extLst>
              <a:ext uri="{FF2B5EF4-FFF2-40B4-BE49-F238E27FC236}">
                <a16:creationId xmlns:a16="http://schemas.microsoft.com/office/drawing/2014/main" id="{6FFDBFCD-1405-7615-9C06-5A0ACFE66212}"/>
              </a:ext>
            </a:extLst>
          </p:cNvPr>
          <p:cNvPicPr>
            <a:picLocks noChangeAspect="1"/>
          </p:cNvPicPr>
          <p:nvPr/>
        </p:nvPicPr>
        <p:blipFill>
          <a:blip r:embed="rId3"/>
          <a:stretch>
            <a:fillRect/>
          </a:stretch>
        </p:blipFill>
        <p:spPr>
          <a:xfrm>
            <a:off x="4793461" y="769366"/>
            <a:ext cx="13494539" cy="8748268"/>
          </a:xfrm>
          <a:prstGeom prst="rect">
            <a:avLst/>
          </a:prstGeom>
        </p:spPr>
      </p:pic>
    </p:spTree>
    <p:extLst>
      <p:ext uri="{BB962C8B-B14F-4D97-AF65-F5344CB8AC3E}">
        <p14:creationId xmlns:p14="http://schemas.microsoft.com/office/powerpoint/2010/main" val="2245086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3">
            <a:extLst>
              <a:ext uri="{FF2B5EF4-FFF2-40B4-BE49-F238E27FC236}">
                <a16:creationId xmlns:a16="http://schemas.microsoft.com/office/drawing/2014/main" id="{8AD3AE81-12F1-8FD3-75CE-853A3F01A40E}"/>
              </a:ext>
            </a:extLst>
          </p:cNvPr>
          <p:cNvSpPr txBox="1">
            <a:spLocks/>
          </p:cNvSpPr>
          <p:nvPr/>
        </p:nvSpPr>
        <p:spPr>
          <a:xfrm>
            <a:off x="15392400" y="9518952"/>
            <a:ext cx="2514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400" smtClean="0">
                <a:solidFill>
                  <a:srgbClr val="002060"/>
                </a:solidFill>
                <a:latin typeface="Arial" panose="020B0604020202020204" pitchFamily="34" charset="0"/>
                <a:ea typeface="Open Sans" panose="020B0606030504020204" pitchFamily="34" charset="0"/>
                <a:cs typeface="Arial" panose="020B0604020202020204" pitchFamily="34" charset="0"/>
              </a:rPr>
              <a:pPr/>
              <a:t>7</a:t>
            </a:fld>
            <a:r>
              <a:rPr lang="en-US" sz="1400" dirty="0">
                <a:solidFill>
                  <a:srgbClr val="002060"/>
                </a:solidFill>
                <a:latin typeface="Arial" panose="020B0604020202020204" pitchFamily="34" charset="0"/>
                <a:ea typeface="Open Sans" panose="020B0606030504020204" pitchFamily="34" charset="0"/>
                <a:cs typeface="Arial" panose="020B0604020202020204" pitchFamily="34" charset="0"/>
              </a:rPr>
              <a:t>  |  </a:t>
            </a:r>
          </a:p>
        </p:txBody>
      </p:sp>
      <p:grpSp>
        <p:nvGrpSpPr>
          <p:cNvPr id="4" name="Group 2">
            <a:extLst>
              <a:ext uri="{FF2B5EF4-FFF2-40B4-BE49-F238E27FC236}">
                <a16:creationId xmlns:a16="http://schemas.microsoft.com/office/drawing/2014/main" id="{3213CB03-42D2-0854-9329-7A3E5B713253}"/>
              </a:ext>
            </a:extLst>
          </p:cNvPr>
          <p:cNvGrpSpPr/>
          <p:nvPr/>
        </p:nvGrpSpPr>
        <p:grpSpPr>
          <a:xfrm>
            <a:off x="0" y="2189675"/>
            <a:ext cx="18288000" cy="134425"/>
            <a:chOff x="0" y="0"/>
            <a:chExt cx="1196072" cy="8236"/>
          </a:xfrm>
        </p:grpSpPr>
        <p:sp>
          <p:nvSpPr>
            <p:cNvPr id="5" name="Freeform 3">
              <a:extLst>
                <a:ext uri="{FF2B5EF4-FFF2-40B4-BE49-F238E27FC236}">
                  <a16:creationId xmlns:a16="http://schemas.microsoft.com/office/drawing/2014/main" id="{A8D05909-810E-4E47-2F40-F9AD109F44B1}"/>
                </a:ext>
              </a:extLst>
            </p:cNvPr>
            <p:cNvSpPr/>
            <p:nvPr/>
          </p:nvSpPr>
          <p:spPr>
            <a:xfrm>
              <a:off x="0" y="0"/>
              <a:ext cx="1196072" cy="8236"/>
            </a:xfrm>
            <a:custGeom>
              <a:avLst/>
              <a:gdLst/>
              <a:ahLst/>
              <a:cxnLst/>
              <a:rect l="l" t="t" r="r" b="b"/>
              <a:pathLst>
                <a:path w="1196072" h="8236">
                  <a:moveTo>
                    <a:pt x="0" y="0"/>
                  </a:moveTo>
                  <a:lnTo>
                    <a:pt x="1196072" y="0"/>
                  </a:lnTo>
                  <a:lnTo>
                    <a:pt x="1196072" y="8236"/>
                  </a:lnTo>
                  <a:lnTo>
                    <a:pt x="0" y="8236"/>
                  </a:lnTo>
                  <a:close/>
                </a:path>
              </a:pathLst>
            </a:custGeom>
            <a:solidFill>
              <a:srgbClr val="1898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4">
              <a:extLst>
                <a:ext uri="{FF2B5EF4-FFF2-40B4-BE49-F238E27FC236}">
                  <a16:creationId xmlns:a16="http://schemas.microsoft.com/office/drawing/2014/main" id="{4DE38A68-9FD5-1383-909C-257B4E864B9E}"/>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AF72FE29-CFBF-213D-A4C6-13C9873FD623}"/>
              </a:ext>
            </a:extLst>
          </p:cNvPr>
          <p:cNvSpPr txBox="1"/>
          <p:nvPr/>
        </p:nvSpPr>
        <p:spPr>
          <a:xfrm>
            <a:off x="1028700" y="1047750"/>
            <a:ext cx="13373100" cy="859466"/>
          </a:xfrm>
          <a:prstGeom prst="rect">
            <a:avLst/>
          </a:prstGeom>
        </p:spPr>
        <p:txBody>
          <a:bodyPr wrap="square" lIns="0" tIns="0" rIns="0" bIns="0" rtlCol="0" anchor="t">
            <a:spAutoFit/>
          </a:bodyPr>
          <a:lstStyle/>
          <a:p>
            <a:pPr marL="0" marR="0" lvl="0" indent="0" algn="l" defTabSz="914400" rtl="0" eaLnBrk="1" fontAlgn="auto" latinLnBrk="0" hangingPunct="1">
              <a:lnSpc>
                <a:spcPts val="7019"/>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004E99"/>
                </a:solidFill>
                <a:effectLst/>
                <a:uLnTx/>
                <a:uFillTx/>
                <a:ea typeface="Open Sans" panose="020B0606030504020204" pitchFamily="34" charset="0"/>
                <a:cs typeface="Arial" panose="020B0604020202020204" pitchFamily="34" charset="0"/>
              </a:rPr>
              <a:t>SAWPA’s Previous Role </a:t>
            </a:r>
          </a:p>
        </p:txBody>
      </p:sp>
      <p:pic>
        <p:nvPicPr>
          <p:cNvPr id="11" name="Picture 10" descr="A group of people sitting in a room&#10;&#10;Description automatically generated">
            <a:extLst>
              <a:ext uri="{FF2B5EF4-FFF2-40B4-BE49-F238E27FC236}">
                <a16:creationId xmlns:a16="http://schemas.microsoft.com/office/drawing/2014/main" id="{FEFBC854-3FF7-4BD8-F34E-86FFAEBC9C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758" y="4000500"/>
            <a:ext cx="5894615" cy="3929743"/>
          </a:xfrm>
          <a:prstGeom prst="rect">
            <a:avLst/>
          </a:prstGeom>
        </p:spPr>
      </p:pic>
      <p:graphicFrame>
        <p:nvGraphicFramePr>
          <p:cNvPr id="13" name="TextBox 7">
            <a:extLst>
              <a:ext uri="{FF2B5EF4-FFF2-40B4-BE49-F238E27FC236}">
                <a16:creationId xmlns:a16="http://schemas.microsoft.com/office/drawing/2014/main" id="{FD7AE817-D1EB-E164-4BA4-A425B2A234CD}"/>
              </a:ext>
            </a:extLst>
          </p:cNvPr>
          <p:cNvGraphicFramePr/>
          <p:nvPr>
            <p:extLst>
              <p:ext uri="{D42A27DB-BD31-4B8C-83A1-F6EECF244321}">
                <p14:modId xmlns:p14="http://schemas.microsoft.com/office/powerpoint/2010/main" val="3654106329"/>
              </p:ext>
            </p:extLst>
          </p:nvPr>
        </p:nvGraphicFramePr>
        <p:xfrm>
          <a:off x="800100" y="2632207"/>
          <a:ext cx="10934700" cy="7654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7253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7DC6340-7F5B-E3EA-C8AC-349DE8C873D2}"/>
              </a:ext>
            </a:extLst>
          </p:cNvPr>
          <p:cNvGrpSpPr/>
          <p:nvPr/>
        </p:nvGrpSpPr>
        <p:grpSpPr>
          <a:xfrm>
            <a:off x="0" y="2189675"/>
            <a:ext cx="18288000" cy="134425"/>
            <a:chOff x="0" y="0"/>
            <a:chExt cx="1196072" cy="8236"/>
          </a:xfrm>
        </p:grpSpPr>
        <p:sp>
          <p:nvSpPr>
            <p:cNvPr id="4" name="Freeform 3">
              <a:extLst>
                <a:ext uri="{FF2B5EF4-FFF2-40B4-BE49-F238E27FC236}">
                  <a16:creationId xmlns:a16="http://schemas.microsoft.com/office/drawing/2014/main" id="{399373BC-7D33-634A-5508-5B220C9183BF}"/>
                </a:ext>
              </a:extLst>
            </p:cNvPr>
            <p:cNvSpPr/>
            <p:nvPr/>
          </p:nvSpPr>
          <p:spPr>
            <a:xfrm>
              <a:off x="0" y="0"/>
              <a:ext cx="1196072" cy="8236"/>
            </a:xfrm>
            <a:custGeom>
              <a:avLst/>
              <a:gdLst/>
              <a:ahLst/>
              <a:cxnLst/>
              <a:rect l="l" t="t" r="r" b="b"/>
              <a:pathLst>
                <a:path w="1196072" h="8236">
                  <a:moveTo>
                    <a:pt x="0" y="0"/>
                  </a:moveTo>
                  <a:lnTo>
                    <a:pt x="1196072" y="0"/>
                  </a:lnTo>
                  <a:lnTo>
                    <a:pt x="1196072" y="8236"/>
                  </a:lnTo>
                  <a:lnTo>
                    <a:pt x="0" y="8236"/>
                  </a:lnTo>
                  <a:close/>
                </a:path>
              </a:pathLst>
            </a:custGeom>
            <a:solidFill>
              <a:srgbClr val="1898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0350EBB6-3016-4CFB-9A16-8C051FA60FEA}"/>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20679B44-03CF-C0E6-D058-E8B663A12F37}"/>
              </a:ext>
            </a:extLst>
          </p:cNvPr>
          <p:cNvSpPr txBox="1"/>
          <p:nvPr/>
        </p:nvSpPr>
        <p:spPr>
          <a:xfrm>
            <a:off x="1002487" y="309282"/>
            <a:ext cx="5975687" cy="1757148"/>
          </a:xfrm>
          <a:prstGeom prst="rect">
            <a:avLst/>
          </a:prstGeom>
        </p:spPr>
        <p:txBody>
          <a:bodyPr wrap="square" lIns="0" tIns="0" rIns="0" bIns="0" rtlCol="0" anchor="t">
            <a:spAutoFit/>
          </a:bodyPr>
          <a:lstStyle/>
          <a:p>
            <a:pPr marL="0" marR="0" lvl="0" indent="0" algn="l" defTabSz="914400" rtl="0" eaLnBrk="1" fontAlgn="auto" latinLnBrk="0" hangingPunct="1">
              <a:lnSpc>
                <a:spcPts val="7019"/>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004E99"/>
                </a:solidFill>
                <a:effectLst/>
                <a:uLnTx/>
                <a:uFillTx/>
                <a:ea typeface="Open Sans" panose="020B0606030504020204" pitchFamily="34" charset="0"/>
                <a:cs typeface="Arial" panose="020B0604020202020204" pitchFamily="34" charset="0"/>
              </a:rPr>
              <a:t>SAWPA’s Current Role </a:t>
            </a:r>
          </a:p>
        </p:txBody>
      </p:sp>
      <p:sp>
        <p:nvSpPr>
          <p:cNvPr id="7" name="TextBox 6">
            <a:extLst>
              <a:ext uri="{FF2B5EF4-FFF2-40B4-BE49-F238E27FC236}">
                <a16:creationId xmlns:a16="http://schemas.microsoft.com/office/drawing/2014/main" id="{1B212A37-F120-D3C5-4449-88AB4655048B}"/>
              </a:ext>
            </a:extLst>
          </p:cNvPr>
          <p:cNvSpPr txBox="1"/>
          <p:nvPr/>
        </p:nvSpPr>
        <p:spPr>
          <a:xfrm>
            <a:off x="1422" y="2683425"/>
            <a:ext cx="6373190" cy="6955750"/>
          </a:xfrm>
          <a:prstGeom prst="rect">
            <a:avLst/>
          </a:prstGeom>
        </p:spPr>
        <p:txBody>
          <a:bodyPr wrap="square" lIns="0" tIns="0" rIns="0" bIns="0" rtlCol="0" anchor="t">
            <a:spAutoFit/>
          </a:bodyPr>
          <a:lstStyle>
            <a:defPPr>
              <a:defRPr lang="en-US"/>
            </a:defPPr>
            <a:lvl1pPr marL="857250" indent="-857250">
              <a:lnSpc>
                <a:spcPts val="7019"/>
              </a:lnSpc>
              <a:buClr>
                <a:schemeClr val="bg2"/>
              </a:buClr>
              <a:buSzPct val="100000"/>
              <a:buFont typeface="Open Sans Semi-Bold" panose="020B0604020202020204" charset="0"/>
              <a:buChar char="•"/>
              <a:defRPr sz="3600">
                <a:solidFill>
                  <a:srgbClr val="004E99"/>
                </a:solidFill>
                <a:latin typeface="Arial" panose="020B0604020202020204" pitchFamily="34" charset="0"/>
                <a:ea typeface="Open Sans" panose="020B0606030504020204" pitchFamily="34" charset="0"/>
                <a:cs typeface="Arial" panose="020B0604020202020204" pitchFamily="34" charset="0"/>
              </a:defRPr>
            </a:lvl1pPr>
            <a:lvl2pPr marL="1314450" lvl="1" indent="-857250">
              <a:lnSpc>
                <a:spcPts val="7019"/>
              </a:lnSpc>
              <a:buClr>
                <a:schemeClr val="bg2"/>
              </a:buClr>
              <a:buSzPct val="100000"/>
              <a:buFont typeface="Open Sans Semi-Bold" panose="020B0604020202020204" charset="0"/>
              <a:buChar char="•"/>
              <a:defRPr sz="3600">
                <a:solidFill>
                  <a:srgbClr val="004E99"/>
                </a:solidFill>
                <a:latin typeface="Arial" panose="020B0604020202020204" pitchFamily="34" charset="0"/>
                <a:ea typeface="Open Sans" panose="020B0606030504020204" pitchFamily="34" charset="0"/>
                <a:cs typeface="Arial" panose="020B0604020202020204" pitchFamily="34" charset="0"/>
              </a:defRPr>
            </a:lvl2pPr>
          </a:lstStyle>
          <a:p>
            <a:pPr indent="-393700">
              <a:lnSpc>
                <a:spcPct val="100000"/>
              </a:lnSpc>
              <a:spcAft>
                <a:spcPts val="2400"/>
              </a:spcAft>
            </a:pPr>
            <a:r>
              <a:rPr lang="en-US" sz="2800" dirty="0">
                <a:latin typeface="+mn-lt"/>
              </a:rPr>
              <a:t>Member on the Advisory Group to the Coastal Conservancy (Commissioner Milford Harrison of SBVMWD)</a:t>
            </a:r>
          </a:p>
          <a:p>
            <a:pPr indent="-393700">
              <a:lnSpc>
                <a:spcPct val="100000"/>
              </a:lnSpc>
              <a:spcAft>
                <a:spcPts val="2400"/>
              </a:spcAft>
            </a:pPr>
            <a:r>
              <a:rPr lang="en-US" sz="2800" dirty="0">
                <a:latin typeface="+mn-lt"/>
              </a:rPr>
              <a:t>In 2014, signed an O&amp;M agreement with </a:t>
            </a:r>
            <a:r>
              <a:rPr lang="en-US" sz="2800" dirty="0" err="1">
                <a:latin typeface="+mn-lt"/>
              </a:rPr>
              <a:t>RivCo</a:t>
            </a:r>
            <a:r>
              <a:rPr lang="en-US" sz="2800" dirty="0">
                <a:latin typeface="+mn-lt"/>
              </a:rPr>
              <a:t> Parks for the segments of the trail (see map)</a:t>
            </a:r>
          </a:p>
          <a:p>
            <a:pPr indent="-393700">
              <a:lnSpc>
                <a:spcPct val="100000"/>
              </a:lnSpc>
              <a:spcAft>
                <a:spcPts val="2400"/>
              </a:spcAft>
            </a:pPr>
            <a:r>
              <a:rPr lang="en-US" sz="2800" dirty="0">
                <a:latin typeface="+mn-lt"/>
              </a:rPr>
              <a:t>Coordinates with </a:t>
            </a:r>
            <a:r>
              <a:rPr lang="en-US" sz="2800" dirty="0" err="1">
                <a:latin typeface="+mn-lt"/>
              </a:rPr>
              <a:t>RivCo</a:t>
            </a:r>
            <a:r>
              <a:rPr lang="en-US" sz="2800" dirty="0">
                <a:latin typeface="+mn-lt"/>
              </a:rPr>
              <a:t> Parks on trail segment (shown in map as blue lines) construction</a:t>
            </a:r>
            <a:endParaRPr lang="en-US" sz="2800" dirty="0">
              <a:solidFill>
                <a:srgbClr val="004E99"/>
              </a:solidFill>
              <a:latin typeface="+mn-lt"/>
              <a:ea typeface="Open Sans" panose="020B0606030504020204" pitchFamily="34" charset="0"/>
              <a:cs typeface="Arial" panose="020B0604020202020204" pitchFamily="34" charset="0"/>
            </a:endParaRPr>
          </a:p>
          <a:p>
            <a:pPr indent="-393700">
              <a:lnSpc>
                <a:spcPct val="100000"/>
              </a:lnSpc>
              <a:spcAft>
                <a:spcPts val="2400"/>
              </a:spcAft>
            </a:pPr>
            <a:r>
              <a:rPr lang="en-US" sz="2800" dirty="0">
                <a:latin typeface="+mn-lt"/>
              </a:rPr>
              <a:t>In 2024, approved license agreements with AT&amp;T and SCE to assist in relocation of utilities within SAWPA property</a:t>
            </a:r>
          </a:p>
        </p:txBody>
      </p:sp>
      <p:sp>
        <p:nvSpPr>
          <p:cNvPr id="26" name="TextBox 25">
            <a:extLst>
              <a:ext uri="{FF2B5EF4-FFF2-40B4-BE49-F238E27FC236}">
                <a16:creationId xmlns:a16="http://schemas.microsoft.com/office/drawing/2014/main" id="{28770225-B616-E328-EFF6-C77F479ECA8A}"/>
              </a:ext>
            </a:extLst>
          </p:cNvPr>
          <p:cNvSpPr txBox="1"/>
          <p:nvPr/>
        </p:nvSpPr>
        <p:spPr>
          <a:xfrm>
            <a:off x="9500457" y="9177511"/>
            <a:ext cx="7511095" cy="461665"/>
          </a:xfrm>
          <a:prstGeom prst="rect">
            <a:avLst/>
          </a:prstGeom>
          <a:noFill/>
        </p:spPr>
        <p:txBody>
          <a:bodyPr wrap="none" rtlCol="0">
            <a:spAutoFit/>
          </a:bodyPr>
          <a:lstStyle/>
          <a:p>
            <a:r>
              <a:rPr lang="en-US" sz="2400" b="1" dirty="0"/>
              <a:t>Map of Prado/Green River Golf Course Segment of SARTP</a:t>
            </a:r>
          </a:p>
        </p:txBody>
      </p:sp>
      <p:grpSp>
        <p:nvGrpSpPr>
          <p:cNvPr id="8" name="Group 7">
            <a:extLst>
              <a:ext uri="{FF2B5EF4-FFF2-40B4-BE49-F238E27FC236}">
                <a16:creationId xmlns:a16="http://schemas.microsoft.com/office/drawing/2014/main" id="{3BCEAC86-8FA2-BDF3-5BB4-E92A07F0EA99}"/>
              </a:ext>
            </a:extLst>
          </p:cNvPr>
          <p:cNvGrpSpPr/>
          <p:nvPr/>
        </p:nvGrpSpPr>
        <p:grpSpPr>
          <a:xfrm>
            <a:off x="7091149" y="907711"/>
            <a:ext cx="11196851" cy="8024899"/>
            <a:chOff x="9677400" y="3554968"/>
            <a:chExt cx="8075901" cy="5335033"/>
          </a:xfrm>
        </p:grpSpPr>
        <p:sp>
          <p:nvSpPr>
            <p:cNvPr id="19" name="TextBox 18">
              <a:extLst>
                <a:ext uri="{FF2B5EF4-FFF2-40B4-BE49-F238E27FC236}">
                  <a16:creationId xmlns:a16="http://schemas.microsoft.com/office/drawing/2014/main" id="{54319524-8CEB-77C5-2282-AE7F6D4C289C}"/>
                </a:ext>
              </a:extLst>
            </p:cNvPr>
            <p:cNvSpPr txBox="1"/>
            <p:nvPr/>
          </p:nvSpPr>
          <p:spPr>
            <a:xfrm rot="20682853">
              <a:off x="13319388" y="5253243"/>
              <a:ext cx="2164823" cy="369332"/>
            </a:xfrm>
            <a:prstGeom prst="rect">
              <a:avLst/>
            </a:prstGeom>
            <a:noFill/>
          </p:spPr>
          <p:txBody>
            <a:bodyPr wrap="none" rtlCol="0">
              <a:spAutoFit/>
            </a:bodyPr>
            <a:lstStyle/>
            <a:p>
              <a:r>
                <a:rPr lang="en-US" dirty="0">
                  <a:solidFill>
                    <a:schemeClr val="bg1"/>
                  </a:solidFill>
                </a:rPr>
                <a:t>Chino Hills State Park</a:t>
              </a:r>
            </a:p>
          </p:txBody>
        </p:sp>
        <p:sp>
          <p:nvSpPr>
            <p:cNvPr id="20" name="Isosceles Triangle 19">
              <a:extLst>
                <a:ext uri="{FF2B5EF4-FFF2-40B4-BE49-F238E27FC236}">
                  <a16:creationId xmlns:a16="http://schemas.microsoft.com/office/drawing/2014/main" id="{958CE063-C00A-3BF8-5476-46DA927C5492}"/>
                </a:ext>
              </a:extLst>
            </p:cNvPr>
            <p:cNvSpPr/>
            <p:nvPr/>
          </p:nvSpPr>
          <p:spPr>
            <a:xfrm>
              <a:off x="17034276" y="3695700"/>
              <a:ext cx="186924" cy="457200"/>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3BF1B9B-1FA2-2C85-7FB0-79307728731B}"/>
                </a:ext>
              </a:extLst>
            </p:cNvPr>
            <p:cNvSpPr txBox="1"/>
            <p:nvPr/>
          </p:nvSpPr>
          <p:spPr>
            <a:xfrm>
              <a:off x="16992600" y="4148343"/>
              <a:ext cx="351249" cy="369332"/>
            </a:xfrm>
            <a:prstGeom prst="rect">
              <a:avLst/>
            </a:prstGeom>
            <a:noFill/>
          </p:spPr>
          <p:txBody>
            <a:bodyPr wrap="square" rtlCol="0">
              <a:spAutoFit/>
            </a:bodyPr>
            <a:lstStyle/>
            <a:p>
              <a:r>
                <a:rPr lang="en-US" dirty="0">
                  <a:solidFill>
                    <a:schemeClr val="bg1"/>
                  </a:solidFill>
                </a:rPr>
                <a:t>N</a:t>
              </a:r>
            </a:p>
          </p:txBody>
        </p:sp>
        <p:pic>
          <p:nvPicPr>
            <p:cNvPr id="10" name="Picture 9">
              <a:extLst>
                <a:ext uri="{FF2B5EF4-FFF2-40B4-BE49-F238E27FC236}">
                  <a16:creationId xmlns:a16="http://schemas.microsoft.com/office/drawing/2014/main" id="{BBDF6BDF-C337-88FF-283F-5C899B36BEB4}"/>
                </a:ext>
              </a:extLst>
            </p:cNvPr>
            <p:cNvPicPr>
              <a:picLocks noChangeAspect="1"/>
            </p:cNvPicPr>
            <p:nvPr/>
          </p:nvPicPr>
          <p:blipFill>
            <a:blip r:embed="rId3"/>
            <a:stretch>
              <a:fillRect/>
            </a:stretch>
          </p:blipFill>
          <p:spPr>
            <a:xfrm>
              <a:off x="9677400" y="3578153"/>
              <a:ext cx="8075901" cy="5311848"/>
            </a:xfrm>
            <a:prstGeom prst="rect">
              <a:avLst/>
            </a:prstGeom>
          </p:spPr>
        </p:pic>
        <p:cxnSp>
          <p:nvCxnSpPr>
            <p:cNvPr id="15" name="Straight Arrow Connector 14">
              <a:extLst>
                <a:ext uri="{FF2B5EF4-FFF2-40B4-BE49-F238E27FC236}">
                  <a16:creationId xmlns:a16="http://schemas.microsoft.com/office/drawing/2014/main" id="{9E228270-249A-6175-BFB1-C2A7555A3BF2}"/>
                </a:ext>
              </a:extLst>
            </p:cNvPr>
            <p:cNvCxnSpPr>
              <a:cxnSpLocks/>
            </p:cNvCxnSpPr>
            <p:nvPr/>
          </p:nvCxnSpPr>
          <p:spPr>
            <a:xfrm flipH="1">
              <a:off x="11440343" y="7720306"/>
              <a:ext cx="1868653" cy="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9F4A94C-6EC2-D214-4A01-189BE4381A68}"/>
                </a:ext>
              </a:extLst>
            </p:cNvPr>
            <p:cNvCxnSpPr>
              <a:cxnSpLocks/>
            </p:cNvCxnSpPr>
            <p:nvPr/>
          </p:nvCxnSpPr>
          <p:spPr>
            <a:xfrm flipV="1">
              <a:off x="14554200" y="5557662"/>
              <a:ext cx="1317715" cy="159779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5FCFCB5-D09E-AE65-4A0A-7FDED6D43549}"/>
                </a:ext>
              </a:extLst>
            </p:cNvPr>
            <p:cNvSpPr/>
            <p:nvPr/>
          </p:nvSpPr>
          <p:spPr>
            <a:xfrm>
              <a:off x="13000817" y="6605684"/>
              <a:ext cx="1861562" cy="1417044"/>
            </a:xfrm>
            <a:prstGeom prst="rect">
              <a:avLst/>
            </a:prstGeom>
            <a:solidFill>
              <a:srgbClr val="55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Extents of 2014 Agreement</a:t>
              </a:r>
            </a:p>
            <a:p>
              <a:pPr algn="ctr"/>
              <a:r>
                <a:rPr lang="en-US" dirty="0">
                  <a:solidFill>
                    <a:schemeClr val="tx1"/>
                  </a:solidFill>
                </a:rPr>
                <a:t>(SAWPA owned property and easement)</a:t>
              </a:r>
            </a:p>
          </p:txBody>
        </p:sp>
        <p:sp>
          <p:nvSpPr>
            <p:cNvPr id="23" name="TextBox 22">
              <a:extLst>
                <a:ext uri="{FF2B5EF4-FFF2-40B4-BE49-F238E27FC236}">
                  <a16:creationId xmlns:a16="http://schemas.microsoft.com/office/drawing/2014/main" id="{08592D77-A079-0764-7E29-B45A6FD18534}"/>
                </a:ext>
              </a:extLst>
            </p:cNvPr>
            <p:cNvSpPr txBox="1"/>
            <p:nvPr/>
          </p:nvSpPr>
          <p:spPr>
            <a:xfrm rot="3079013">
              <a:off x="9622881" y="7319834"/>
              <a:ext cx="1223155" cy="369332"/>
            </a:xfrm>
            <a:prstGeom prst="rect">
              <a:avLst/>
            </a:prstGeom>
            <a:noFill/>
          </p:spPr>
          <p:txBody>
            <a:bodyPr wrap="none" rtlCol="0">
              <a:spAutoFit/>
            </a:bodyPr>
            <a:lstStyle/>
            <a:p>
              <a:r>
                <a:rPr lang="en-US" dirty="0">
                  <a:solidFill>
                    <a:schemeClr val="bg1"/>
                  </a:solidFill>
                </a:rPr>
                <a:t>Orange Co.</a:t>
              </a:r>
            </a:p>
          </p:txBody>
        </p:sp>
        <p:sp>
          <p:nvSpPr>
            <p:cNvPr id="24" name="TextBox 23">
              <a:extLst>
                <a:ext uri="{FF2B5EF4-FFF2-40B4-BE49-F238E27FC236}">
                  <a16:creationId xmlns:a16="http://schemas.microsoft.com/office/drawing/2014/main" id="{16957922-6593-7F44-29F7-B9C551832964}"/>
                </a:ext>
              </a:extLst>
            </p:cNvPr>
            <p:cNvSpPr txBox="1"/>
            <p:nvPr/>
          </p:nvSpPr>
          <p:spPr>
            <a:xfrm>
              <a:off x="12585825" y="3564341"/>
              <a:ext cx="2345066" cy="369332"/>
            </a:xfrm>
            <a:prstGeom prst="rect">
              <a:avLst/>
            </a:prstGeom>
            <a:noFill/>
          </p:spPr>
          <p:txBody>
            <a:bodyPr wrap="none" rtlCol="0">
              <a:spAutoFit/>
            </a:bodyPr>
            <a:lstStyle/>
            <a:p>
              <a:r>
                <a:rPr lang="en-US" dirty="0">
                  <a:solidFill>
                    <a:schemeClr val="bg1"/>
                  </a:solidFill>
                </a:rPr>
                <a:t>San Bernardino County</a:t>
              </a:r>
            </a:p>
          </p:txBody>
        </p:sp>
        <p:sp>
          <p:nvSpPr>
            <p:cNvPr id="25" name="TextBox 24">
              <a:extLst>
                <a:ext uri="{FF2B5EF4-FFF2-40B4-BE49-F238E27FC236}">
                  <a16:creationId xmlns:a16="http://schemas.microsoft.com/office/drawing/2014/main" id="{B1FBF71D-DD42-1877-97ED-3136F036B631}"/>
                </a:ext>
              </a:extLst>
            </p:cNvPr>
            <p:cNvSpPr txBox="1"/>
            <p:nvPr/>
          </p:nvSpPr>
          <p:spPr>
            <a:xfrm>
              <a:off x="14993469" y="3554968"/>
              <a:ext cx="1756891" cy="369332"/>
            </a:xfrm>
            <a:prstGeom prst="rect">
              <a:avLst/>
            </a:prstGeom>
            <a:noFill/>
          </p:spPr>
          <p:txBody>
            <a:bodyPr wrap="none" rtlCol="0">
              <a:spAutoFit/>
            </a:bodyPr>
            <a:lstStyle/>
            <a:p>
              <a:r>
                <a:rPr lang="en-US" dirty="0">
                  <a:solidFill>
                    <a:schemeClr val="bg1"/>
                  </a:solidFill>
                </a:rPr>
                <a:t>Riverside County</a:t>
              </a:r>
            </a:p>
          </p:txBody>
        </p:sp>
        <p:sp>
          <p:nvSpPr>
            <p:cNvPr id="27" name="TextBox 26">
              <a:extLst>
                <a:ext uri="{FF2B5EF4-FFF2-40B4-BE49-F238E27FC236}">
                  <a16:creationId xmlns:a16="http://schemas.microsoft.com/office/drawing/2014/main" id="{79ED6E33-A14B-1920-31AE-8FFE70877816}"/>
                </a:ext>
              </a:extLst>
            </p:cNvPr>
            <p:cNvSpPr txBox="1"/>
            <p:nvPr/>
          </p:nvSpPr>
          <p:spPr>
            <a:xfrm rot="17542818">
              <a:off x="10579853" y="6500121"/>
              <a:ext cx="1720984" cy="369332"/>
            </a:xfrm>
            <a:prstGeom prst="rect">
              <a:avLst/>
            </a:prstGeom>
            <a:noFill/>
          </p:spPr>
          <p:txBody>
            <a:bodyPr wrap="none" rtlCol="0">
              <a:spAutoFit/>
            </a:bodyPr>
            <a:lstStyle/>
            <a:p>
              <a:r>
                <a:rPr lang="en-US" dirty="0">
                  <a:solidFill>
                    <a:schemeClr val="bg1"/>
                  </a:solidFill>
                </a:rPr>
                <a:t>SAWPA Property</a:t>
              </a:r>
            </a:p>
          </p:txBody>
        </p:sp>
        <p:sp>
          <p:nvSpPr>
            <p:cNvPr id="28" name="TextBox 27">
              <a:extLst>
                <a:ext uri="{FF2B5EF4-FFF2-40B4-BE49-F238E27FC236}">
                  <a16:creationId xmlns:a16="http://schemas.microsoft.com/office/drawing/2014/main" id="{D24DA280-2809-6B64-249D-09196E9126D6}"/>
                </a:ext>
              </a:extLst>
            </p:cNvPr>
            <p:cNvSpPr txBox="1"/>
            <p:nvPr/>
          </p:nvSpPr>
          <p:spPr>
            <a:xfrm rot="998285">
              <a:off x="13004208" y="4999069"/>
              <a:ext cx="1826141" cy="369332"/>
            </a:xfrm>
            <a:prstGeom prst="rect">
              <a:avLst/>
            </a:prstGeom>
            <a:noFill/>
          </p:spPr>
          <p:txBody>
            <a:bodyPr wrap="none" rtlCol="0">
              <a:spAutoFit/>
            </a:bodyPr>
            <a:lstStyle/>
            <a:p>
              <a:r>
                <a:rPr lang="en-US" dirty="0">
                  <a:solidFill>
                    <a:schemeClr val="bg1"/>
                  </a:solidFill>
                </a:rPr>
                <a:t>SAWPA Easement</a:t>
              </a:r>
            </a:p>
          </p:txBody>
        </p:sp>
      </p:grpSp>
      <p:sp>
        <p:nvSpPr>
          <p:cNvPr id="2" name="Slide Number Placeholder 13">
            <a:extLst>
              <a:ext uri="{FF2B5EF4-FFF2-40B4-BE49-F238E27FC236}">
                <a16:creationId xmlns:a16="http://schemas.microsoft.com/office/drawing/2014/main" id="{635EC88B-5E2A-F7B9-8358-C0F4DDE6C7F8}"/>
              </a:ext>
            </a:extLst>
          </p:cNvPr>
          <p:cNvSpPr txBox="1">
            <a:spLocks/>
          </p:cNvSpPr>
          <p:nvPr/>
        </p:nvSpPr>
        <p:spPr>
          <a:xfrm>
            <a:off x="15392400" y="9518952"/>
            <a:ext cx="2514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400" smtClean="0">
                <a:solidFill>
                  <a:srgbClr val="002060"/>
                </a:solidFill>
                <a:latin typeface="Arial" panose="020B0604020202020204" pitchFamily="34" charset="0"/>
                <a:ea typeface="Open Sans" panose="020B0606030504020204" pitchFamily="34" charset="0"/>
                <a:cs typeface="Arial" panose="020B0604020202020204" pitchFamily="34" charset="0"/>
              </a:rPr>
              <a:pPr/>
              <a:t>8</a:t>
            </a:fld>
            <a:r>
              <a:rPr lang="en-US" sz="1400" dirty="0">
                <a:solidFill>
                  <a:srgbClr val="002060"/>
                </a:solidFill>
                <a:latin typeface="Arial" panose="020B0604020202020204" pitchFamily="34" charset="0"/>
                <a:ea typeface="Open Sans" panose="020B0606030504020204" pitchFamily="34" charset="0"/>
                <a:cs typeface="Arial" panose="020B0604020202020204" pitchFamily="34" charset="0"/>
              </a:rPr>
              <a:t>  |  </a:t>
            </a:r>
          </a:p>
        </p:txBody>
      </p:sp>
    </p:spTree>
    <p:extLst>
      <p:ext uri="{BB962C8B-B14F-4D97-AF65-F5344CB8AC3E}">
        <p14:creationId xmlns:p14="http://schemas.microsoft.com/office/powerpoint/2010/main" val="3217016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1" y="0"/>
            <a:ext cx="9144000" cy="10287000"/>
          </a:xfrm>
          <a:custGeom>
            <a:avLst/>
            <a:gdLst/>
            <a:ahLst/>
            <a:cxnLst/>
            <a:rect l="l" t="t" r="r" b="b"/>
            <a:pathLst>
              <a:path w="12951223" h="12951223">
                <a:moveTo>
                  <a:pt x="0" y="0"/>
                </a:moveTo>
                <a:lnTo>
                  <a:pt x="12951223" y="0"/>
                </a:lnTo>
                <a:lnTo>
                  <a:pt x="12951223" y="12951222"/>
                </a:lnTo>
                <a:lnTo>
                  <a:pt x="0" y="12951222"/>
                </a:lnTo>
                <a:lnTo>
                  <a:pt x="0" y="0"/>
                </a:lnTo>
                <a:close/>
              </a:path>
            </a:pathLst>
          </a:custGeom>
          <a:blipFill>
            <a:blip r:embed="rId2">
              <a:extLst>
                <a:ext uri="{96DAC541-7B7A-43D3-8B79-37D633B846F1}">
                  <asvg:svgBlip xmlns:asvg="http://schemas.microsoft.com/office/drawing/2016/SVG/main" r:embed="rId3"/>
                </a:ext>
              </a:extLst>
            </a:blip>
            <a:stretch>
              <a:fillRect t="-12946" r="-41636" b="-12953"/>
            </a:stretch>
          </a:blipFill>
        </p:spPr>
        <p:txBody>
          <a:bodyPr/>
          <a:lstStyle/>
          <a:p>
            <a:endParaRPr lang="en-US"/>
          </a:p>
        </p:txBody>
      </p:sp>
      <p:sp>
        <p:nvSpPr>
          <p:cNvPr id="3" name="Freeform 3"/>
          <p:cNvSpPr/>
          <p:nvPr/>
        </p:nvSpPr>
        <p:spPr>
          <a:xfrm>
            <a:off x="8132092" y="4307450"/>
            <a:ext cx="7957515" cy="2097890"/>
          </a:xfrm>
          <a:custGeom>
            <a:avLst/>
            <a:gdLst/>
            <a:ahLst/>
            <a:cxnLst/>
            <a:rect l="l" t="t" r="r" b="b"/>
            <a:pathLst>
              <a:path w="7957515" h="2097890">
                <a:moveTo>
                  <a:pt x="0" y="0"/>
                </a:moveTo>
                <a:lnTo>
                  <a:pt x="7957515" y="0"/>
                </a:lnTo>
                <a:lnTo>
                  <a:pt x="7957515" y="2097890"/>
                </a:lnTo>
                <a:lnTo>
                  <a:pt x="0" y="2097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8702696" y="7118875"/>
            <a:ext cx="7386911" cy="1947458"/>
          </a:xfrm>
          <a:custGeom>
            <a:avLst/>
            <a:gdLst/>
            <a:ahLst/>
            <a:cxnLst/>
            <a:rect l="l" t="t" r="r" b="b"/>
            <a:pathLst>
              <a:path w="7386911" h="1947458">
                <a:moveTo>
                  <a:pt x="0" y="0"/>
                </a:moveTo>
                <a:lnTo>
                  <a:pt x="7386911" y="0"/>
                </a:lnTo>
                <a:lnTo>
                  <a:pt x="7386911" y="1947458"/>
                </a:lnTo>
                <a:lnTo>
                  <a:pt x="0" y="1947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8702696" y="1536366"/>
            <a:ext cx="7386911" cy="1947458"/>
          </a:xfrm>
          <a:custGeom>
            <a:avLst/>
            <a:gdLst/>
            <a:ahLst/>
            <a:cxnLst/>
            <a:rect l="l" t="t" r="r" b="b"/>
            <a:pathLst>
              <a:path w="7386911" h="1947458">
                <a:moveTo>
                  <a:pt x="0" y="0"/>
                </a:moveTo>
                <a:lnTo>
                  <a:pt x="7386911" y="0"/>
                </a:lnTo>
                <a:lnTo>
                  <a:pt x="7386911" y="1947458"/>
                </a:lnTo>
                <a:lnTo>
                  <a:pt x="0" y="1947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7C8EA9C7-D996-2CDB-DE18-8C8544819511}"/>
              </a:ext>
            </a:extLst>
          </p:cNvPr>
          <p:cNvSpPr txBox="1"/>
          <p:nvPr/>
        </p:nvSpPr>
        <p:spPr>
          <a:xfrm>
            <a:off x="1028700" y="1047750"/>
            <a:ext cx="6352072" cy="4821833"/>
          </a:xfrm>
          <a:prstGeom prst="rect">
            <a:avLst/>
          </a:prstGeom>
        </p:spPr>
        <p:txBody>
          <a:bodyPr lIns="0" tIns="0" rIns="0" bIns="0" rtlCol="0" anchor="t">
            <a:spAutoFit/>
          </a:bodyPr>
          <a:lstStyle/>
          <a:p>
            <a:pPr>
              <a:lnSpc>
                <a:spcPts val="7019"/>
              </a:lnSpc>
            </a:pPr>
            <a:r>
              <a:rPr lang="en-US" sz="5500" b="1" dirty="0">
                <a:solidFill>
                  <a:srgbClr val="004E99"/>
                </a:solidFill>
              </a:rPr>
              <a:t>Trail Segments Remaining to Be Constructed</a:t>
            </a:r>
          </a:p>
          <a:p>
            <a:pPr>
              <a:lnSpc>
                <a:spcPts val="7019"/>
              </a:lnSpc>
            </a:pPr>
            <a:endParaRPr lang="en-US" sz="5500" b="1" dirty="0">
              <a:solidFill>
                <a:srgbClr val="004E99"/>
              </a:solidFill>
            </a:endParaRPr>
          </a:p>
          <a:p>
            <a:r>
              <a:rPr lang="en-US" sz="4000" dirty="0">
                <a:solidFill>
                  <a:srgbClr val="004E99"/>
                </a:solidFill>
              </a:rPr>
              <a:t>Completion Date of Overall Trail To Be Determined</a:t>
            </a:r>
          </a:p>
        </p:txBody>
      </p:sp>
      <p:sp>
        <p:nvSpPr>
          <p:cNvPr id="10" name="TextBox 9">
            <a:extLst>
              <a:ext uri="{FF2B5EF4-FFF2-40B4-BE49-F238E27FC236}">
                <a16:creationId xmlns:a16="http://schemas.microsoft.com/office/drawing/2014/main" id="{A1D84BCC-C67F-1C84-717A-E8CB5440FE19}"/>
              </a:ext>
            </a:extLst>
          </p:cNvPr>
          <p:cNvSpPr txBox="1"/>
          <p:nvPr/>
        </p:nvSpPr>
        <p:spPr>
          <a:xfrm>
            <a:off x="9304348" y="2114921"/>
            <a:ext cx="6400800" cy="738664"/>
          </a:xfrm>
          <a:prstGeom prst="rect">
            <a:avLst/>
          </a:prstGeom>
          <a:noFill/>
        </p:spPr>
        <p:txBody>
          <a:bodyPr wrap="square" rtlCol="0">
            <a:spAutoFit/>
          </a:bodyPr>
          <a:lstStyle/>
          <a:p>
            <a:r>
              <a:rPr lang="en-US" sz="4200" dirty="0">
                <a:solidFill>
                  <a:schemeClr val="bg1"/>
                </a:solidFill>
                <a:cs typeface="Arial" panose="020B0604020202020204" pitchFamily="34" charset="0"/>
              </a:rPr>
              <a:t>Orange County = 3 miles</a:t>
            </a:r>
          </a:p>
        </p:txBody>
      </p:sp>
      <p:sp>
        <p:nvSpPr>
          <p:cNvPr id="11" name="TextBox 10">
            <a:extLst>
              <a:ext uri="{FF2B5EF4-FFF2-40B4-BE49-F238E27FC236}">
                <a16:creationId xmlns:a16="http://schemas.microsoft.com/office/drawing/2014/main" id="{614620C4-FAB7-F176-40E6-5B5C9279555C}"/>
              </a:ext>
            </a:extLst>
          </p:cNvPr>
          <p:cNvSpPr txBox="1"/>
          <p:nvPr/>
        </p:nvSpPr>
        <p:spPr>
          <a:xfrm>
            <a:off x="8910449" y="4982950"/>
            <a:ext cx="6400800" cy="738664"/>
          </a:xfrm>
          <a:prstGeom prst="rect">
            <a:avLst/>
          </a:prstGeom>
          <a:noFill/>
        </p:spPr>
        <p:txBody>
          <a:bodyPr wrap="square" rtlCol="0">
            <a:spAutoFit/>
          </a:bodyPr>
          <a:lstStyle/>
          <a:p>
            <a:r>
              <a:rPr lang="en-US" sz="4200" dirty="0">
                <a:solidFill>
                  <a:schemeClr val="bg1"/>
                </a:solidFill>
                <a:cs typeface="Arial" panose="020B0604020202020204" pitchFamily="34" charset="0"/>
              </a:rPr>
              <a:t>Riverside County = 10 miles</a:t>
            </a:r>
          </a:p>
        </p:txBody>
      </p:sp>
      <p:sp>
        <p:nvSpPr>
          <p:cNvPr id="12" name="TextBox 11">
            <a:extLst>
              <a:ext uri="{FF2B5EF4-FFF2-40B4-BE49-F238E27FC236}">
                <a16:creationId xmlns:a16="http://schemas.microsoft.com/office/drawing/2014/main" id="{A46D691B-FE6C-C290-FD58-43A727D123B9}"/>
              </a:ext>
            </a:extLst>
          </p:cNvPr>
          <p:cNvSpPr txBox="1"/>
          <p:nvPr/>
        </p:nvSpPr>
        <p:spPr>
          <a:xfrm>
            <a:off x="8702696" y="7723272"/>
            <a:ext cx="7604104" cy="738664"/>
          </a:xfrm>
          <a:prstGeom prst="rect">
            <a:avLst/>
          </a:prstGeom>
          <a:noFill/>
        </p:spPr>
        <p:txBody>
          <a:bodyPr wrap="square" rtlCol="0">
            <a:spAutoFit/>
          </a:bodyPr>
          <a:lstStyle/>
          <a:p>
            <a:r>
              <a:rPr lang="en-US" sz="4200" dirty="0">
                <a:solidFill>
                  <a:schemeClr val="bg1"/>
                </a:solidFill>
                <a:cs typeface="Arial" panose="020B0604020202020204" pitchFamily="34" charset="0"/>
              </a:rPr>
              <a:t>San Bernardino County = 20 miles</a:t>
            </a:r>
          </a:p>
        </p:txBody>
      </p:sp>
      <p:sp>
        <p:nvSpPr>
          <p:cNvPr id="14" name="Slide Number Placeholder 13">
            <a:extLst>
              <a:ext uri="{FF2B5EF4-FFF2-40B4-BE49-F238E27FC236}">
                <a16:creationId xmlns:a16="http://schemas.microsoft.com/office/drawing/2014/main" id="{B2BB469E-E57D-8E1E-5A4E-39730D73EFA3}"/>
              </a:ext>
            </a:extLst>
          </p:cNvPr>
          <p:cNvSpPr>
            <a:spLocks noGrp="1"/>
          </p:cNvSpPr>
          <p:nvPr>
            <p:ph type="sldNum" sz="quarter" idx="12"/>
          </p:nvPr>
        </p:nvSpPr>
        <p:spPr>
          <a:xfrm>
            <a:off x="15392400" y="9518952"/>
            <a:ext cx="2514600" cy="365125"/>
          </a:xfrm>
        </p:spPr>
        <p:txBody>
          <a:bodyPr/>
          <a:lstStyle/>
          <a:p>
            <a:fld id="{B6F15528-21DE-4FAA-801E-634DDDAF4B2B}" type="slidenum">
              <a:rPr lang="en-US" sz="1400" smtClean="0">
                <a:solidFill>
                  <a:srgbClr val="002060"/>
                </a:solidFill>
                <a:latin typeface="Arial" panose="020B0604020202020204" pitchFamily="34" charset="0"/>
                <a:ea typeface="Open Sans" panose="020B0606030504020204" pitchFamily="34" charset="0"/>
                <a:cs typeface="Arial" panose="020B0604020202020204" pitchFamily="34" charset="0"/>
              </a:rPr>
              <a:pPr/>
              <a:t>9</a:t>
            </a:fld>
            <a:r>
              <a:rPr lang="en-US" sz="1400" dirty="0">
                <a:solidFill>
                  <a:srgbClr val="002060"/>
                </a:solidFill>
                <a:latin typeface="Arial" panose="020B0604020202020204" pitchFamily="34" charset="0"/>
                <a:ea typeface="Open Sans" panose="020B0606030504020204" pitchFamily="34" charset="0"/>
                <a:cs typeface="Arial" panose="020B0604020202020204" pitchFamily="34" charset="0"/>
              </a:rPr>
              <a:t>  | </a:t>
            </a:r>
          </a:p>
        </p:txBody>
      </p:sp>
    </p:spTree>
  </p:cSld>
  <p:clrMapOvr>
    <a:masterClrMapping/>
  </p:clrMapOvr>
</p:sld>
</file>

<file path=ppt/theme/theme1.xml><?xml version="1.0" encoding="utf-8"?>
<a:theme xmlns:a="http://schemas.openxmlformats.org/drawingml/2006/main" name="Office Theme">
  <a:themeElements>
    <a:clrScheme name="SAWPA Colors">
      <a:dk1>
        <a:sysClr val="windowText" lastClr="000000"/>
      </a:dk1>
      <a:lt1>
        <a:sysClr val="window" lastClr="FFFFFF"/>
      </a:lt1>
      <a:dk2>
        <a:srgbClr val="18988B"/>
      </a:dk2>
      <a:lt2>
        <a:srgbClr val="004E99"/>
      </a:lt2>
      <a:accent1>
        <a:srgbClr val="23517E"/>
      </a:accent1>
      <a:accent2>
        <a:srgbClr val="F9A850"/>
      </a:accent2>
      <a:accent3>
        <a:srgbClr val="F78D2E"/>
      </a:accent3>
      <a:accent4>
        <a:srgbClr val="3AB984"/>
      </a:accent4>
      <a:accent5>
        <a:srgbClr val="01559F"/>
      </a:accent5>
      <a:accent6>
        <a:srgbClr val="44C0BD"/>
      </a:accent6>
      <a:hlink>
        <a:srgbClr val="E6E7E8"/>
      </a:hlink>
      <a:folHlink>
        <a:srgbClr val="3990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SAWPA v2">
      <a:dk1>
        <a:sysClr val="windowText" lastClr="000000"/>
      </a:dk1>
      <a:lt1>
        <a:sysClr val="window" lastClr="FFFFFF"/>
      </a:lt1>
      <a:dk2>
        <a:srgbClr val="44546A"/>
      </a:dk2>
      <a:lt2>
        <a:srgbClr val="E7E6E6"/>
      </a:lt2>
      <a:accent1>
        <a:srgbClr val="0E2B89"/>
      </a:accent1>
      <a:accent2>
        <a:srgbClr val="007E70"/>
      </a:accent2>
      <a:accent3>
        <a:srgbClr val="419C92"/>
      </a:accent3>
      <a:accent4>
        <a:srgbClr val="5B9BD5"/>
      </a:accent4>
      <a:accent5>
        <a:srgbClr val="0E2B89"/>
      </a:accent5>
      <a:accent6>
        <a:srgbClr val="007E70"/>
      </a:accent6>
      <a:hlink>
        <a:srgbClr val="419C92"/>
      </a:hlink>
      <a:folHlink>
        <a:srgbClr val="5B9BD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8219</TotalTime>
  <Words>1451</Words>
  <Application>Microsoft Office PowerPoint</Application>
  <PresentationFormat>Custom</PresentationFormat>
  <Paragraphs>199</Paragraphs>
  <Slides>16</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Arial</vt:lpstr>
      <vt:lpstr>Calibri</vt:lpstr>
      <vt:lpstr>Aptos</vt:lpstr>
      <vt:lpstr>Bembo MT Pro</vt:lpstr>
      <vt:lpstr>Open Sans SemiBold</vt:lpstr>
      <vt:lpstr>Symbol</vt:lpstr>
      <vt:lpstr>Open Sans</vt:lpstr>
      <vt:lpstr>Source Sans Pro</vt:lpstr>
      <vt:lpstr>Open Sans Semi-Bold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Pitch Deck Business Presentation</dc:title>
  <dc:creator>Melissa Bustamonte</dc:creator>
  <cp:lastModifiedBy>Ian Achimore</cp:lastModifiedBy>
  <cp:revision>130</cp:revision>
  <cp:lastPrinted>2024-11-04T17:00:05Z</cp:lastPrinted>
  <dcterms:created xsi:type="dcterms:W3CDTF">2006-08-16T00:00:00Z</dcterms:created>
  <dcterms:modified xsi:type="dcterms:W3CDTF">2024-11-04T20:36:01Z</dcterms:modified>
  <dc:identifier>DAFo76mZCAc</dc:identifier>
</cp:coreProperties>
</file>