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6" r:id="rId5"/>
  </p:sldMasterIdLst>
  <p:notesMasterIdLst>
    <p:notesMasterId r:id="rId15"/>
  </p:notesMasterIdLst>
  <p:handoutMasterIdLst>
    <p:handoutMasterId r:id="rId16"/>
  </p:handoutMasterIdLst>
  <p:sldIdLst>
    <p:sldId id="6257" r:id="rId6"/>
    <p:sldId id="6255" r:id="rId7"/>
    <p:sldId id="6273" r:id="rId8"/>
    <p:sldId id="6272" r:id="rId9"/>
    <p:sldId id="6275" r:id="rId10"/>
    <p:sldId id="6274" r:id="rId11"/>
    <p:sldId id="6276" r:id="rId12"/>
    <p:sldId id="257" r:id="rId13"/>
    <p:sldId id="6214" r:id="rId1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8367F4-D35F-43BB-BEF8-1C7128F0B430}">
          <p14:sldIdLst>
            <p14:sldId id="6257"/>
            <p14:sldId id="6255"/>
            <p14:sldId id="6273"/>
            <p14:sldId id="6272"/>
            <p14:sldId id="6275"/>
            <p14:sldId id="6274"/>
            <p14:sldId id="6276"/>
            <p14:sldId id="257"/>
            <p14:sldId id="62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BD3"/>
    <a:srgbClr val="005687"/>
    <a:srgbClr val="AFB0B2"/>
    <a:srgbClr val="7BC24D"/>
    <a:srgbClr val="F5A8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2741" autoAdjust="0"/>
  </p:normalViewPr>
  <p:slideViewPr>
    <p:cSldViewPr snapToGrid="0">
      <p:cViewPr varScale="1">
        <p:scale>
          <a:sx n="115" d="100"/>
          <a:sy n="115" d="100"/>
        </p:scale>
        <p:origin x="396" y="10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C76EDD-B10C-7719-3B52-5367EA0A1FD5}"/>
              </a:ext>
            </a:extLst>
          </p:cNvPr>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a:extLst>
              <a:ext uri="{FF2B5EF4-FFF2-40B4-BE49-F238E27FC236}">
                <a16:creationId xmlns:a16="http://schemas.microsoft.com/office/drawing/2014/main" id="{F4D313DB-0D92-44FD-BC2A-32B9EEA103BB}"/>
              </a:ext>
            </a:extLst>
          </p:cNvPr>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AAA1C41D-332A-4148-B6EF-FD11A24480B0}" type="datetimeFigureOut">
              <a:rPr lang="en-US" smtClean="0"/>
              <a:t>11/19/2024</a:t>
            </a:fld>
            <a:endParaRPr lang="en-US"/>
          </a:p>
        </p:txBody>
      </p:sp>
      <p:sp>
        <p:nvSpPr>
          <p:cNvPr id="4" name="Footer Placeholder 3">
            <a:extLst>
              <a:ext uri="{FF2B5EF4-FFF2-40B4-BE49-F238E27FC236}">
                <a16:creationId xmlns:a16="http://schemas.microsoft.com/office/drawing/2014/main" id="{CA6C4C55-2F06-36C4-1221-8B843BF56932}"/>
              </a:ext>
            </a:extLst>
          </p:cNvPr>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3D893E-E507-A45D-8816-00BAD0651996}"/>
              </a:ext>
            </a:extLst>
          </p:cNvPr>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BC23DE43-A6AB-4E8A-8795-14EBE4853375}" type="slidenum">
              <a:rPr lang="en-US" smtClean="0"/>
              <a:t>‹#›</a:t>
            </a:fld>
            <a:endParaRPr lang="en-US"/>
          </a:p>
        </p:txBody>
      </p:sp>
    </p:spTree>
    <p:extLst>
      <p:ext uri="{BB962C8B-B14F-4D97-AF65-F5344CB8AC3E}">
        <p14:creationId xmlns:p14="http://schemas.microsoft.com/office/powerpoint/2010/main" val="421307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5DC2C3B2-3245-4691-B024-F6305EDCCD25}" type="datetimeFigureOut">
              <a:rPr lang="en-US" smtClean="0"/>
              <a:t>11/19/2024</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E32F70A1-0982-467B-80D2-444A2A26DA59}" type="slidenum">
              <a:rPr lang="en-US" smtClean="0"/>
              <a:t>‹#›</a:t>
            </a:fld>
            <a:endParaRPr lang="en-US"/>
          </a:p>
        </p:txBody>
      </p:sp>
    </p:spTree>
    <p:extLst>
      <p:ext uri="{BB962C8B-B14F-4D97-AF65-F5344CB8AC3E}">
        <p14:creationId xmlns:p14="http://schemas.microsoft.com/office/powerpoint/2010/main" val="98977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F70A1-0982-467B-80D2-444A2A26DA59}" type="slidenum">
              <a:rPr lang="en-US" smtClean="0"/>
              <a:t>2</a:t>
            </a:fld>
            <a:endParaRPr lang="en-US"/>
          </a:p>
        </p:txBody>
      </p:sp>
    </p:spTree>
    <p:extLst>
      <p:ext uri="{BB962C8B-B14F-4D97-AF65-F5344CB8AC3E}">
        <p14:creationId xmlns:p14="http://schemas.microsoft.com/office/powerpoint/2010/main" val="261469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E4745-4861-EBC7-2001-A04A26827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D1D52-EF92-CE50-62AB-A9F4D0E291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2772B-C709-53A8-F287-462E71513F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C8A60E-D933-37D2-2A61-069D49D33E9F}"/>
              </a:ext>
            </a:extLst>
          </p:cNvPr>
          <p:cNvSpPr>
            <a:spLocks noGrp="1"/>
          </p:cNvSpPr>
          <p:nvPr>
            <p:ph type="sldNum" sz="quarter" idx="5"/>
          </p:nvPr>
        </p:nvSpPr>
        <p:spPr/>
        <p:txBody>
          <a:bodyPr/>
          <a:lstStyle/>
          <a:p>
            <a:fld id="{E32F70A1-0982-467B-80D2-444A2A26DA59}" type="slidenum">
              <a:rPr lang="en-US" smtClean="0"/>
              <a:t>3</a:t>
            </a:fld>
            <a:endParaRPr lang="en-US"/>
          </a:p>
        </p:txBody>
      </p:sp>
    </p:spTree>
    <p:extLst>
      <p:ext uri="{BB962C8B-B14F-4D97-AF65-F5344CB8AC3E}">
        <p14:creationId xmlns:p14="http://schemas.microsoft.com/office/powerpoint/2010/main" val="2321413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CWD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69F3-55FC-DA82-138A-1BCEC0DECF68}"/>
              </a:ext>
            </a:extLst>
          </p:cNvPr>
          <p:cNvSpPr>
            <a:spLocks noGrp="1"/>
          </p:cNvSpPr>
          <p:nvPr>
            <p:ph type="title"/>
          </p:nvPr>
        </p:nvSpPr>
        <p:spPr/>
        <p:txBody>
          <a:bodyPr/>
          <a:lstStyle/>
          <a:p>
            <a:r>
              <a:rPr lang="en-US"/>
              <a:t>Click to edit Master title style</a:t>
            </a:r>
          </a:p>
        </p:txBody>
      </p:sp>
      <p:pic>
        <p:nvPicPr>
          <p:cNvPr id="3" name="Picture 2" descr="Background pattern&#10;&#10;Description automatically generated">
            <a:extLst>
              <a:ext uri="{FF2B5EF4-FFF2-40B4-BE49-F238E27FC236}">
                <a16:creationId xmlns:a16="http://schemas.microsoft.com/office/drawing/2014/main" id="{84648358-C0C2-3A95-03B0-5CF31A4FF7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72" y="-83976"/>
            <a:ext cx="12300857" cy="7044613"/>
          </a:xfrm>
          <a:prstGeom prst="rect">
            <a:avLst/>
          </a:prstGeom>
        </p:spPr>
      </p:pic>
      <p:sp>
        <p:nvSpPr>
          <p:cNvPr id="4" name="Title 1">
            <a:extLst>
              <a:ext uri="{FF2B5EF4-FFF2-40B4-BE49-F238E27FC236}">
                <a16:creationId xmlns:a16="http://schemas.microsoft.com/office/drawing/2014/main" id="{523ADE63-8B84-9049-4278-91252E9D31B2}"/>
              </a:ext>
            </a:extLst>
          </p:cNvPr>
          <p:cNvSpPr txBox="1">
            <a:spLocks/>
          </p:cNvSpPr>
          <p:nvPr userDrawn="1"/>
        </p:nvSpPr>
        <p:spPr>
          <a:xfrm>
            <a:off x="48253" y="3351304"/>
            <a:ext cx="12095491" cy="82167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500" b="1" kern="1200">
                <a:solidFill>
                  <a:schemeClr val="tx2"/>
                </a:solidFill>
                <a:latin typeface="Arial" panose="020B0604020202020204" pitchFamily="34" charset="0"/>
                <a:ea typeface="+mj-ea"/>
                <a:cs typeface="Arial" panose="020B0604020202020204" pitchFamily="34" charset="0"/>
              </a:defRPr>
            </a:lvl1pPr>
          </a:lstStyle>
          <a:p>
            <a:r>
              <a:rPr lang="en-US" sz="3000">
                <a:latin typeface="Arial Black" panose="020B0A04020102020204" pitchFamily="34" charset="0"/>
              </a:rPr>
              <a:t>Title</a:t>
            </a:r>
          </a:p>
        </p:txBody>
      </p:sp>
      <p:sp>
        <p:nvSpPr>
          <p:cNvPr id="5" name="Subtitle 2">
            <a:extLst>
              <a:ext uri="{FF2B5EF4-FFF2-40B4-BE49-F238E27FC236}">
                <a16:creationId xmlns:a16="http://schemas.microsoft.com/office/drawing/2014/main" id="{AAAD74CC-ED19-3631-AAE3-E171C4CF1643}"/>
              </a:ext>
            </a:extLst>
          </p:cNvPr>
          <p:cNvSpPr>
            <a:spLocks noGrp="1"/>
          </p:cNvSpPr>
          <p:nvPr>
            <p:ph type="subTitle" idx="1"/>
          </p:nvPr>
        </p:nvSpPr>
        <p:spPr>
          <a:xfrm>
            <a:off x="557907" y="4569364"/>
            <a:ext cx="11281459" cy="1628198"/>
          </a:xfrm>
        </p:spPr>
        <p:txBody>
          <a:bodyPr>
            <a:normAutofit/>
          </a:bodyPr>
          <a:lstStyle>
            <a:lvl1pPr marL="0" indent="0" algn="ctr">
              <a:buNone/>
              <a:defRPr/>
            </a:lvl1pPr>
          </a:lstStyle>
          <a:p>
            <a:pPr>
              <a:lnSpc>
                <a:spcPct val="120000"/>
              </a:lnSpc>
              <a:spcBef>
                <a:spcPts val="0"/>
              </a:spcBef>
            </a:pPr>
            <a:r>
              <a:rPr lang="en-US">
                <a:latin typeface="Arial" panose="020B0604020202020204" pitchFamily="34" charset="0"/>
                <a:cs typeface="Arial" panose="020B0604020202020204" pitchFamily="34" charset="0"/>
              </a:rPr>
              <a:t>Your Name</a:t>
            </a:r>
          </a:p>
          <a:p>
            <a:pPr>
              <a:lnSpc>
                <a:spcPct val="120000"/>
              </a:lnSpc>
              <a:spcBef>
                <a:spcPts val="0"/>
              </a:spcBef>
            </a:pPr>
            <a:r>
              <a:rPr lang="en-US">
                <a:latin typeface="Arial" panose="020B0604020202020204" pitchFamily="34" charset="0"/>
                <a:cs typeface="Arial" panose="020B0604020202020204" pitchFamily="34" charset="0"/>
              </a:rPr>
              <a:t>Your Title</a:t>
            </a:r>
          </a:p>
        </p:txBody>
      </p:sp>
      <p:sp>
        <p:nvSpPr>
          <p:cNvPr id="6" name="TextBox 5">
            <a:extLst>
              <a:ext uri="{FF2B5EF4-FFF2-40B4-BE49-F238E27FC236}">
                <a16:creationId xmlns:a16="http://schemas.microsoft.com/office/drawing/2014/main" id="{06DAF153-E6BD-8E3A-CB69-1B4184085D0B}"/>
              </a:ext>
            </a:extLst>
          </p:cNvPr>
          <p:cNvSpPr txBox="1"/>
          <p:nvPr userDrawn="1"/>
        </p:nvSpPr>
        <p:spPr>
          <a:xfrm>
            <a:off x="3770594" y="5828230"/>
            <a:ext cx="4856086"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Date of presentation</a:t>
            </a:r>
          </a:p>
        </p:txBody>
      </p:sp>
      <p:pic>
        <p:nvPicPr>
          <p:cNvPr id="10" name="Picture 9" descr="A logo of a water district&#10;&#10;Description automatically generated">
            <a:extLst>
              <a:ext uri="{FF2B5EF4-FFF2-40B4-BE49-F238E27FC236}">
                <a16:creationId xmlns:a16="http://schemas.microsoft.com/office/drawing/2014/main" id="{966168B0-109D-C479-4F53-1D1A7EADE9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907" y="4481667"/>
            <a:ext cx="1716646" cy="1715895"/>
          </a:xfrm>
          <a:prstGeom prst="rect">
            <a:avLst/>
          </a:prstGeom>
        </p:spPr>
      </p:pic>
    </p:spTree>
    <p:extLst>
      <p:ext uri="{BB962C8B-B14F-4D97-AF65-F5344CB8AC3E}">
        <p14:creationId xmlns:p14="http://schemas.microsoft.com/office/powerpoint/2010/main" val="2385767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0E2B57-0A92-6D62-4B5A-93F1C3B265E0}"/>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 name="Title 1">
            <a:extLst>
              <a:ext uri="{FF2B5EF4-FFF2-40B4-BE49-F238E27FC236}">
                <a16:creationId xmlns:a16="http://schemas.microsoft.com/office/drawing/2014/main" id="{5451FC23-4EBA-D022-63C3-FF0E10D452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F8EC7F-B809-E53B-BDD0-A10EC5DB30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134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86F7B3-AF1E-0669-485B-84F16886A992}"/>
              </a:ext>
            </a:extLst>
          </p:cNvPr>
          <p:cNvSpPr>
            <a:spLocks noGrp="1"/>
          </p:cNvSpPr>
          <p:nvPr>
            <p:ph sz="half" idx="1"/>
          </p:nvPr>
        </p:nvSpPr>
        <p:spPr>
          <a:xfrm>
            <a:off x="838200" y="1543050"/>
            <a:ext cx="5181600" cy="463391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D325AC5-9081-9F45-86A2-EF6D71B4FDD0}"/>
              </a:ext>
            </a:extLst>
          </p:cNvPr>
          <p:cNvSpPr>
            <a:spLocks noGrp="1"/>
          </p:cNvSpPr>
          <p:nvPr>
            <p:ph sz="half" idx="2"/>
          </p:nvPr>
        </p:nvSpPr>
        <p:spPr>
          <a:xfrm>
            <a:off x="6172200" y="1543050"/>
            <a:ext cx="5181600" cy="4633913"/>
          </a:xfrm>
        </p:spPr>
        <p:txBody>
          <a:bodyPr/>
          <a:lstStyle/>
          <a:p>
            <a:pPr lvl="0"/>
            <a:r>
              <a:rPr lang="en-US"/>
              <a:t>Click to edit Master text styles</a:t>
            </a:r>
          </a:p>
          <a:p>
            <a:pPr lvl="1"/>
            <a:r>
              <a:rPr lang="en-US"/>
              <a:t>Second level</a:t>
            </a:r>
          </a:p>
        </p:txBody>
      </p:sp>
      <p:sp>
        <p:nvSpPr>
          <p:cNvPr id="8" name="Title 1">
            <a:extLst>
              <a:ext uri="{FF2B5EF4-FFF2-40B4-BE49-F238E27FC236}">
                <a16:creationId xmlns:a16="http://schemas.microsoft.com/office/drawing/2014/main" id="{8DD4537E-E24D-40D8-210B-E33C027BB310}"/>
              </a:ext>
            </a:extLst>
          </p:cNvPr>
          <p:cNvSpPr>
            <a:spLocks noGrp="1"/>
          </p:cNvSpPr>
          <p:nvPr>
            <p:ph type="title"/>
          </p:nvPr>
        </p:nvSpPr>
        <p:spPr>
          <a:xfrm>
            <a:off x="838200" y="365125"/>
            <a:ext cx="10515600" cy="847725"/>
          </a:xfrm>
        </p:spPr>
        <p:txBody>
          <a:bodyPr/>
          <a:lstStyle/>
          <a:p>
            <a:r>
              <a:rPr lang="en-US"/>
              <a:t>Click to edit Master title style</a:t>
            </a:r>
          </a:p>
        </p:txBody>
      </p:sp>
    </p:spTree>
    <p:extLst>
      <p:ext uri="{BB962C8B-B14F-4D97-AF65-F5344CB8AC3E}">
        <p14:creationId xmlns:p14="http://schemas.microsoft.com/office/powerpoint/2010/main" val="135581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A32526-89D7-75F5-92A2-14E10988B8BC}"/>
              </a:ext>
            </a:extLst>
          </p:cNvPr>
          <p:cNvSpPr>
            <a:spLocks noGrp="1"/>
          </p:cNvSpPr>
          <p:nvPr>
            <p:ph type="title"/>
          </p:nvPr>
        </p:nvSpPr>
        <p:spPr>
          <a:xfrm>
            <a:off x="838200" y="365125"/>
            <a:ext cx="10515600" cy="847725"/>
          </a:xfrm>
        </p:spPr>
        <p:txBody>
          <a:bodyPr/>
          <a:lstStyle/>
          <a:p>
            <a:r>
              <a:rPr lang="en-US"/>
              <a:t>Click to edit Master title style</a:t>
            </a:r>
          </a:p>
        </p:txBody>
      </p:sp>
    </p:spTree>
    <p:extLst>
      <p:ext uri="{BB962C8B-B14F-4D97-AF65-F5344CB8AC3E}">
        <p14:creationId xmlns:p14="http://schemas.microsoft.com/office/powerpoint/2010/main" val="272878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1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B968-8164-F7E6-9E9F-06E903A5A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A3CB1E-262A-7C0C-85E2-660DA7B8D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CBCC7-B301-479E-EC73-E4B6772C3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9612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0B42E1-BB3A-E5ED-20BF-94298567F4F9}"/>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 name="Title 1">
            <a:extLst>
              <a:ext uri="{FF2B5EF4-FFF2-40B4-BE49-F238E27FC236}">
                <a16:creationId xmlns:a16="http://schemas.microsoft.com/office/drawing/2014/main" id="{270F6FC7-94D9-A826-0233-6CD664B972E8}"/>
              </a:ext>
            </a:extLst>
          </p:cNvPr>
          <p:cNvSpPr>
            <a:spLocks noGrp="1"/>
          </p:cNvSpPr>
          <p:nvPr>
            <p:ph type="ctrTitle"/>
          </p:nvPr>
        </p:nvSpPr>
        <p:spPr>
          <a:xfrm>
            <a:off x="1524000" y="1122363"/>
            <a:ext cx="9144000" cy="2387600"/>
          </a:xfrm>
        </p:spPr>
        <p:txBody>
          <a:bodyPr anchor="b">
            <a:normAutofit/>
          </a:bodyPr>
          <a:lstStyle>
            <a:lvl1pPr algn="ctr">
              <a:defRPr sz="4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36F50D19-15F3-3F6A-A642-EB80BD918F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0596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357F-3EB5-BDC6-874A-431873C53EAD}"/>
              </a:ext>
            </a:extLst>
          </p:cNvPr>
          <p:cNvSpPr>
            <a:spLocks noGrp="1"/>
          </p:cNvSpPr>
          <p:nvPr>
            <p:ph type="title"/>
          </p:nvPr>
        </p:nvSpPr>
        <p:spPr>
          <a:xfrm>
            <a:off x="838200" y="365125"/>
            <a:ext cx="10515600" cy="84772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99BF57B-D0EC-1B95-4097-D2669C3C4021}"/>
              </a:ext>
            </a:extLst>
          </p:cNvPr>
          <p:cNvSpPr>
            <a:spLocks noGrp="1"/>
          </p:cNvSpPr>
          <p:nvPr>
            <p:ph idx="1"/>
          </p:nvPr>
        </p:nvSpPr>
        <p:spPr>
          <a:xfrm>
            <a:off x="521679" y="1530350"/>
            <a:ext cx="10515600" cy="4646613"/>
          </a:xfrm>
        </p:spPr>
        <p:txBody>
          <a:bodyPr/>
          <a:lstStyle>
            <a:lvl1pPr>
              <a:defRPr/>
            </a:lvl1pPr>
            <a:lvl2pPr>
              <a:defRPr/>
            </a:lvl2pPr>
          </a:lstStyle>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1"/>
            <a:endParaRPr lang="en-US"/>
          </a:p>
          <a:p>
            <a:pPr lvl="1"/>
            <a:endParaRPr lang="en-US"/>
          </a:p>
          <a:p>
            <a:pPr lvl="1"/>
            <a:endParaRPr lang="en-US"/>
          </a:p>
        </p:txBody>
      </p:sp>
    </p:spTree>
    <p:extLst>
      <p:ext uri="{BB962C8B-B14F-4D97-AF65-F5344CB8AC3E}">
        <p14:creationId xmlns:p14="http://schemas.microsoft.com/office/powerpoint/2010/main" val="177609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86F7B3-AF1E-0669-485B-84F16886A992}"/>
              </a:ext>
            </a:extLst>
          </p:cNvPr>
          <p:cNvSpPr>
            <a:spLocks noGrp="1"/>
          </p:cNvSpPr>
          <p:nvPr>
            <p:ph sz="half" idx="1"/>
          </p:nvPr>
        </p:nvSpPr>
        <p:spPr>
          <a:xfrm>
            <a:off x="474787" y="1543050"/>
            <a:ext cx="5181600" cy="4633913"/>
          </a:xfrm>
        </p:spPr>
        <p:txBody>
          <a:bodyPr/>
          <a:lstStyle>
            <a:lvl2pPr>
              <a:defRPr/>
            </a:lvl2pPr>
          </a:lstStyle>
          <a:p>
            <a:pPr lvl="0"/>
            <a:r>
              <a:rPr lang="en-US"/>
              <a:t>Click to edit Master text styles</a:t>
            </a:r>
          </a:p>
          <a:p>
            <a:pPr lvl="1"/>
            <a:r>
              <a:rPr lang="en-US"/>
              <a:t>Second level</a:t>
            </a:r>
          </a:p>
          <a:p>
            <a:pPr lvl="0"/>
            <a:r>
              <a:rPr lang="en-US"/>
              <a:t>First</a:t>
            </a:r>
          </a:p>
          <a:p>
            <a:pPr lvl="1"/>
            <a:r>
              <a:rPr lang="en-US"/>
              <a:t>Second</a:t>
            </a:r>
          </a:p>
          <a:p>
            <a:pPr lvl="0"/>
            <a:r>
              <a:rPr lang="en-US"/>
              <a:t>Click to edit Master text styles</a:t>
            </a:r>
          </a:p>
          <a:p>
            <a:pPr lvl="1"/>
            <a:r>
              <a:rPr lang="en-US"/>
              <a:t>Second level</a:t>
            </a:r>
          </a:p>
          <a:p>
            <a:pPr lvl="0"/>
            <a:r>
              <a:rPr lang="en-US"/>
              <a:t>First</a:t>
            </a:r>
          </a:p>
          <a:p>
            <a:pPr lvl="1"/>
            <a:r>
              <a:rPr lang="en-US"/>
              <a:t>Second</a:t>
            </a:r>
          </a:p>
          <a:p>
            <a:pPr lvl="0"/>
            <a:r>
              <a:rPr lang="en-US"/>
              <a:t>Click to edit Master text styles</a:t>
            </a:r>
          </a:p>
          <a:p>
            <a:pPr lvl="1"/>
            <a:r>
              <a:rPr lang="en-US"/>
              <a:t>Second level</a:t>
            </a:r>
          </a:p>
          <a:p>
            <a:pPr lvl="0"/>
            <a:r>
              <a:rPr lang="en-US"/>
              <a:t>First</a:t>
            </a:r>
          </a:p>
          <a:p>
            <a:pPr lvl="1"/>
            <a:r>
              <a:rPr lang="en-US"/>
              <a:t>Second</a:t>
            </a:r>
          </a:p>
          <a:p>
            <a:pPr lvl="0"/>
            <a:r>
              <a:rPr lang="en-US"/>
              <a:t>Click to edit Master text styles</a:t>
            </a:r>
          </a:p>
          <a:p>
            <a:pPr lvl="1"/>
            <a:r>
              <a:rPr lang="en-US"/>
              <a:t>Second level</a:t>
            </a:r>
          </a:p>
          <a:p>
            <a:pPr lvl="0"/>
            <a:r>
              <a:rPr lang="en-US"/>
              <a:t>First</a:t>
            </a:r>
          </a:p>
          <a:p>
            <a:pPr lvl="1"/>
            <a:r>
              <a:rPr lang="en-US"/>
              <a:t>Second</a:t>
            </a:r>
          </a:p>
          <a:p>
            <a:pPr lvl="0"/>
            <a:r>
              <a:rPr lang="en-US"/>
              <a:t>Click to edit Master text styles</a:t>
            </a:r>
          </a:p>
          <a:p>
            <a:pPr lvl="1"/>
            <a:r>
              <a:rPr lang="en-US"/>
              <a:t>Second level</a:t>
            </a:r>
          </a:p>
          <a:p>
            <a:pPr lvl="0"/>
            <a:r>
              <a:rPr lang="en-US"/>
              <a:t>First</a:t>
            </a:r>
          </a:p>
          <a:p>
            <a:pPr lvl="1"/>
            <a:r>
              <a:rPr lang="en-US"/>
              <a:t>Second</a:t>
            </a:r>
          </a:p>
          <a:p>
            <a:pPr lvl="0"/>
            <a:r>
              <a:rPr lang="en-US"/>
              <a:t>Click to edit Master text styles</a:t>
            </a:r>
          </a:p>
          <a:p>
            <a:pPr lvl="1"/>
            <a:r>
              <a:rPr lang="en-US"/>
              <a:t>Second level</a:t>
            </a:r>
          </a:p>
          <a:p>
            <a:pPr lvl="0"/>
            <a:r>
              <a:rPr lang="en-US"/>
              <a:t>First</a:t>
            </a:r>
          </a:p>
          <a:p>
            <a:pPr lvl="1"/>
            <a:r>
              <a:rPr lang="en-US"/>
              <a:t>Second</a:t>
            </a:r>
          </a:p>
          <a:p>
            <a:pPr lvl="1"/>
            <a:endParaRPr lang="en-US"/>
          </a:p>
        </p:txBody>
      </p:sp>
      <p:sp>
        <p:nvSpPr>
          <p:cNvPr id="4" name="Content Placeholder 3">
            <a:extLst>
              <a:ext uri="{FF2B5EF4-FFF2-40B4-BE49-F238E27FC236}">
                <a16:creationId xmlns:a16="http://schemas.microsoft.com/office/drawing/2014/main" id="{3D325AC5-9081-9F45-86A2-EF6D71B4FDD0}"/>
              </a:ext>
            </a:extLst>
          </p:cNvPr>
          <p:cNvSpPr>
            <a:spLocks noGrp="1"/>
          </p:cNvSpPr>
          <p:nvPr>
            <p:ph sz="half" idx="2"/>
          </p:nvPr>
        </p:nvSpPr>
        <p:spPr>
          <a:xfrm>
            <a:off x="6090139" y="1543050"/>
            <a:ext cx="5181600" cy="4633913"/>
          </a:xfrm>
        </p:spPr>
        <p:txBody>
          <a:bodyPr/>
          <a:lstStyle>
            <a:lvl2pPr>
              <a:defRPr/>
            </a:lvl2pPr>
          </a:lstStyle>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First</a:t>
            </a:r>
          </a:p>
          <a:p>
            <a:pPr lvl="1"/>
            <a:r>
              <a:rPr lang="en-US"/>
              <a:t>Second</a:t>
            </a:r>
          </a:p>
          <a:p>
            <a:pPr lvl="0"/>
            <a:r>
              <a:rPr lang="en-US"/>
              <a:t>Click to edit Master text styles</a:t>
            </a:r>
          </a:p>
          <a:p>
            <a:pPr lvl="1"/>
            <a:r>
              <a:rPr lang="en-US"/>
              <a:t>Second level</a:t>
            </a:r>
          </a:p>
          <a:p>
            <a:pPr lvl="0"/>
            <a:r>
              <a:rPr lang="en-US"/>
              <a:t>First</a:t>
            </a:r>
          </a:p>
          <a:p>
            <a:pPr lvl="1"/>
            <a:r>
              <a:rPr lang="en-US"/>
              <a:t>Second</a:t>
            </a:r>
          </a:p>
          <a:p>
            <a:pPr lvl="0"/>
            <a:r>
              <a:rPr lang="en-US"/>
              <a:t>Click to edit Master text styles</a:t>
            </a:r>
          </a:p>
          <a:p>
            <a:pPr lvl="1"/>
            <a:r>
              <a:rPr lang="en-US"/>
              <a:t>Second level</a:t>
            </a:r>
          </a:p>
          <a:p>
            <a:pPr lvl="0"/>
            <a:r>
              <a:rPr lang="en-US"/>
              <a:t>First</a:t>
            </a:r>
          </a:p>
          <a:p>
            <a:pPr lvl="1"/>
            <a:r>
              <a:rPr lang="en-US"/>
              <a:t>Second</a:t>
            </a:r>
          </a:p>
          <a:p>
            <a:pPr lvl="0"/>
            <a:r>
              <a:rPr lang="en-US"/>
              <a:t>Click to edit Master text styles</a:t>
            </a:r>
          </a:p>
          <a:p>
            <a:pPr lvl="1"/>
            <a:r>
              <a:rPr lang="en-US"/>
              <a:t>Second level</a:t>
            </a:r>
          </a:p>
          <a:p>
            <a:pPr lvl="0"/>
            <a:r>
              <a:rPr lang="en-US"/>
              <a:t>First</a:t>
            </a:r>
          </a:p>
          <a:p>
            <a:pPr lvl="1"/>
            <a:r>
              <a:rPr lang="en-US"/>
              <a:t>Second</a:t>
            </a:r>
          </a:p>
          <a:p>
            <a:pPr lvl="0"/>
            <a:r>
              <a:rPr lang="en-US"/>
              <a:t>Click to edit Master text styles</a:t>
            </a:r>
          </a:p>
          <a:p>
            <a:pPr lvl="1"/>
            <a:r>
              <a:rPr lang="en-US"/>
              <a:t>Second level</a:t>
            </a:r>
          </a:p>
          <a:p>
            <a:pPr lvl="0"/>
            <a:r>
              <a:rPr lang="en-US"/>
              <a:t>First</a:t>
            </a:r>
          </a:p>
          <a:p>
            <a:pPr lvl="1"/>
            <a:r>
              <a:rPr lang="en-US"/>
              <a:t>Second</a:t>
            </a:r>
          </a:p>
          <a:p>
            <a:pPr lvl="0"/>
            <a:r>
              <a:rPr lang="en-US"/>
              <a:t>Click to edit Master text styles</a:t>
            </a:r>
          </a:p>
          <a:p>
            <a:pPr lvl="1"/>
            <a:r>
              <a:rPr lang="en-US"/>
              <a:t>Second level</a:t>
            </a:r>
          </a:p>
          <a:p>
            <a:pPr lvl="0"/>
            <a:r>
              <a:rPr lang="en-US"/>
              <a:t>First</a:t>
            </a:r>
          </a:p>
          <a:p>
            <a:pPr lvl="1"/>
            <a:r>
              <a:rPr lang="en-US"/>
              <a:t>Second</a:t>
            </a:r>
          </a:p>
          <a:p>
            <a:pPr lvl="1"/>
            <a:endParaRPr lang="en-US"/>
          </a:p>
        </p:txBody>
      </p:sp>
      <p:sp>
        <p:nvSpPr>
          <p:cNvPr id="8" name="Title 1">
            <a:extLst>
              <a:ext uri="{FF2B5EF4-FFF2-40B4-BE49-F238E27FC236}">
                <a16:creationId xmlns:a16="http://schemas.microsoft.com/office/drawing/2014/main" id="{8DD4537E-E24D-40D8-210B-E33C027BB310}"/>
              </a:ext>
            </a:extLst>
          </p:cNvPr>
          <p:cNvSpPr>
            <a:spLocks noGrp="1"/>
          </p:cNvSpPr>
          <p:nvPr>
            <p:ph type="title"/>
          </p:nvPr>
        </p:nvSpPr>
        <p:spPr>
          <a:xfrm>
            <a:off x="838200" y="365125"/>
            <a:ext cx="10515600" cy="847725"/>
          </a:xfrm>
        </p:spPr>
        <p:txBody>
          <a:bodyPr/>
          <a:lstStyle/>
          <a:p>
            <a:r>
              <a:rPr lang="en-US"/>
              <a:t>Click to edit Master title style</a:t>
            </a:r>
          </a:p>
        </p:txBody>
      </p:sp>
    </p:spTree>
    <p:extLst>
      <p:ext uri="{BB962C8B-B14F-4D97-AF65-F5344CB8AC3E}">
        <p14:creationId xmlns:p14="http://schemas.microsoft.com/office/powerpoint/2010/main" val="201073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A32526-89D7-75F5-92A2-14E10988B8BC}"/>
              </a:ext>
            </a:extLst>
          </p:cNvPr>
          <p:cNvSpPr>
            <a:spLocks noGrp="1"/>
          </p:cNvSpPr>
          <p:nvPr>
            <p:ph type="title"/>
          </p:nvPr>
        </p:nvSpPr>
        <p:spPr>
          <a:xfrm>
            <a:off x="838200" y="365125"/>
            <a:ext cx="10515600" cy="847725"/>
          </a:xfrm>
        </p:spPr>
        <p:txBody>
          <a:bodyPr/>
          <a:lstStyle/>
          <a:p>
            <a:r>
              <a:rPr lang="en-US"/>
              <a:t>Click to edit Master title style</a:t>
            </a:r>
          </a:p>
        </p:txBody>
      </p:sp>
    </p:spTree>
    <p:extLst>
      <p:ext uri="{BB962C8B-B14F-4D97-AF65-F5344CB8AC3E}">
        <p14:creationId xmlns:p14="http://schemas.microsoft.com/office/powerpoint/2010/main" val="302397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04656F7-B05F-5C6E-602D-2C5D63B3A33C}"/>
              </a:ext>
            </a:extLst>
          </p:cNvPr>
          <p:cNvSpPr>
            <a:spLocks noGrp="1"/>
          </p:cNvSpPr>
          <p:nvPr>
            <p:ph type="pic" sz="quarter" idx="10"/>
          </p:nvPr>
        </p:nvSpPr>
        <p:spPr>
          <a:xfrm>
            <a:off x="0" y="0"/>
            <a:ext cx="12192000" cy="6381345"/>
          </a:xfrm>
        </p:spPr>
        <p:txBody>
          <a:bodyPr/>
          <a:lstStyle/>
          <a:p>
            <a:endParaRPr lang="en-US"/>
          </a:p>
        </p:txBody>
      </p:sp>
    </p:spTree>
    <p:extLst>
      <p:ext uri="{BB962C8B-B14F-4D97-AF65-F5344CB8AC3E}">
        <p14:creationId xmlns:p14="http://schemas.microsoft.com/office/powerpoint/2010/main" val="80625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A77D-E37A-2192-B46A-C8F0BC5F19A0}"/>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01A6C645-3559-7FDA-BCFE-2C135520770A}"/>
              </a:ext>
            </a:extLst>
          </p:cNvPr>
          <p:cNvSpPr>
            <a:spLocks noGrp="1"/>
          </p:cNvSpPr>
          <p:nvPr>
            <p:ph type="body" sz="quarter" idx="10"/>
          </p:nvPr>
        </p:nvSpPr>
        <p:spPr>
          <a:xfrm>
            <a:off x="498233" y="1949450"/>
            <a:ext cx="5111620" cy="4246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B2899CA6-0860-1D7B-912F-B45D43F0EB8E}"/>
              </a:ext>
            </a:extLst>
          </p:cNvPr>
          <p:cNvSpPr>
            <a:spLocks noGrp="1"/>
          </p:cNvSpPr>
          <p:nvPr>
            <p:ph type="pic" sz="quarter" idx="11"/>
          </p:nvPr>
        </p:nvSpPr>
        <p:spPr>
          <a:xfrm>
            <a:off x="6207011" y="1949450"/>
            <a:ext cx="5111620" cy="4246563"/>
          </a:xfrm>
        </p:spPr>
        <p:txBody>
          <a:bodyPr/>
          <a:lstStyle/>
          <a:p>
            <a:endParaRPr lang="en-US"/>
          </a:p>
        </p:txBody>
      </p:sp>
    </p:spTree>
    <p:extLst>
      <p:ext uri="{BB962C8B-B14F-4D97-AF65-F5344CB8AC3E}">
        <p14:creationId xmlns:p14="http://schemas.microsoft.com/office/powerpoint/2010/main" val="304336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0B42E1-BB3A-E5ED-20BF-94298567F4F9}"/>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 name="Title 1">
            <a:extLst>
              <a:ext uri="{FF2B5EF4-FFF2-40B4-BE49-F238E27FC236}">
                <a16:creationId xmlns:a16="http://schemas.microsoft.com/office/drawing/2014/main" id="{270F6FC7-94D9-A826-0233-6CD664B972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F50D19-15F3-3F6A-A642-EB80BD918F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339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357F-3EB5-BDC6-874A-431873C53EAD}"/>
              </a:ext>
            </a:extLst>
          </p:cNvPr>
          <p:cNvSpPr>
            <a:spLocks noGrp="1"/>
          </p:cNvSpPr>
          <p:nvPr>
            <p:ph type="title"/>
          </p:nvPr>
        </p:nvSpPr>
        <p:spPr>
          <a:xfrm>
            <a:off x="838200" y="365125"/>
            <a:ext cx="10515600" cy="84772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99BF57B-D0EC-1B95-4097-D2669C3C4021}"/>
              </a:ext>
            </a:extLst>
          </p:cNvPr>
          <p:cNvSpPr>
            <a:spLocks noGrp="1"/>
          </p:cNvSpPr>
          <p:nvPr>
            <p:ph idx="1"/>
          </p:nvPr>
        </p:nvSpPr>
        <p:spPr>
          <a:xfrm>
            <a:off x="838200" y="1530350"/>
            <a:ext cx="10515600" cy="4646613"/>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0064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C4E2B811-152C-14BE-D4E7-F0CE6813A55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B68AD88-3D53-903C-43B2-95AFAA707F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1694BF-AB68-C0A6-58F9-46D4019D1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First bullet point</a:t>
            </a:r>
          </a:p>
          <a:p>
            <a:pPr lvl="1"/>
            <a:r>
              <a:rPr lang="en-US"/>
              <a:t>Sub-bullet point, if needed</a:t>
            </a:r>
          </a:p>
          <a:p>
            <a:pPr lvl="0"/>
            <a:r>
              <a:rPr lang="en-US"/>
              <a:t>Second bullet point</a:t>
            </a:r>
          </a:p>
          <a:p>
            <a:pPr lvl="1"/>
            <a:r>
              <a:rPr lang="en-US"/>
              <a:t> Sub-bullet point, if needed</a:t>
            </a:r>
          </a:p>
        </p:txBody>
      </p:sp>
    </p:spTree>
    <p:extLst>
      <p:ext uri="{BB962C8B-B14F-4D97-AF65-F5344CB8AC3E}">
        <p14:creationId xmlns:p14="http://schemas.microsoft.com/office/powerpoint/2010/main" val="1082006904"/>
      </p:ext>
    </p:extLst>
  </p:cSld>
  <p:clrMap bg1="lt1" tx1="dk1" bg2="lt2" tx2="dk2" accent1="accent1" accent2="accent2" accent3="accent3" accent4="accent4" accent5="accent5" accent6="accent6" hlink="hlink" folHlink="folHlink"/>
  <p:sldLayoutIdLst>
    <p:sldLayoutId id="2147483668" r:id="rId1"/>
    <p:sldLayoutId id="2147483661" r:id="rId2"/>
    <p:sldLayoutId id="2147483662" r:id="rId3"/>
    <p:sldLayoutId id="2147483664" r:id="rId4"/>
    <p:sldLayoutId id="2147483665" r:id="rId5"/>
    <p:sldLayoutId id="2147483666" r:id="rId6"/>
    <p:sldLayoutId id="2147483667" r:id="rId7"/>
  </p:sldLayoutIdLst>
  <p:txStyles>
    <p:titleStyle>
      <a:lvl1pPr algn="ctr" defTabSz="914400" rtl="0" eaLnBrk="1" latinLnBrk="0" hangingPunct="1">
        <a:lnSpc>
          <a:spcPct val="90000"/>
        </a:lnSpc>
        <a:spcBef>
          <a:spcPct val="0"/>
        </a:spcBef>
        <a:buNone/>
        <a:defRPr sz="35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5586"/>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7BC24D"/>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5586"/>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5586"/>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5586"/>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C4E2B811-152C-14BE-D4E7-F0CE6813A55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B68AD88-3D53-903C-43B2-95AFAA707F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1694BF-AB68-C0A6-58F9-46D4019D1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p:txBody>
      </p:sp>
    </p:spTree>
    <p:extLst>
      <p:ext uri="{BB962C8B-B14F-4D97-AF65-F5344CB8AC3E}">
        <p14:creationId xmlns:p14="http://schemas.microsoft.com/office/powerpoint/2010/main" val="346637214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5" r:id="rId7"/>
  </p:sldLayoutIdLst>
  <p:txStyles>
    <p:titleStyle>
      <a:lvl1pPr algn="ctr" defTabSz="914400" rtl="0" eaLnBrk="1" latinLnBrk="0" hangingPunct="1">
        <a:lnSpc>
          <a:spcPct val="90000"/>
        </a:lnSpc>
        <a:spcBef>
          <a:spcPct val="0"/>
        </a:spcBef>
        <a:buNone/>
        <a:defRPr sz="3500" b="1" kern="1200">
          <a:solidFill>
            <a:srgbClr val="00558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5586"/>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7BC24E"/>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5586"/>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5586"/>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5586"/>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E123-93D2-DAE6-3FD3-969D86E301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0D658C-96C8-4F88-3734-76D23850625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6F17C2E-76B8-3717-E1C5-93973D6323F2}"/>
              </a:ext>
            </a:extLst>
          </p:cNvPr>
          <p:cNvPicPr>
            <a:picLocks noChangeAspect="1"/>
          </p:cNvPicPr>
          <p:nvPr/>
        </p:nvPicPr>
        <p:blipFill>
          <a:blip r:embed="rId2"/>
          <a:stretch>
            <a:fillRect/>
          </a:stretch>
        </p:blipFill>
        <p:spPr>
          <a:xfrm>
            <a:off x="0" y="1785"/>
            <a:ext cx="12192000" cy="6854430"/>
          </a:xfrm>
          <a:prstGeom prst="rect">
            <a:avLst/>
          </a:prstGeom>
        </p:spPr>
      </p:pic>
      <p:sp>
        <p:nvSpPr>
          <p:cNvPr id="4" name="Title 1">
            <a:extLst>
              <a:ext uri="{FF2B5EF4-FFF2-40B4-BE49-F238E27FC236}">
                <a16:creationId xmlns:a16="http://schemas.microsoft.com/office/drawing/2014/main" id="{7BEFAFB7-45A6-E53E-B589-05FD29C97136}"/>
              </a:ext>
            </a:extLst>
          </p:cNvPr>
          <p:cNvSpPr txBox="1">
            <a:spLocks/>
          </p:cNvSpPr>
          <p:nvPr/>
        </p:nvSpPr>
        <p:spPr>
          <a:xfrm>
            <a:off x="122465" y="2010103"/>
            <a:ext cx="5973536" cy="1418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500" b="1" kern="1200">
                <a:solidFill>
                  <a:schemeClr val="tx2"/>
                </a:solidFill>
                <a:latin typeface="Arial" panose="020B0604020202020204" pitchFamily="34" charset="0"/>
                <a:ea typeface="+mj-ea"/>
                <a:cs typeface="Arial" panose="020B0604020202020204" pitchFamily="34" charset="0"/>
              </a:defRPr>
            </a:lvl1pPr>
          </a:lstStyle>
          <a:p>
            <a:r>
              <a:rPr lang="en-US" sz="3000" dirty="0">
                <a:latin typeface="Arial Black" panose="020B0A04020102020204" pitchFamily="34" charset="0"/>
              </a:rPr>
              <a:t>LAFCO Municipal Service Review, Sphere of Influence Review and Consolidation Feasibility Study</a:t>
            </a:r>
          </a:p>
        </p:txBody>
      </p:sp>
      <p:sp>
        <p:nvSpPr>
          <p:cNvPr id="6" name="Title 1">
            <a:extLst>
              <a:ext uri="{FF2B5EF4-FFF2-40B4-BE49-F238E27FC236}">
                <a16:creationId xmlns:a16="http://schemas.microsoft.com/office/drawing/2014/main" id="{09263FF0-DD41-3F03-23C3-0DCCB0F8639F}"/>
              </a:ext>
            </a:extLst>
          </p:cNvPr>
          <p:cNvSpPr txBox="1">
            <a:spLocks/>
          </p:cNvSpPr>
          <p:nvPr/>
        </p:nvSpPr>
        <p:spPr>
          <a:xfrm>
            <a:off x="499528" y="5130657"/>
            <a:ext cx="5797374" cy="14188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500" b="1" kern="1200">
                <a:solidFill>
                  <a:schemeClr val="tx2"/>
                </a:solidFill>
                <a:latin typeface="Arial" panose="020B0604020202020204" pitchFamily="34" charset="0"/>
                <a:ea typeface="+mj-ea"/>
                <a:cs typeface="Arial" panose="020B0604020202020204" pitchFamily="34" charset="0"/>
              </a:defRPr>
            </a:lvl1pPr>
          </a:lstStyle>
          <a:p>
            <a:r>
              <a:rPr lang="en-US" sz="2000" b="0" dirty="0">
                <a:solidFill>
                  <a:schemeClr val="bg1"/>
                </a:solidFill>
                <a:latin typeface="+mn-lt"/>
              </a:rPr>
              <a:t>Board of Directors Meeting</a:t>
            </a:r>
          </a:p>
          <a:p>
            <a:r>
              <a:rPr lang="en-US" sz="2000" b="0" dirty="0">
                <a:solidFill>
                  <a:schemeClr val="bg1"/>
                </a:solidFill>
                <a:latin typeface="+mn-lt"/>
              </a:rPr>
              <a:t>November 20, 2024</a:t>
            </a:r>
          </a:p>
        </p:txBody>
      </p:sp>
    </p:spTree>
    <p:extLst>
      <p:ext uri="{BB962C8B-B14F-4D97-AF65-F5344CB8AC3E}">
        <p14:creationId xmlns:p14="http://schemas.microsoft.com/office/powerpoint/2010/main" val="310868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22996-3224-ACDD-E303-F2608A2D15D6}"/>
              </a:ext>
            </a:extLst>
          </p:cNvPr>
          <p:cNvSpPr>
            <a:spLocks noGrp="1"/>
          </p:cNvSpPr>
          <p:nvPr>
            <p:ph type="title"/>
          </p:nvPr>
        </p:nvSpPr>
        <p:spPr>
          <a:xfrm>
            <a:off x="141515" y="197811"/>
            <a:ext cx="12050485" cy="1085850"/>
          </a:xfrm>
        </p:spPr>
        <p:txBody>
          <a:bodyPr>
            <a:normAutofit/>
          </a:bodyPr>
          <a:lstStyle/>
          <a:p>
            <a:pPr lvl="0"/>
            <a:r>
              <a:rPr lang="en-US" dirty="0"/>
              <a:t>LAFCO Municipal Service Review Public Review Draft</a:t>
            </a:r>
            <a:endParaRPr lang="en-US" noProof="0" dirty="0"/>
          </a:p>
        </p:txBody>
      </p:sp>
      <p:sp>
        <p:nvSpPr>
          <p:cNvPr id="18" name="Content Placeholder 6">
            <a:extLst>
              <a:ext uri="{FF2B5EF4-FFF2-40B4-BE49-F238E27FC236}">
                <a16:creationId xmlns:a16="http://schemas.microsoft.com/office/drawing/2014/main" id="{96DAAC30-C718-07E1-3DE4-754706429C73}"/>
              </a:ext>
            </a:extLst>
          </p:cNvPr>
          <p:cNvSpPr>
            <a:spLocks noGrp="1"/>
          </p:cNvSpPr>
          <p:nvPr>
            <p:ph idx="1"/>
          </p:nvPr>
        </p:nvSpPr>
        <p:spPr>
          <a:xfrm>
            <a:off x="1113905" y="1312446"/>
            <a:ext cx="10936327" cy="4804818"/>
          </a:xfrm>
        </p:spPr>
        <p:txBody>
          <a:bodyPr>
            <a:noAutofit/>
          </a:bodyPr>
          <a:lstStyle/>
          <a:p>
            <a:pPr marL="0" marR="0" indent="0" algn="l">
              <a:spcBef>
                <a:spcPts val="0"/>
              </a:spcBef>
              <a:spcAft>
                <a:spcPts val="0"/>
              </a:spcAft>
              <a:buNone/>
            </a:pPr>
            <a:endParaRPr lang="en-US" b="0" i="0" dirty="0">
              <a:solidFill>
                <a:srgbClr val="242424"/>
              </a:solidFill>
              <a:effectLst/>
              <a:highlight>
                <a:srgbClr val="FFFFFF"/>
              </a:highlight>
              <a:latin typeface="+mj-lt"/>
            </a:endParaRPr>
          </a:p>
          <a:p>
            <a:r>
              <a:rPr lang="en-US" sz="2400" dirty="0"/>
              <a:t>OCWD requested LAFCO review in October 2022</a:t>
            </a:r>
          </a:p>
          <a:p>
            <a:r>
              <a:rPr lang="en-US" sz="2400" dirty="0"/>
              <a:t>Study began with consultant in June 2023</a:t>
            </a:r>
          </a:p>
          <a:p>
            <a:r>
              <a:rPr lang="en-US" sz="2400" dirty="0"/>
              <a:t>Public draft released on November 15, 2024</a:t>
            </a:r>
          </a:p>
          <a:p>
            <a:r>
              <a:rPr lang="en-US" sz="2400" dirty="0"/>
              <a:t>Chapters 1-4, Municipal Service Review and Sphere of Influence Review</a:t>
            </a:r>
          </a:p>
          <a:p>
            <a:pPr lvl="1"/>
            <a:r>
              <a:rPr lang="en-US" sz="2000" dirty="0"/>
              <a:t>Routine work that typically occurs every five years</a:t>
            </a:r>
          </a:p>
          <a:p>
            <a:pPr lvl="1"/>
            <a:r>
              <a:rPr lang="en-US" sz="2000" dirty="0"/>
              <a:t>OCWD and </a:t>
            </a:r>
            <a:r>
              <a:rPr lang="en-US" sz="2000" dirty="0" err="1"/>
              <a:t>MWDOC</a:t>
            </a:r>
            <a:r>
              <a:rPr lang="en-US" sz="2000" dirty="0"/>
              <a:t> staff reviewed preliminary draft of these chapters in October</a:t>
            </a:r>
          </a:p>
          <a:p>
            <a:r>
              <a:rPr lang="en-US" sz="2400" dirty="0"/>
              <a:t>Chapter 5, Consolidation Feasibility Study</a:t>
            </a:r>
          </a:p>
          <a:p>
            <a:pPr lvl="1"/>
            <a:r>
              <a:rPr lang="en-US" sz="2000" dirty="0"/>
              <a:t>First time made available</a:t>
            </a:r>
          </a:p>
          <a:p>
            <a:pPr lvl="1"/>
            <a:r>
              <a:rPr lang="en-US" sz="2000" dirty="0"/>
              <a:t>Have 45 days to comment – December 30, 2024</a:t>
            </a:r>
          </a:p>
          <a:p>
            <a:pPr lvl="1"/>
            <a:r>
              <a:rPr lang="en-US" sz="2000" dirty="0"/>
              <a:t>Staff will bring recommended comments to December 11, 2024 WIC</a:t>
            </a:r>
            <a:endParaRPr lang="en-US" sz="2000" b="0" i="0" dirty="0">
              <a:solidFill>
                <a:srgbClr val="242424"/>
              </a:solidFill>
              <a:effectLst/>
              <a:latin typeface="+mj-lt"/>
            </a:endParaRPr>
          </a:p>
          <a:p>
            <a:pPr marL="457200" marR="0" algn="l">
              <a:spcBef>
                <a:spcPts val="0"/>
              </a:spcBef>
              <a:spcAft>
                <a:spcPts val="0"/>
              </a:spcAft>
              <a:buFont typeface="Arial" panose="020B0604020202020204" pitchFamily="34" charset="0"/>
              <a:buChar char="•"/>
            </a:pPr>
            <a:endParaRPr lang="en-US" b="0" i="0" dirty="0">
              <a:solidFill>
                <a:srgbClr val="242424"/>
              </a:solidFill>
              <a:effectLst/>
              <a:highlight>
                <a:srgbClr val="FFFFFF"/>
              </a:highlight>
              <a:latin typeface="+mj-lt"/>
            </a:endParaRPr>
          </a:p>
          <a:p>
            <a:pPr marL="457200" marR="0" algn="l">
              <a:spcBef>
                <a:spcPts val="0"/>
              </a:spcBef>
              <a:spcAft>
                <a:spcPts val="0"/>
              </a:spcAft>
              <a:buFont typeface="Arial" panose="020B0604020202020204" pitchFamily="34" charset="0"/>
              <a:buChar char="•"/>
            </a:pPr>
            <a:endParaRPr lang="en-US" b="0" i="0" dirty="0">
              <a:solidFill>
                <a:srgbClr val="242424"/>
              </a:solidFill>
              <a:effectLst/>
              <a:highlight>
                <a:srgbClr val="FFFFFF"/>
              </a:highlight>
              <a:latin typeface="+mj-lt"/>
            </a:endParaRPr>
          </a:p>
        </p:txBody>
      </p:sp>
    </p:spTree>
    <p:extLst>
      <p:ext uri="{BB962C8B-B14F-4D97-AF65-F5344CB8AC3E}">
        <p14:creationId xmlns:p14="http://schemas.microsoft.com/office/powerpoint/2010/main" val="277304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00A68-C095-F331-9362-D069860B8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15437-0495-9E94-83E7-25D1C622BAC7}"/>
              </a:ext>
            </a:extLst>
          </p:cNvPr>
          <p:cNvSpPr>
            <a:spLocks noGrp="1"/>
          </p:cNvSpPr>
          <p:nvPr>
            <p:ph type="title"/>
          </p:nvPr>
        </p:nvSpPr>
        <p:spPr>
          <a:xfrm>
            <a:off x="70757" y="133004"/>
            <a:ext cx="12050485" cy="1085850"/>
          </a:xfrm>
        </p:spPr>
        <p:txBody>
          <a:bodyPr>
            <a:normAutofit/>
          </a:bodyPr>
          <a:lstStyle/>
          <a:p>
            <a:pPr lvl="0"/>
            <a:r>
              <a:rPr lang="en-US" dirty="0"/>
              <a:t>Staff’s Preliminary Review of Chapter 5 Consolidation</a:t>
            </a:r>
            <a:endParaRPr lang="en-US" noProof="0" dirty="0"/>
          </a:p>
        </p:txBody>
      </p:sp>
      <p:sp>
        <p:nvSpPr>
          <p:cNvPr id="18" name="Content Placeholder 6">
            <a:extLst>
              <a:ext uri="{FF2B5EF4-FFF2-40B4-BE49-F238E27FC236}">
                <a16:creationId xmlns:a16="http://schemas.microsoft.com/office/drawing/2014/main" id="{9BF17356-7D80-5977-DC40-832419D8C2AE}"/>
              </a:ext>
            </a:extLst>
          </p:cNvPr>
          <p:cNvSpPr>
            <a:spLocks noGrp="1"/>
          </p:cNvSpPr>
          <p:nvPr>
            <p:ph idx="1"/>
          </p:nvPr>
        </p:nvSpPr>
        <p:spPr>
          <a:xfrm>
            <a:off x="673331" y="1218854"/>
            <a:ext cx="11376901" cy="5031414"/>
          </a:xfrm>
        </p:spPr>
        <p:txBody>
          <a:bodyPr>
            <a:noAutofit/>
          </a:bodyPr>
          <a:lstStyle/>
          <a:p>
            <a:r>
              <a:rPr lang="en-US" sz="2400" dirty="0"/>
              <a:t>No new issues identified</a:t>
            </a:r>
          </a:p>
          <a:p>
            <a:r>
              <a:rPr lang="en-US" sz="2400" dirty="0"/>
              <a:t>Confirmed that no fatal flaws or insurmountable obstacles exist that OCWD and MWDOC couldn’t manage and resolve</a:t>
            </a:r>
          </a:p>
          <a:p>
            <a:r>
              <a:rPr lang="en-US" sz="2400" dirty="0"/>
              <a:t>Fiscally feasible</a:t>
            </a:r>
          </a:p>
          <a:p>
            <a:r>
              <a:rPr lang="en-US" sz="2400" dirty="0"/>
              <a:t>No disruption in services provided by OCWD and </a:t>
            </a:r>
            <a:r>
              <a:rPr lang="en-US" sz="2400" dirty="0" err="1"/>
              <a:t>MWDOC</a:t>
            </a:r>
            <a:endParaRPr lang="en-US" sz="2400" dirty="0"/>
          </a:p>
          <a:p>
            <a:r>
              <a:rPr lang="en-US" sz="2400" dirty="0"/>
              <a:t>Annual savings ($4 - $6M), amount depends upon which retirement plan is implemented</a:t>
            </a:r>
          </a:p>
          <a:p>
            <a:pPr lvl="1"/>
            <a:r>
              <a:rPr lang="en-US" sz="2000" dirty="0"/>
              <a:t>$10 - $26 M PERS buyout if using OCWD retirement plan</a:t>
            </a:r>
          </a:p>
          <a:p>
            <a:r>
              <a:rPr lang="en-US" sz="2400" dirty="0"/>
              <a:t>Could consolidate under MWDOC’s enabling legislation without any need for new legislation in Sacramento</a:t>
            </a:r>
          </a:p>
          <a:p>
            <a:r>
              <a:rPr lang="en-US" sz="2400" b="0" i="0" dirty="0">
                <a:solidFill>
                  <a:srgbClr val="242424"/>
                </a:solidFill>
                <a:effectLst/>
                <a:highlight>
                  <a:srgbClr val="FFFFFF"/>
                </a:highlight>
                <a:latin typeface="+mj-lt"/>
              </a:rPr>
              <a:t>Eastern Municipal Water District example of a successful agency that manages groundwater and imported water</a:t>
            </a:r>
          </a:p>
          <a:p>
            <a:pPr marL="457200" marR="0" algn="l">
              <a:spcBef>
                <a:spcPts val="0"/>
              </a:spcBef>
              <a:spcAft>
                <a:spcPts val="0"/>
              </a:spcAft>
              <a:buFont typeface="Arial" panose="020B0604020202020204" pitchFamily="34" charset="0"/>
              <a:buChar char="•"/>
            </a:pPr>
            <a:endParaRPr lang="en-US" b="0" i="0" dirty="0">
              <a:solidFill>
                <a:srgbClr val="242424"/>
              </a:solidFill>
              <a:effectLst/>
              <a:highlight>
                <a:srgbClr val="FFFFFF"/>
              </a:highlight>
              <a:latin typeface="+mj-lt"/>
            </a:endParaRPr>
          </a:p>
        </p:txBody>
      </p:sp>
    </p:spTree>
    <p:extLst>
      <p:ext uri="{BB962C8B-B14F-4D97-AF65-F5344CB8AC3E}">
        <p14:creationId xmlns:p14="http://schemas.microsoft.com/office/powerpoint/2010/main" val="1643676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40A7-4D38-813B-EDA1-BC4A06F4E4E1}"/>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1FAD233F-C821-530B-8883-6B8EAB6926CE}"/>
              </a:ext>
            </a:extLst>
          </p:cNvPr>
          <p:cNvSpPr>
            <a:spLocks noGrp="1"/>
          </p:cNvSpPr>
          <p:nvPr>
            <p:ph idx="1"/>
          </p:nvPr>
        </p:nvSpPr>
        <p:spPr>
          <a:xfrm>
            <a:off x="554930" y="1212850"/>
            <a:ext cx="10515600" cy="4646613"/>
          </a:xfrm>
        </p:spPr>
        <p:txBody>
          <a:bodyPr>
            <a:normAutofit fontScale="85000" lnSpcReduction="20000"/>
          </a:bodyPr>
          <a:lstStyle/>
          <a:p>
            <a:pPr marL="342900" indent="-342900" algn="l">
              <a:buFont typeface="+mj-lt"/>
              <a:buAutoNum type="arabicPeriod"/>
            </a:pPr>
            <a:endParaRPr lang="en-US" sz="1800" b="0" i="0" u="none" strike="noStrike" baseline="0" dirty="0">
              <a:solidFill>
                <a:srgbClr val="000000"/>
              </a:solidFill>
              <a:latin typeface="+mj-lt"/>
            </a:endParaRPr>
          </a:p>
          <a:p>
            <a:pPr marL="342900" indent="-342900">
              <a:buFont typeface="+mj-lt"/>
              <a:buAutoNum type="arabicPeriod"/>
            </a:pPr>
            <a:r>
              <a:rPr lang="en-US" sz="2200" b="0" i="0" u="none" strike="noStrike" baseline="0" dirty="0">
                <a:latin typeface="+mj-lt"/>
              </a:rPr>
              <a:t>The combined average annual expenses based on the last three years (Fiscal Years 2021-22, 2022-23, and 2023-24) of adopted budgets for </a:t>
            </a:r>
            <a:r>
              <a:rPr lang="en-US" sz="2200" b="0" i="0" u="none" strike="noStrike" baseline="0" dirty="0" err="1">
                <a:latin typeface="+mj-lt"/>
              </a:rPr>
              <a:t>MWDOC</a:t>
            </a:r>
            <a:r>
              <a:rPr lang="en-US" sz="2200" b="0" i="0" u="none" strike="noStrike" baseline="0" dirty="0">
                <a:latin typeface="+mj-lt"/>
              </a:rPr>
              <a:t> and OCWD total approximately $517 million (Table 13). </a:t>
            </a:r>
          </a:p>
          <a:p>
            <a:pPr marL="342900" indent="-342900">
              <a:buFont typeface="+mj-lt"/>
              <a:buAutoNum type="arabicPeriod"/>
            </a:pPr>
            <a:endParaRPr lang="en-US" sz="2200" b="0" i="0" u="none" strike="noStrike" baseline="0" dirty="0">
              <a:latin typeface="+mj-lt"/>
            </a:endParaRPr>
          </a:p>
          <a:p>
            <a:pPr marL="342900" indent="-342900">
              <a:buFont typeface="+mj-lt"/>
              <a:buAutoNum type="arabicPeriod"/>
            </a:pPr>
            <a:r>
              <a:rPr lang="en-US" sz="2200" b="0" i="0" u="none" strike="noStrike" baseline="0" dirty="0">
                <a:latin typeface="+mj-lt"/>
              </a:rPr>
              <a:t>In part to a consolidation of OCWD and </a:t>
            </a:r>
            <a:r>
              <a:rPr lang="en-US" sz="2200" b="0" i="0" u="none" strike="noStrike" baseline="0" dirty="0" err="1">
                <a:latin typeface="+mj-lt"/>
              </a:rPr>
              <a:t>MWDOC</a:t>
            </a:r>
            <a:r>
              <a:rPr lang="en-US" sz="2200" b="0" i="0" u="none" strike="noStrike" baseline="0" dirty="0">
                <a:latin typeface="+mj-lt"/>
              </a:rPr>
              <a:t>, 18 positions were found to be potentially redundant, resulting in cost savings in average annual salaries of approximately $2.25 million (Table 14). </a:t>
            </a:r>
          </a:p>
          <a:p>
            <a:pPr marL="342900" indent="-342900" algn="l">
              <a:buFont typeface="+mj-lt"/>
              <a:buAutoNum type="arabicPeriod"/>
            </a:pPr>
            <a:endParaRPr lang="en-US" sz="2200" b="0" i="0" u="none" strike="noStrike" baseline="0" dirty="0">
              <a:latin typeface="+mj-lt"/>
            </a:endParaRPr>
          </a:p>
          <a:p>
            <a:pPr marL="342900" indent="-342900">
              <a:buFont typeface="+mj-lt"/>
              <a:buAutoNum type="arabicPeriod"/>
            </a:pPr>
            <a:r>
              <a:rPr lang="en-US" sz="2200" b="0" i="0" u="none" strike="noStrike" baseline="0" dirty="0">
                <a:latin typeface="+mj-lt"/>
              </a:rPr>
              <a:t>The elimination of redundant staff positions, reduction in board members from 17 to 10, savings from economies of scale for overhead expenses and healthcare benefits as a result of consolidation would have a net savings for the Successor Agency of approximately $3.98 million annually (Table 15). </a:t>
            </a:r>
          </a:p>
          <a:p>
            <a:pPr marL="342900" indent="-342900">
              <a:buFont typeface="+mj-lt"/>
              <a:buAutoNum type="arabicPeriod"/>
            </a:pPr>
            <a:endParaRPr lang="en-US" sz="2200" b="0" i="0" u="none" strike="noStrike" baseline="0" dirty="0">
              <a:latin typeface="+mj-lt"/>
            </a:endParaRPr>
          </a:p>
          <a:p>
            <a:pPr marL="342900" indent="-342900">
              <a:buFont typeface="+mj-lt"/>
              <a:buAutoNum type="arabicPeriod"/>
            </a:pPr>
            <a:r>
              <a:rPr lang="en-US" sz="2200" b="0" i="0" u="none" strike="noStrike" baseline="0" dirty="0">
                <a:latin typeface="+mj-lt"/>
              </a:rPr>
              <a:t> Consolidation with all employees enrolled in a defined benefit plan (CalPERS) is estimated to have a net annual savings of approximately $2.408 million in addition to the total savings identified in Table 15 ($3,984,377) for an estimated savings of approximately $6,391,927 (Table 16). </a:t>
            </a:r>
          </a:p>
          <a:p>
            <a:pPr marL="457200" indent="-457200">
              <a:buFont typeface="+mj-lt"/>
              <a:buAutoNum type="arabicPeriod"/>
            </a:pPr>
            <a:endParaRPr lang="en-US" dirty="0">
              <a:latin typeface="+mj-lt"/>
            </a:endParaRPr>
          </a:p>
        </p:txBody>
      </p:sp>
    </p:spTree>
    <p:extLst>
      <p:ext uri="{BB962C8B-B14F-4D97-AF65-F5344CB8AC3E}">
        <p14:creationId xmlns:p14="http://schemas.microsoft.com/office/powerpoint/2010/main" val="381247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60D8A-C30B-3789-6AC0-82CE0BDED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D7306-E9CA-AAF1-0856-94B2A2D35246}"/>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2093F34A-1BC0-A67F-F4DD-506A8725E82A}"/>
              </a:ext>
            </a:extLst>
          </p:cNvPr>
          <p:cNvSpPr>
            <a:spLocks noGrp="1"/>
          </p:cNvSpPr>
          <p:nvPr>
            <p:ph idx="1"/>
          </p:nvPr>
        </p:nvSpPr>
        <p:spPr>
          <a:xfrm>
            <a:off x="355107" y="1109709"/>
            <a:ext cx="11079332" cy="5067255"/>
          </a:xfrm>
        </p:spPr>
        <p:txBody>
          <a:bodyPr>
            <a:normAutofit/>
          </a:bodyPr>
          <a:lstStyle/>
          <a:p>
            <a:pPr algn="l"/>
            <a:endParaRPr lang="en-US" sz="1800" b="0" i="0" u="none" strike="noStrike" baseline="0" dirty="0">
              <a:solidFill>
                <a:srgbClr val="000000"/>
              </a:solidFill>
              <a:latin typeface="HelveticaNeueLT Std"/>
            </a:endParaRPr>
          </a:p>
          <a:p>
            <a:pPr marL="342900" indent="-342900">
              <a:buFont typeface="+mj-lt"/>
              <a:buAutoNum type="arabicPeriod" startAt="5"/>
            </a:pPr>
            <a:r>
              <a:rPr lang="en-US" sz="1800" b="0" i="0" u="none" strike="noStrike" baseline="0" dirty="0">
                <a:latin typeface="+mj-lt"/>
              </a:rPr>
              <a:t>Consolidation with all employees enrolled in a defined contribution plan (401(k)) is estimated to have for Employee Benefits of approximately $376,734 (Table 18). Because the unfunded liability payment would be eliminated and the contributions to the defined contribution plan would increase, the net total savings would be $3,897,717. However, this does not include the termination payment for CalPERS, which ranges from $10.4 million to $26 million (Table 17). </a:t>
            </a:r>
          </a:p>
          <a:p>
            <a:pPr marL="342900" indent="-342900">
              <a:buFont typeface="+mj-lt"/>
              <a:buAutoNum type="arabicPeriod" startAt="5"/>
            </a:pPr>
            <a:endParaRPr lang="en-US" sz="1800" b="0" i="0" u="none" strike="noStrike" baseline="0" dirty="0">
              <a:latin typeface="+mj-lt"/>
            </a:endParaRPr>
          </a:p>
          <a:p>
            <a:pPr marL="342900" indent="-342900">
              <a:buFont typeface="+mj-lt"/>
              <a:buAutoNum type="arabicPeriod" startAt="5"/>
            </a:pPr>
            <a:r>
              <a:rPr lang="en-US" sz="1800" b="0" i="0" u="none" strike="noStrike" baseline="0" dirty="0">
                <a:latin typeface="+mj-lt"/>
              </a:rPr>
              <a:t>The estimated cost to terminate </a:t>
            </a:r>
            <a:r>
              <a:rPr lang="en-US" sz="1800" b="0" i="0" u="none" strike="noStrike" baseline="0" dirty="0" err="1">
                <a:latin typeface="+mj-lt"/>
              </a:rPr>
              <a:t>MWDOC’s</a:t>
            </a:r>
            <a:r>
              <a:rPr lang="en-US" sz="1800" b="0" i="0" u="none" strike="noStrike" baseline="0" dirty="0">
                <a:latin typeface="+mj-lt"/>
              </a:rPr>
              <a:t> enrollment in CalPERS is between approximately $10.4 million and $26 million. A financing instrument could be used to pay this off over time (Table 17). </a:t>
            </a:r>
          </a:p>
          <a:p>
            <a:pPr marL="342900" indent="-342900">
              <a:buFont typeface="+mj-lt"/>
              <a:buAutoNum type="arabicPeriod" startAt="5"/>
            </a:pPr>
            <a:endParaRPr lang="en-US" sz="1800" b="0" i="0" u="none" strike="noStrike" baseline="0" dirty="0">
              <a:latin typeface="+mj-lt"/>
            </a:endParaRPr>
          </a:p>
          <a:p>
            <a:pPr marL="342900" indent="-342900">
              <a:buFont typeface="+mj-lt"/>
              <a:buAutoNum type="arabicPeriod" startAt="5"/>
            </a:pPr>
            <a:r>
              <a:rPr lang="en-US" sz="1800" b="0" i="0" u="none" strike="noStrike" baseline="0" dirty="0">
                <a:latin typeface="+mj-lt"/>
              </a:rPr>
              <a:t>Transitional costs of consolidation will be incurred, but the total amount is unknown. These temporary expenses may include consultant fees to guide the process, legal fees related to modifying contracts/agreements, preparation of studies and planning documents such as a Capital Improvement Program, and overlapping staff positions and board members continuing their roles temporarily during the integration phase. Other potential costs can include communication campaigns related to public relations and marketing, as well as technology and systems integration. </a:t>
            </a:r>
          </a:p>
          <a:p>
            <a:endParaRPr lang="en-US" dirty="0"/>
          </a:p>
        </p:txBody>
      </p:sp>
    </p:spTree>
    <p:extLst>
      <p:ext uri="{BB962C8B-B14F-4D97-AF65-F5344CB8AC3E}">
        <p14:creationId xmlns:p14="http://schemas.microsoft.com/office/powerpoint/2010/main" val="314440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6F2985-2C02-F657-EFF2-703B23223F31}"/>
              </a:ext>
            </a:extLst>
          </p:cNvPr>
          <p:cNvSpPr>
            <a:spLocks noGrp="1"/>
          </p:cNvSpPr>
          <p:nvPr>
            <p:ph idx="1"/>
          </p:nvPr>
        </p:nvSpPr>
        <p:spPr>
          <a:xfrm>
            <a:off x="596493" y="1280968"/>
            <a:ext cx="10515600" cy="4646613"/>
          </a:xfrm>
        </p:spPr>
        <p:txBody>
          <a:bodyPr>
            <a:normAutofit/>
          </a:bodyPr>
          <a:lstStyle/>
          <a:p>
            <a:pPr algn="l"/>
            <a:endParaRPr lang="en-US" sz="1800" b="0" i="0" u="none" strike="noStrike" baseline="0" dirty="0">
              <a:solidFill>
                <a:srgbClr val="000000"/>
              </a:solidFill>
              <a:latin typeface="HelveticaNeueLT Std"/>
            </a:endParaRPr>
          </a:p>
          <a:p>
            <a:pPr marL="342900" indent="-342900">
              <a:buFont typeface="+mj-lt"/>
              <a:buAutoNum type="arabicPeriod" startAt="8"/>
            </a:pPr>
            <a:r>
              <a:rPr lang="en-US" sz="1800" b="0" i="0" u="none" strike="noStrike" baseline="0" dirty="0">
                <a:latin typeface="+mj-lt"/>
              </a:rPr>
              <a:t>The projected annual revenues of the Successor Agency (including pass-through, net-neutral revenues) is estimated at approximately $517 million, of which the majority is from OCWD revenues (Table 19). </a:t>
            </a:r>
          </a:p>
          <a:p>
            <a:pPr marL="342900" indent="-342900">
              <a:buFont typeface="+mj-lt"/>
              <a:buAutoNum type="arabicPeriod" startAt="8"/>
            </a:pPr>
            <a:endParaRPr lang="en-US" sz="1800" b="0" i="0" u="none" strike="noStrike" baseline="0" dirty="0">
              <a:latin typeface="+mj-lt"/>
            </a:endParaRPr>
          </a:p>
          <a:p>
            <a:pPr marL="342900" indent="-342900">
              <a:buFont typeface="+mj-lt"/>
              <a:buAutoNum type="arabicPeriod" startAt="8"/>
            </a:pPr>
            <a:r>
              <a:rPr lang="en-US" sz="1800" b="0" i="0" u="none" strike="noStrike" baseline="0" dirty="0">
                <a:latin typeface="+mj-lt"/>
              </a:rPr>
              <a:t>The projected Statement of Net Position for the Successor Agency estimates total assets (current and noncurrent) and total deferred outflows of resources at approximately $1.47 billion and total liabilities (current and noncurrent) at approximately $981 million. Therefore, the projected net position of the Successor Agency is a positive $485.6 million with the majority (67%) from unrestricted (Table 20). </a:t>
            </a:r>
          </a:p>
          <a:p>
            <a:pPr marL="342900" indent="-342900">
              <a:buFont typeface="+mj-lt"/>
              <a:buAutoNum type="arabicPeriod" startAt="8"/>
            </a:pPr>
            <a:endParaRPr lang="en-US" sz="1800" b="0" i="0" u="none" strike="noStrike" baseline="0" dirty="0">
              <a:latin typeface="+mj-lt"/>
            </a:endParaRPr>
          </a:p>
          <a:p>
            <a:pPr marL="342900" indent="-342900">
              <a:buFont typeface="+mj-lt"/>
              <a:buAutoNum type="arabicPeriod" startAt="8"/>
            </a:pPr>
            <a:r>
              <a:rPr lang="en-US" sz="1800" b="0" i="0" u="none" strike="noStrike" baseline="0" dirty="0">
                <a:latin typeface="+mj-lt"/>
              </a:rPr>
              <a:t>Based on the financial analysis conducted herein using the last three years of adopted budgets as a baseline for the Successor Agency, and Statement of Net  Position showing a healthy net positive value, consolidation of the two agencies is considered fiscally feasible and sustainable. </a:t>
            </a:r>
          </a:p>
          <a:p>
            <a:endParaRPr lang="en-US" dirty="0"/>
          </a:p>
        </p:txBody>
      </p:sp>
      <p:sp>
        <p:nvSpPr>
          <p:cNvPr id="4" name="Title 1">
            <a:extLst>
              <a:ext uri="{FF2B5EF4-FFF2-40B4-BE49-F238E27FC236}">
                <a16:creationId xmlns:a16="http://schemas.microsoft.com/office/drawing/2014/main" id="{3EF2351E-F3E4-1B18-9A02-6C1F4A35484C}"/>
              </a:ext>
            </a:extLst>
          </p:cNvPr>
          <p:cNvSpPr>
            <a:spLocks noGrp="1"/>
          </p:cNvSpPr>
          <p:nvPr>
            <p:ph type="title"/>
          </p:nvPr>
        </p:nvSpPr>
        <p:spPr>
          <a:xfrm>
            <a:off x="838200" y="365125"/>
            <a:ext cx="10515600" cy="847725"/>
          </a:xfrm>
        </p:spPr>
        <p:txBody>
          <a:bodyPr/>
          <a:lstStyle/>
          <a:p>
            <a:r>
              <a:rPr lang="en-US" dirty="0"/>
              <a:t>Findings</a:t>
            </a:r>
          </a:p>
        </p:txBody>
      </p:sp>
    </p:spTree>
    <p:extLst>
      <p:ext uri="{BB962C8B-B14F-4D97-AF65-F5344CB8AC3E}">
        <p14:creationId xmlns:p14="http://schemas.microsoft.com/office/powerpoint/2010/main" val="342231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D6FB80-2A53-2799-3D9B-6E7A75443743}"/>
              </a:ext>
            </a:extLst>
          </p:cNvPr>
          <p:cNvSpPr>
            <a:spLocks noGrp="1"/>
          </p:cNvSpPr>
          <p:nvPr>
            <p:ph idx="1"/>
          </p:nvPr>
        </p:nvSpPr>
        <p:spPr/>
        <p:txBody>
          <a:bodyPr/>
          <a:lstStyle/>
          <a:p>
            <a:pPr algn="l"/>
            <a:endParaRPr lang="en-US" sz="1800" b="0" i="0" u="none" strike="noStrike" baseline="0" dirty="0">
              <a:solidFill>
                <a:srgbClr val="000000"/>
              </a:solidFill>
              <a:latin typeface="HelveticaNeueLT Std"/>
            </a:endParaRPr>
          </a:p>
          <a:p>
            <a:pPr marL="342900" indent="-342900">
              <a:buFont typeface="+mj-lt"/>
              <a:buAutoNum type="arabicPeriod" startAt="11"/>
            </a:pPr>
            <a:r>
              <a:rPr lang="en-US" sz="1800" b="0" i="0" u="none" strike="noStrike" baseline="0" dirty="0">
                <a:latin typeface="+mj-lt"/>
              </a:rPr>
              <a:t>Water supply reliability and services to </a:t>
            </a:r>
            <a:r>
              <a:rPr lang="en-US" sz="1800" b="0" i="0" u="none" strike="noStrike" baseline="0" dirty="0" err="1">
                <a:latin typeface="+mj-lt"/>
              </a:rPr>
              <a:t>MWDOC’s</a:t>
            </a:r>
            <a:r>
              <a:rPr lang="en-US" sz="1800" b="0" i="0" u="none" strike="noStrike" baseline="0" dirty="0">
                <a:latin typeface="+mj-lt"/>
              </a:rPr>
              <a:t> member agencies and OCWD’s Groundwater Producers are not anticipated to be interrupted or diminished by a consolidation of the agencies. </a:t>
            </a:r>
          </a:p>
          <a:p>
            <a:pPr marL="342900" indent="-342900">
              <a:buFont typeface="+mj-lt"/>
              <a:buAutoNum type="arabicPeriod" startAt="11"/>
            </a:pPr>
            <a:endParaRPr lang="en-US" sz="1800" b="0" i="0" u="none" strike="noStrike" baseline="0" dirty="0">
              <a:latin typeface="+mj-lt"/>
            </a:endParaRPr>
          </a:p>
          <a:p>
            <a:pPr marL="342900" indent="-342900">
              <a:buFont typeface="+mj-lt"/>
              <a:buAutoNum type="arabicPeriod" startAt="11"/>
            </a:pPr>
            <a:r>
              <a:rPr lang="en-US" sz="1800" b="0" i="0" u="none" strike="noStrike" baseline="0" dirty="0">
                <a:latin typeface="+mj-lt"/>
              </a:rPr>
              <a:t>Consolidation of OCWD and </a:t>
            </a:r>
            <a:r>
              <a:rPr lang="en-US" sz="1800" b="0" i="0" u="none" strike="noStrike" baseline="0" dirty="0" err="1">
                <a:latin typeface="+mj-lt"/>
              </a:rPr>
              <a:t>MWDOC</a:t>
            </a:r>
            <a:r>
              <a:rPr lang="en-US" sz="1800" b="0" i="0" u="none" strike="noStrike" baseline="0" dirty="0">
                <a:latin typeface="+mj-lt"/>
              </a:rPr>
              <a:t> may offer opportunities involving unified representation of Orange County water suppliers at the local, state, and federal levels through representation of Orange County on the MWD Board of Directors, grants and low-interest loan funding opportunities, and legislative advocacy. However, if the provision of groundwater management and wholesale water services by the two agencies remains the status quo, then there may be opportunities for OCWD and </a:t>
            </a:r>
            <a:r>
              <a:rPr lang="en-US" sz="1800" b="0" i="0" u="none" strike="noStrike" baseline="0" dirty="0" err="1">
                <a:latin typeface="+mj-lt"/>
              </a:rPr>
              <a:t>MWDOC</a:t>
            </a:r>
            <a:r>
              <a:rPr lang="en-US" sz="1800" b="0" i="0" u="none" strike="noStrike" baseline="0" dirty="0">
                <a:latin typeface="+mj-lt"/>
              </a:rPr>
              <a:t> to collaborate on mutually beneficial efforts and projects and elimination of redundancies to improve efficiencies in water service delivery to Orange County ratepayers. </a:t>
            </a:r>
          </a:p>
          <a:p>
            <a:endParaRPr lang="en-US" dirty="0"/>
          </a:p>
        </p:txBody>
      </p:sp>
      <p:sp>
        <p:nvSpPr>
          <p:cNvPr id="4" name="Title 1">
            <a:extLst>
              <a:ext uri="{FF2B5EF4-FFF2-40B4-BE49-F238E27FC236}">
                <a16:creationId xmlns:a16="http://schemas.microsoft.com/office/drawing/2014/main" id="{324F6561-6A87-3982-F5D9-9D82798437F8}"/>
              </a:ext>
            </a:extLst>
          </p:cNvPr>
          <p:cNvSpPr>
            <a:spLocks noGrp="1"/>
          </p:cNvSpPr>
          <p:nvPr>
            <p:ph type="title"/>
          </p:nvPr>
        </p:nvSpPr>
        <p:spPr>
          <a:xfrm>
            <a:off x="838200" y="365125"/>
            <a:ext cx="10515600" cy="847725"/>
          </a:xfrm>
        </p:spPr>
        <p:txBody>
          <a:bodyPr/>
          <a:lstStyle/>
          <a:p>
            <a:r>
              <a:rPr lang="en-US" dirty="0"/>
              <a:t>Findings</a:t>
            </a:r>
          </a:p>
        </p:txBody>
      </p:sp>
    </p:spTree>
    <p:extLst>
      <p:ext uri="{BB962C8B-B14F-4D97-AF65-F5344CB8AC3E}">
        <p14:creationId xmlns:p14="http://schemas.microsoft.com/office/powerpoint/2010/main" val="243946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ED72-9290-BA1D-858A-9E0696B30F40}"/>
              </a:ext>
            </a:extLst>
          </p:cNvPr>
          <p:cNvSpPr>
            <a:spLocks noGrp="1"/>
          </p:cNvSpPr>
          <p:nvPr>
            <p:ph type="title"/>
          </p:nvPr>
        </p:nvSpPr>
        <p:spPr>
          <a:xfrm>
            <a:off x="713509" y="481503"/>
            <a:ext cx="10515600" cy="847725"/>
          </a:xfrm>
        </p:spPr>
        <p:txBody>
          <a:bodyPr/>
          <a:lstStyle/>
          <a:p>
            <a:r>
              <a:rPr lang="en-US" dirty="0"/>
              <a:t>Going Forward</a:t>
            </a:r>
          </a:p>
        </p:txBody>
      </p:sp>
      <p:sp>
        <p:nvSpPr>
          <p:cNvPr id="3" name="Content Placeholder 2">
            <a:extLst>
              <a:ext uri="{FF2B5EF4-FFF2-40B4-BE49-F238E27FC236}">
                <a16:creationId xmlns:a16="http://schemas.microsoft.com/office/drawing/2014/main" id="{3BE98FC4-6E16-3169-52F9-0EBB6FF4AADD}"/>
              </a:ext>
            </a:extLst>
          </p:cNvPr>
          <p:cNvSpPr>
            <a:spLocks noGrp="1"/>
          </p:cNvSpPr>
          <p:nvPr>
            <p:ph idx="1"/>
          </p:nvPr>
        </p:nvSpPr>
        <p:spPr>
          <a:xfrm>
            <a:off x="838200" y="1751697"/>
            <a:ext cx="10515600" cy="4351338"/>
          </a:xfrm>
        </p:spPr>
        <p:txBody>
          <a:bodyPr>
            <a:normAutofit/>
          </a:bodyPr>
          <a:lstStyle/>
          <a:p>
            <a:r>
              <a:rPr lang="en-US" sz="2400" dirty="0"/>
              <a:t>Need to respond to the LAFCO Report by December 30, 2024</a:t>
            </a:r>
          </a:p>
          <a:p>
            <a:r>
              <a:rPr lang="en-US" sz="2400" dirty="0"/>
              <a:t>Bring a draft response to December 11, 2024 Water Issues Committee that can be finalized at the December 18, 2024 Board meeting</a:t>
            </a:r>
          </a:p>
          <a:p>
            <a:pPr lvl="1"/>
            <a:endParaRPr lang="en-US" sz="2400" dirty="0"/>
          </a:p>
        </p:txBody>
      </p:sp>
    </p:spTree>
    <p:extLst>
      <p:ext uri="{BB962C8B-B14F-4D97-AF65-F5344CB8AC3E}">
        <p14:creationId xmlns:p14="http://schemas.microsoft.com/office/powerpoint/2010/main" val="199561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nowy field with trees in the background&#10;&#10;Description automatically generated with low confidence">
            <a:extLst>
              <a:ext uri="{FF2B5EF4-FFF2-40B4-BE49-F238E27FC236}">
                <a16:creationId xmlns:a16="http://schemas.microsoft.com/office/drawing/2014/main" id="{81706AD3-542B-00C2-77B6-FEA9D29E1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a:ln>
            <a:solidFill>
              <a:srgbClr val="4472C4"/>
            </a:solidFill>
          </a:ln>
        </p:spPr>
      </p:pic>
      <p:sp>
        <p:nvSpPr>
          <p:cNvPr id="6" name="Content Placeholder 2">
            <a:extLst>
              <a:ext uri="{FF2B5EF4-FFF2-40B4-BE49-F238E27FC236}">
                <a16:creationId xmlns:a16="http://schemas.microsoft.com/office/drawing/2014/main" id="{5E804AB3-AA90-7675-82D5-2992038CC706}"/>
              </a:ext>
            </a:extLst>
          </p:cNvPr>
          <p:cNvSpPr txBox="1">
            <a:spLocks/>
          </p:cNvSpPr>
          <p:nvPr/>
        </p:nvSpPr>
        <p:spPr>
          <a:xfrm>
            <a:off x="663412" y="2216575"/>
            <a:ext cx="10865174" cy="360440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dirty="0">
                <a:solidFill>
                  <a:schemeClr val="bg1"/>
                </a:solidFill>
                <a:latin typeface="Arial"/>
                <a:cs typeface="Arial"/>
              </a:rPr>
              <a:t>Orange County Water District</a:t>
            </a:r>
          </a:p>
          <a:p>
            <a:pPr marL="0" indent="0" algn="ctr">
              <a:lnSpc>
                <a:spcPct val="100000"/>
              </a:lnSpc>
              <a:spcBef>
                <a:spcPts val="0"/>
              </a:spcBef>
              <a:buFont typeface="Arial" panose="020B0604020202020204" pitchFamily="34" charset="0"/>
              <a:buNone/>
            </a:pPr>
            <a:r>
              <a:rPr lang="en-US" dirty="0">
                <a:solidFill>
                  <a:schemeClr val="bg1"/>
                </a:solidFill>
                <a:latin typeface="Arial" panose="020B0604020202020204" pitchFamily="34" charset="0"/>
                <a:cs typeface="Arial" panose="020B0604020202020204" pitchFamily="34" charset="0"/>
              </a:rPr>
              <a:t>18700 Ward Street, Fountain Valley, CA 92708</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(714) 378-3200</a:t>
            </a:r>
          </a:p>
          <a:p>
            <a:pPr marL="0" indent="0" algn="ctr">
              <a:lnSpc>
                <a:spcPct val="100000"/>
              </a:lnSpc>
              <a:spcBef>
                <a:spcPts val="0"/>
              </a:spcBef>
              <a:buFont typeface="Arial" panose="020B0604020202020204" pitchFamily="34" charset="0"/>
              <a:buNone/>
            </a:pPr>
            <a:r>
              <a:rPr lang="en-US" dirty="0">
                <a:solidFill>
                  <a:schemeClr val="bg1"/>
                </a:solidFill>
                <a:latin typeface="Arial" panose="020B0604020202020204" pitchFamily="34" charset="0"/>
                <a:cs typeface="Arial" panose="020B0604020202020204" pitchFamily="34" charset="0"/>
              </a:rPr>
              <a:t>colsen@ocwd.com</a:t>
            </a:r>
          </a:p>
          <a:p>
            <a:pPr marL="0" indent="0" algn="ctr">
              <a:lnSpc>
                <a:spcPct val="100000"/>
              </a:lnSpc>
              <a:spcBef>
                <a:spcPts val="0"/>
              </a:spcBef>
              <a:buFont typeface="Arial" panose="020B0604020202020204" pitchFamily="34" charset="0"/>
              <a:buNone/>
            </a:pPr>
            <a:r>
              <a:rPr lang="en-US" dirty="0">
                <a:solidFill>
                  <a:schemeClr val="bg1"/>
                </a:solidFill>
                <a:latin typeface="Arial" panose="020B0604020202020204" pitchFamily="34" charset="0"/>
                <a:cs typeface="Arial" panose="020B0604020202020204" pitchFamily="34" charset="0"/>
              </a:rPr>
              <a:t>www.OCWD.com </a:t>
            </a:r>
          </a:p>
          <a:p>
            <a:pPr marL="0" indent="0" algn="ctr">
              <a:lnSpc>
                <a:spcPct val="100000"/>
              </a:lnSpc>
              <a:spcBef>
                <a:spcPts val="0"/>
              </a:spcBef>
              <a:buNone/>
            </a:pPr>
            <a:endParaRPr lang="en-US" dirty="0">
              <a:solidFill>
                <a:schemeClr val="bg1"/>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en-US" sz="2400" dirty="0">
                <a:solidFill>
                  <a:schemeClr val="bg1"/>
                </a:solidFill>
                <a:latin typeface="Arial"/>
                <a:cs typeface="Arial"/>
              </a:rPr>
              <a:t>@OCWaterDistrict</a:t>
            </a:r>
            <a:endParaRPr lang="en-US" sz="24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30AE796-7E12-6CB1-A74A-0E29855C5EE1}"/>
              </a:ext>
            </a:extLst>
          </p:cNvPr>
          <p:cNvSpPr txBox="1">
            <a:spLocks/>
          </p:cNvSpPr>
          <p:nvPr/>
        </p:nvSpPr>
        <p:spPr>
          <a:xfrm>
            <a:off x="663412" y="1134946"/>
            <a:ext cx="10515600"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accent5">
                    <a:lumMod val="75000"/>
                  </a:schemeClr>
                </a:solidFill>
                <a:latin typeface="Arial" panose="020B0604020202020204" pitchFamily="34" charset="0"/>
                <a:ea typeface="+mj-ea"/>
                <a:cs typeface="Arial" panose="020B0604020202020204" pitchFamily="34" charset="0"/>
              </a:defRPr>
            </a:lvl1pPr>
          </a:lstStyle>
          <a:p>
            <a:pPr>
              <a:lnSpc>
                <a:spcPct val="100000"/>
              </a:lnSpc>
            </a:pPr>
            <a:r>
              <a:rPr lang="en-US" sz="4800" dirty="0">
                <a:solidFill>
                  <a:schemeClr val="bg1"/>
                </a:solidFill>
                <a:latin typeface="Arial"/>
                <a:cs typeface="Arial"/>
              </a:rPr>
              <a:t>Questions?</a:t>
            </a:r>
          </a:p>
        </p:txBody>
      </p:sp>
      <p:pic>
        <p:nvPicPr>
          <p:cNvPr id="7" name="Picture 6">
            <a:extLst>
              <a:ext uri="{FF2B5EF4-FFF2-40B4-BE49-F238E27FC236}">
                <a16:creationId xmlns:a16="http://schemas.microsoft.com/office/drawing/2014/main" id="{DCD43F9F-1866-8F33-08FA-1F2959F62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021" y="5349328"/>
            <a:ext cx="4012315" cy="471059"/>
          </a:xfrm>
          <a:prstGeom prst="rect">
            <a:avLst/>
          </a:prstGeom>
        </p:spPr>
      </p:pic>
    </p:spTree>
    <p:extLst>
      <p:ext uri="{BB962C8B-B14F-4D97-AF65-F5344CB8AC3E}">
        <p14:creationId xmlns:p14="http://schemas.microsoft.com/office/powerpoint/2010/main" val="3914093782"/>
      </p:ext>
    </p:extLst>
  </p:cSld>
  <p:clrMapOvr>
    <a:masterClrMapping/>
  </p:clrMapOvr>
</p:sld>
</file>

<file path=ppt/theme/theme1.xml><?xml version="1.0" encoding="utf-8"?>
<a:theme xmlns:a="http://schemas.openxmlformats.org/drawingml/2006/main" name="Custom Design">
  <a:themeElements>
    <a:clrScheme name="OCWD Brand Colors">
      <a:dk1>
        <a:sysClr val="windowText" lastClr="000000"/>
      </a:dk1>
      <a:lt1>
        <a:sysClr val="window" lastClr="FFFFFF"/>
      </a:lt1>
      <a:dk2>
        <a:srgbClr val="005687"/>
      </a:dk2>
      <a:lt2>
        <a:srgbClr val="E7E6E6"/>
      </a:lt2>
      <a:accent1>
        <a:srgbClr val="005687"/>
      </a:accent1>
      <a:accent2>
        <a:srgbClr val="7BC24D"/>
      </a:accent2>
      <a:accent3>
        <a:srgbClr val="1B9EBC"/>
      </a:accent3>
      <a:accent4>
        <a:srgbClr val="F5A81D"/>
      </a:accent4>
      <a:accent5>
        <a:srgbClr val="AFB0B2"/>
      </a:accent5>
      <a:accent6>
        <a:srgbClr val="DAC554"/>
      </a:accent6>
      <a:hlink>
        <a:srgbClr val="1B9EBC"/>
      </a:hlink>
      <a:folHlink>
        <a:srgbClr val="00BB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f7f5c2b-46ab-4d0b-ae99-bf6c0ed7cd4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2AF5F76649FE498BCDDF44598ED545" ma:contentTypeVersion="14" ma:contentTypeDescription="Create a new document." ma:contentTypeScope="" ma:versionID="aad9786fca81a8deccdcf7e99f26d704">
  <xsd:schema xmlns:xsd="http://www.w3.org/2001/XMLSchema" xmlns:xs="http://www.w3.org/2001/XMLSchema" xmlns:p="http://schemas.microsoft.com/office/2006/metadata/properties" xmlns:ns3="9f7f5c2b-46ab-4d0b-ae99-bf6c0ed7cd46" xmlns:ns4="11901312-da5f-43eb-b467-76ce543d8091" targetNamespace="http://schemas.microsoft.com/office/2006/metadata/properties" ma:root="true" ma:fieldsID="d704537a582c783711c6148ea29f2d06" ns3:_="" ns4:_="">
    <xsd:import namespace="9f7f5c2b-46ab-4d0b-ae99-bf6c0ed7cd46"/>
    <xsd:import namespace="11901312-da5f-43eb-b467-76ce543d809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7f5c2b-46ab-4d0b-ae99-bf6c0ed7c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901312-da5f-43eb-b467-76ce543d80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DAC64C-EFA7-462A-B349-91F8FED1C8EA}">
  <ds:schemaRefs>
    <ds:schemaRef ds:uri="http://schemas.microsoft.com/office/2006/metadata/properties"/>
    <ds:schemaRef ds:uri="http://www.w3.org/XML/1998/namespace"/>
    <ds:schemaRef ds:uri="http://schemas.microsoft.com/office/infopath/2007/PartnerControls"/>
    <ds:schemaRef ds:uri="9f7f5c2b-46ab-4d0b-ae99-bf6c0ed7cd46"/>
    <ds:schemaRef ds:uri="http://purl.org/dc/terms/"/>
    <ds:schemaRef ds:uri="http://schemas.microsoft.com/office/2006/documentManagement/types"/>
    <ds:schemaRef ds:uri="http://purl.org/dc/elements/1.1/"/>
    <ds:schemaRef ds:uri="http://schemas.openxmlformats.org/package/2006/metadata/core-properties"/>
    <ds:schemaRef ds:uri="11901312-da5f-43eb-b467-76ce543d8091"/>
    <ds:schemaRef ds:uri="http://purl.org/dc/dcmitype/"/>
  </ds:schemaRefs>
</ds:datastoreItem>
</file>

<file path=customXml/itemProps2.xml><?xml version="1.0" encoding="utf-8"?>
<ds:datastoreItem xmlns:ds="http://schemas.openxmlformats.org/officeDocument/2006/customXml" ds:itemID="{3EC6B603-4FDC-4C56-BA03-5E03A2CC475A}">
  <ds:schemaRefs>
    <ds:schemaRef ds:uri="http://schemas.microsoft.com/sharepoint/v3/contenttype/forms"/>
  </ds:schemaRefs>
</ds:datastoreItem>
</file>

<file path=customXml/itemProps3.xml><?xml version="1.0" encoding="utf-8"?>
<ds:datastoreItem xmlns:ds="http://schemas.openxmlformats.org/officeDocument/2006/customXml" ds:itemID="{CE247F4D-0867-4623-B13E-15B7F3AF1EE3}">
  <ds:schemaRefs>
    <ds:schemaRef ds:uri="11901312-da5f-43eb-b467-76ce543d8091"/>
    <ds:schemaRef ds:uri="9f7f5c2b-46ab-4d0b-ae99-bf6c0ed7cd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1234</TotalTime>
  <Words>951</Words>
  <Application>Microsoft Office PowerPoint</Application>
  <PresentationFormat>Widescreen</PresentationFormat>
  <Paragraphs>64</Paragraphs>
  <Slides>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 Black</vt:lpstr>
      <vt:lpstr>Calibri</vt:lpstr>
      <vt:lpstr>HelveticaNeueLT Std</vt:lpstr>
      <vt:lpstr>Wingdings</vt:lpstr>
      <vt:lpstr>Custom Design</vt:lpstr>
      <vt:lpstr>Custom Design</vt:lpstr>
      <vt:lpstr>PowerPoint Presentation</vt:lpstr>
      <vt:lpstr>LAFCO Municipal Service Review Public Review Draft</vt:lpstr>
      <vt:lpstr>Staff’s Preliminary Review of Chapter 5 Consolidation</vt:lpstr>
      <vt:lpstr>Findings</vt:lpstr>
      <vt:lpstr>Findings</vt:lpstr>
      <vt:lpstr>Findings</vt:lpstr>
      <vt:lpstr>Findings</vt:lpstr>
      <vt:lpstr>Going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Paliwal, Medha</dc:creator>
  <cp:lastModifiedBy>Kennedy, John</cp:lastModifiedBy>
  <cp:revision>52</cp:revision>
  <cp:lastPrinted>2024-11-19T22:41:28Z</cp:lastPrinted>
  <dcterms:created xsi:type="dcterms:W3CDTF">2023-08-25T00:43:02Z</dcterms:created>
  <dcterms:modified xsi:type="dcterms:W3CDTF">2024-11-19T22:42:24Z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0x010100412AF5F76649FE498BCDDF44598ED545</vt:lpwstr>
  </property>
</Properties>
</file>