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36" r:id="rId5"/>
  </p:sldMasterIdLst>
  <p:notesMasterIdLst>
    <p:notesMasterId r:id="rId23"/>
  </p:notesMasterIdLst>
  <p:handoutMasterIdLst>
    <p:handoutMasterId r:id="rId24"/>
  </p:handoutMasterIdLst>
  <p:sldIdLst>
    <p:sldId id="6273" r:id="rId6"/>
    <p:sldId id="881" r:id="rId7"/>
    <p:sldId id="6274" r:id="rId8"/>
    <p:sldId id="6275" r:id="rId9"/>
    <p:sldId id="6276" r:id="rId10"/>
    <p:sldId id="6254" r:id="rId11"/>
    <p:sldId id="6255" r:id="rId12"/>
    <p:sldId id="6264" r:id="rId13"/>
    <p:sldId id="6267" r:id="rId14"/>
    <p:sldId id="6271" r:id="rId15"/>
    <p:sldId id="6257" r:id="rId16"/>
    <p:sldId id="6272" r:id="rId17"/>
    <p:sldId id="6258" r:id="rId18"/>
    <p:sldId id="6265" r:id="rId19"/>
    <p:sldId id="6266" r:id="rId20"/>
    <p:sldId id="6277" r:id="rId21"/>
    <p:sldId id="625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87"/>
    <a:srgbClr val="F5A81D"/>
    <a:srgbClr val="7BC24E"/>
    <a:srgbClr val="7BC24D"/>
    <a:srgbClr val="00BBD3"/>
    <a:srgbClr val="AFB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41" autoAdjust="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C76EDD-B10C-7719-3B52-5367EA0A1F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D313DB-0D92-44FD-BC2A-32B9EEA103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1C41D-332A-4148-B6EF-FD11A24480B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C4C55-2F06-36C4-1221-8B843BF569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D893E-E507-A45D-8816-00BAD06519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3DE43-A6AB-4E8A-8795-14EBE485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78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2C3B2-3245-4691-B024-F6305EDCCD2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70A1-0982-467B-80D2-444A2A26D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0A94F-90A9-B60D-E487-724F7F161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DC05C-0B90-001D-1CBD-D3C18F9E3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C59DF-00D3-AA2F-4EC9-E66E0D369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58B62-C1DE-1C1E-CA63-2D569E6D1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EBC74-E5BC-4D17-B6CF-02CEA80C4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5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0A94F-90A9-B60D-E487-724F7F161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DC05C-0B90-001D-1CBD-D3C18F9E3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C59DF-00D3-AA2F-4EC9-E66E0D369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58B62-C1DE-1C1E-CA63-2D569E6D1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EBC74-E5BC-4D17-B6CF-02CEA80C4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69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0A94F-90A9-B60D-E487-724F7F161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DC05C-0B90-001D-1CBD-D3C18F9E3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C59DF-00D3-AA2F-4EC9-E66E0D369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58B62-C1DE-1C1E-CA63-2D569E6D1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EBC74-E5BC-4D17-B6CF-02CEA80C4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34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Internal presentations – use this closing slide. Updated May 29,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F70A1-0982-467B-80D2-444A2A26DA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8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W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69F3-55FC-DA82-138A-1BCEC0DEC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4648358-C0C2-3A95-03B0-5CF31A4FF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-83976"/>
            <a:ext cx="12300857" cy="70446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3ADE63-8B84-9049-4278-91252E9D31B2}"/>
              </a:ext>
            </a:extLst>
          </p:cNvPr>
          <p:cNvSpPr txBox="1">
            <a:spLocks/>
          </p:cNvSpPr>
          <p:nvPr userDrawn="1"/>
        </p:nvSpPr>
        <p:spPr>
          <a:xfrm>
            <a:off x="48253" y="3351304"/>
            <a:ext cx="12095491" cy="82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>
                <a:latin typeface="Arial Black" panose="020B0A04020102020204" pitchFamily="34" charset="0"/>
              </a:rPr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AAD74CC-ED19-3631-AAE3-E171C4CF1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907" y="4569364"/>
            <a:ext cx="11281459" cy="1628198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Your Name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AF153-E6BD-8E3A-CB69-1B4184085D0B}"/>
              </a:ext>
            </a:extLst>
          </p:cNvPr>
          <p:cNvSpPr txBox="1"/>
          <p:nvPr userDrawn="1"/>
        </p:nvSpPr>
        <p:spPr>
          <a:xfrm>
            <a:off x="3770594" y="5828230"/>
            <a:ext cx="485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Date of presentation</a:t>
            </a:r>
          </a:p>
        </p:txBody>
      </p:sp>
      <p:pic>
        <p:nvPicPr>
          <p:cNvPr id="10" name="Picture 9" descr="A logo of a water district&#10;&#10;Description automatically generated">
            <a:extLst>
              <a:ext uri="{FF2B5EF4-FFF2-40B4-BE49-F238E27FC236}">
                <a16:creationId xmlns:a16="http://schemas.microsoft.com/office/drawing/2014/main" id="{966168B0-109D-C479-4F53-1D1A7EADE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7" y="4481667"/>
            <a:ext cx="1716646" cy="17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0E2B57-0A92-6D62-4B5A-93F1C3B265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1FC23-4EBA-D022-63C3-FF0E10D4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8EC7F-B809-E53B-BDD0-A10EC5DB3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34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6F7B3-AF1E-0669-485B-84F16886A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3050"/>
            <a:ext cx="51816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25AC5-9081-9F45-86A2-EF6D71B4F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3050"/>
            <a:ext cx="51816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D4537E-E24D-40D8-210B-E33C027B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5815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A32526-89D7-75F5-92A2-14E10988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878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718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6B968-8164-F7E6-9E9F-06E903A5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A3CB1E-262A-7C0C-85E2-660DA7B8D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CBCC7-B301-479E-EC73-E4B6772C3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12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0B42E1-BB3A-E5ED-20BF-94298567F4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F6FC7-94D9-A826-0233-6CD664B9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50D19-15F3-3F6A-A642-EB80BD918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596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357F-3EB5-BDC6-874A-431873C5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F57B-D0EC-1B95-4097-D2669C3C4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9" y="1530350"/>
            <a:ext cx="10515600" cy="4646613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9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6F7B3-AF1E-0669-485B-84F16886A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787" y="1543050"/>
            <a:ext cx="5181600" cy="463391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1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25AC5-9081-9F45-86A2-EF6D71B4F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139" y="1543050"/>
            <a:ext cx="5181600" cy="4633913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</a:t>
            </a:r>
          </a:p>
          <a:p>
            <a:pPr lvl="1"/>
            <a:r>
              <a:rPr lang="en-US"/>
              <a:t>Second</a:t>
            </a:r>
          </a:p>
          <a:p>
            <a:pPr lvl="1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D4537E-E24D-40D8-210B-E33C027B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073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A32526-89D7-75F5-92A2-14E10988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397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4656F7-B05F-5C6E-602D-2C5D63B3A3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813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53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A77D-E37A-2192-B46A-C8F0BC5F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6C645-3559-7FDA-BCFE-2C1355207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233" y="1949450"/>
            <a:ext cx="5111620" cy="4246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899CA6-0860-1D7B-912F-B45D43F0EB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7011" y="1949450"/>
            <a:ext cx="5111620" cy="42465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6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0B42E1-BB3A-E5ED-20BF-94298567F4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F6FC7-94D9-A826-0233-6CD664B9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50D19-15F3-3F6A-A642-EB80BD918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9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357F-3EB5-BDC6-874A-431873C5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F57B-D0EC-1B95-4097-D2669C3C4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350"/>
            <a:ext cx="10515600" cy="4646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064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4E2B811-152C-14BE-D4E7-F0CE6813A55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AD88-3D53-903C-43B2-95AFAA70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694BF-AB68-C0A6-58F9-46D4019D1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First bullet point</a:t>
            </a:r>
          </a:p>
          <a:p>
            <a:pPr lvl="1"/>
            <a:r>
              <a:rPr lang="en-US"/>
              <a:t>Sub-bullet point, if needed</a:t>
            </a:r>
          </a:p>
          <a:p>
            <a:pPr lvl="0"/>
            <a:r>
              <a:rPr lang="en-US"/>
              <a:t>Second bullet point</a:t>
            </a:r>
          </a:p>
          <a:p>
            <a:pPr lvl="1"/>
            <a:r>
              <a:rPr lang="en-US"/>
              <a:t> Sub-bullet point, if needed</a:t>
            </a:r>
          </a:p>
        </p:txBody>
      </p:sp>
    </p:spTree>
    <p:extLst>
      <p:ext uri="{BB962C8B-B14F-4D97-AF65-F5344CB8AC3E}">
        <p14:creationId xmlns:p14="http://schemas.microsoft.com/office/powerpoint/2010/main" val="108200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62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58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BC24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4E2B811-152C-14BE-D4E7-F0CE6813A55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AD88-3D53-903C-43B2-95AFAA70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694BF-AB68-C0A6-58F9-46D4019D1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34663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2" r:id="rId5"/>
    <p:sldLayoutId id="2147483743" r:id="rId6"/>
    <p:sldLayoutId id="2147483745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00558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58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BC24E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C92A7-546D-E000-FDF5-1C068115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D186970-8782-BA7A-9152-A5763D436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09EBD7-C966-9F98-74C7-BCF525C0E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3" y="3222296"/>
            <a:ext cx="12095491" cy="821679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05586"/>
                </a:solidFill>
                <a:latin typeface="Arial Black" panose="020B0A04020102020204" pitchFamily="34" charset="0"/>
              </a:rPr>
              <a:t>OC Water Summit Update</a:t>
            </a:r>
            <a:endParaRPr lang="en-US" sz="3500" dirty="0">
              <a:solidFill>
                <a:srgbClr val="00558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7E5762E-D552-268F-9C79-A2F67989B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0" y="4071745"/>
            <a:ext cx="11281459" cy="162819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Communications and Legislative Liaison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C39B7-23FE-5CE1-05A4-7B16014F6847}"/>
              </a:ext>
            </a:extLst>
          </p:cNvPr>
          <p:cNvSpPr txBox="1"/>
          <p:nvPr/>
        </p:nvSpPr>
        <p:spPr>
          <a:xfrm>
            <a:off x="3667957" y="5330611"/>
            <a:ext cx="485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2, 2024</a:t>
            </a:r>
          </a:p>
        </p:txBody>
      </p:sp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CDFAE88-8CC7-7CF8-3EF6-1BEE9B6CE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6"/>
          <a:stretch/>
        </p:blipFill>
        <p:spPr>
          <a:xfrm>
            <a:off x="411077" y="4850494"/>
            <a:ext cx="1516281" cy="1550306"/>
          </a:xfrm>
          <a:prstGeom prst="rect">
            <a:avLst/>
          </a:prstGeom>
        </p:spPr>
      </p:pic>
      <p:pic>
        <p:nvPicPr>
          <p:cNvPr id="10" name="Picture 9" descr="A blue and white background with a picture of a lake and a city&#10;&#10;Description automatically generated">
            <a:extLst>
              <a:ext uri="{FF2B5EF4-FFF2-40B4-BE49-F238E27FC236}">
                <a16:creationId xmlns:a16="http://schemas.microsoft.com/office/drawing/2014/main" id="{A7A56708-32D8-7715-61CF-E4F40FA1A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570"/>
            <a:ext cx="12192000" cy="6854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CDAA1F-B971-7243-2B65-ECB28D97CA28}"/>
              </a:ext>
            </a:extLst>
          </p:cNvPr>
          <p:cNvSpPr txBox="1"/>
          <p:nvPr/>
        </p:nvSpPr>
        <p:spPr>
          <a:xfrm>
            <a:off x="795125" y="2225669"/>
            <a:ext cx="5033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5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Water Education Festival Update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D105A-DB86-8445-675B-C75A69C1568C}"/>
              </a:ext>
            </a:extLst>
          </p:cNvPr>
          <p:cNvSpPr txBox="1"/>
          <p:nvPr/>
        </p:nvSpPr>
        <p:spPr>
          <a:xfrm>
            <a:off x="526677" y="5425592"/>
            <a:ext cx="6014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&amp; Legislative Liaison Meeting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6, 2024</a:t>
            </a:r>
          </a:p>
        </p:txBody>
      </p:sp>
    </p:spTree>
    <p:extLst>
      <p:ext uri="{BB962C8B-B14F-4D97-AF65-F5344CB8AC3E}">
        <p14:creationId xmlns:p14="http://schemas.microsoft.com/office/powerpoint/2010/main" val="1464490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3FB4-1CA1-A835-AB42-98740C12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rgbClr val="005586"/>
                </a:solidFill>
              </a:rPr>
              <a:t>Community Engagement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FC75F-65C4-F48D-FAFC-F4D4FCB76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660" y="1513142"/>
            <a:ext cx="6145717" cy="4884060"/>
          </a:xfrm>
        </p:spPr>
        <p:txBody>
          <a:bodyPr>
            <a:normAutofit fontScale="40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effectLst/>
                <a:ea typeface="Calibri" panose="020F0502020204030204" pitchFamily="34" charset="0"/>
              </a:rPr>
              <a:t>Tours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0" b="1" dirty="0">
              <a:effectLst/>
              <a:ea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5000" dirty="0">
                <a:effectLst/>
                <a:ea typeface="Calibri" panose="020F0502020204030204" pitchFamily="34" charset="0"/>
              </a:rPr>
              <a:t>11 tours and </a:t>
            </a:r>
            <a:r>
              <a:rPr lang="en-US" sz="5000" dirty="0">
                <a:ea typeface="Calibri" panose="020F0502020204030204" pitchFamily="34" charset="0"/>
              </a:rPr>
              <a:t>167 </a:t>
            </a:r>
            <a:r>
              <a:rPr lang="en-US" sz="5000" dirty="0">
                <a:effectLst/>
                <a:ea typeface="Calibri" panose="020F0502020204030204" pitchFamily="34" charset="0"/>
              </a:rPr>
              <a:t>tour guests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dirty="0">
                <a:ea typeface="Calibri" panose="020F0502020204030204" pitchFamily="34" charset="0"/>
              </a:rPr>
              <a:t>Updated on-demand technical &amp; general GWRS tours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0" b="1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effectLst/>
                <a:ea typeface="Calibri" panose="020F0502020204030204" pitchFamily="34" charset="0"/>
              </a:rPr>
              <a:t>Speakers </a:t>
            </a:r>
            <a:r>
              <a:rPr lang="en-US" sz="5000" b="1" dirty="0">
                <a:ea typeface="Calibri" panose="020F0502020204030204" pitchFamily="34" charset="0"/>
              </a:rPr>
              <a:t>B</a:t>
            </a:r>
            <a:r>
              <a:rPr lang="en-US" sz="5000" b="1" dirty="0">
                <a:effectLst/>
                <a:ea typeface="Calibri" panose="020F0502020204030204" pitchFamily="34" charset="0"/>
              </a:rPr>
              <a:t>ureau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0" b="1" dirty="0">
              <a:effectLst/>
              <a:ea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5000" dirty="0">
                <a:ea typeface="Calibri" panose="020F0502020204030204" pitchFamily="34" charset="0"/>
              </a:rPr>
              <a:t>9 speaking engagements</a:t>
            </a:r>
            <a:endParaRPr lang="en-US" sz="5000" dirty="0"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0" b="1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5000" b="1" dirty="0">
                <a:ea typeface="Calibri" panose="020F0502020204030204" pitchFamily="34" charset="0"/>
              </a:rPr>
              <a:t>Awards</a:t>
            </a:r>
          </a:p>
          <a:p>
            <a:pPr marL="0" indent="0">
              <a:spcBef>
                <a:spcPts val="0"/>
              </a:spcBef>
              <a:buNone/>
            </a:pPr>
            <a:endParaRPr lang="en-US" sz="5000" b="1" dirty="0"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EPIC Award and Best in Show Award from the California Association of Public Information Officers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000" b="1" dirty="0"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ea typeface="Calibri" panose="020F0502020204030204" pitchFamily="34" charset="0"/>
              </a:rPr>
              <a:t>Digital Communications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0" b="1" dirty="0"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dirty="0" err="1">
                <a:ea typeface="Calibri" panose="020F0502020204030204" pitchFamily="34" charset="0"/>
              </a:rPr>
              <a:t>Hydrospectives</a:t>
            </a:r>
            <a:r>
              <a:rPr lang="en-US" sz="5000" dirty="0">
                <a:ea typeface="Calibri" panose="020F0502020204030204" pitchFamily="34" charset="0"/>
              </a:rPr>
              <a:t> newsletter sent to 4,000+ subscribers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" name="Graphic 9" descr="Newspaper with solid fill">
            <a:extLst>
              <a:ext uri="{FF2B5EF4-FFF2-40B4-BE49-F238E27FC236}">
                <a16:creationId xmlns:a16="http://schemas.microsoft.com/office/drawing/2014/main" id="{25E511BF-6805-2FBE-A86F-EC32EA28E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893" y="4619490"/>
            <a:ext cx="749029" cy="749029"/>
          </a:xfrm>
          <a:prstGeom prst="rect">
            <a:avLst/>
          </a:prstGeom>
        </p:spPr>
      </p:pic>
      <p:pic>
        <p:nvPicPr>
          <p:cNvPr id="6" name="Graphic 5" descr="Users with solid fill">
            <a:extLst>
              <a:ext uri="{FF2B5EF4-FFF2-40B4-BE49-F238E27FC236}">
                <a16:creationId xmlns:a16="http://schemas.microsoft.com/office/drawing/2014/main" id="{3BC82BAF-AF78-309F-EA34-263CB7496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208" y="1313744"/>
            <a:ext cx="914400" cy="914400"/>
          </a:xfrm>
          <a:prstGeom prst="rect">
            <a:avLst/>
          </a:prstGeom>
        </p:spPr>
      </p:pic>
      <p:pic>
        <p:nvPicPr>
          <p:cNvPr id="9" name="Graphic 8" descr="Teacher with solid fill">
            <a:extLst>
              <a:ext uri="{FF2B5EF4-FFF2-40B4-BE49-F238E27FC236}">
                <a16:creationId xmlns:a16="http://schemas.microsoft.com/office/drawing/2014/main" id="{8FCD0A4B-5E6E-BB84-BC94-9D27E7511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0687" y="245897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E9F259-27AE-5E8F-42F8-525A3F393C45}"/>
              </a:ext>
            </a:extLst>
          </p:cNvPr>
          <p:cNvSpPr txBox="1"/>
          <p:nvPr/>
        </p:nvSpPr>
        <p:spPr>
          <a:xfrm>
            <a:off x="8487548" y="3263970"/>
            <a:ext cx="31107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 State Long Beach nursing students tour the GWRS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A76BC1-7749-E7BA-8F2A-8A5563B29392}"/>
              </a:ext>
            </a:extLst>
          </p:cNvPr>
          <p:cNvSpPr txBox="1"/>
          <p:nvPr/>
        </p:nvSpPr>
        <p:spPr>
          <a:xfrm>
            <a:off x="8565950" y="5820121"/>
            <a:ext cx="30396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OCWD and OC San won an EPIC Award and Best in Show Award from CAPIO for the GWRS Final Completion Dedication Event</a:t>
            </a:r>
          </a:p>
        </p:txBody>
      </p:sp>
      <p:pic>
        <p:nvPicPr>
          <p:cNvPr id="8" name="Graphic 7" descr="Trophy with solid fill">
            <a:extLst>
              <a:ext uri="{FF2B5EF4-FFF2-40B4-BE49-F238E27FC236}">
                <a16:creationId xmlns:a16="http://schemas.microsoft.com/office/drawing/2014/main" id="{63AFB36C-4312-5C59-270E-F44A7CCEE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3372" y="3580657"/>
            <a:ext cx="749029" cy="749029"/>
          </a:xfrm>
          <a:prstGeom prst="rect">
            <a:avLst/>
          </a:prstGeom>
        </p:spPr>
      </p:pic>
      <p:pic>
        <p:nvPicPr>
          <p:cNvPr id="7" name="Picture 6" descr="A group of people in orange vests&#10;&#10;Description automatically generated">
            <a:extLst>
              <a:ext uri="{FF2B5EF4-FFF2-40B4-BE49-F238E27FC236}">
                <a16:creationId xmlns:a16="http://schemas.microsoft.com/office/drawing/2014/main" id="{C4E79BE6-049C-3D01-A4CD-7B2CFC63F7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058" y="1191707"/>
            <a:ext cx="2687715" cy="2015786"/>
          </a:xfrm>
          <a:prstGeom prst="rect">
            <a:avLst/>
          </a:prstGeom>
          <a:ln>
            <a:solidFill>
              <a:srgbClr val="005687"/>
            </a:solidFill>
          </a:ln>
        </p:spPr>
      </p:pic>
      <p:pic>
        <p:nvPicPr>
          <p:cNvPr id="15" name="Picture 14" descr="Two glass trophies on a table&#10;&#10;Description automatically generated">
            <a:extLst>
              <a:ext uri="{FF2B5EF4-FFF2-40B4-BE49-F238E27FC236}">
                <a16:creationId xmlns:a16="http://schemas.microsoft.com/office/drawing/2014/main" id="{677E3AC6-75B6-6D1C-D4DC-60CCC15B6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1" b="20737"/>
          <a:stretch/>
        </p:blipFill>
        <p:spPr>
          <a:xfrm>
            <a:off x="8699058" y="3887368"/>
            <a:ext cx="2773407" cy="1921002"/>
          </a:xfrm>
          <a:prstGeom prst="rect">
            <a:avLst/>
          </a:prstGeom>
          <a:ln>
            <a:solidFill>
              <a:srgbClr val="005687"/>
            </a:solidFill>
          </a:ln>
        </p:spPr>
      </p:pic>
    </p:spTree>
    <p:extLst>
      <p:ext uri="{BB962C8B-B14F-4D97-AF65-F5344CB8AC3E}">
        <p14:creationId xmlns:p14="http://schemas.microsoft.com/office/powerpoint/2010/main" val="1512280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04B3-06BF-1E05-9E55-7589AFFFC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82EAA-CF11-FD98-63D1-6D7E775C2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rgbClr val="005586"/>
                </a:solidFill>
              </a:rPr>
              <a:t>Legislative Engagement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A5C8E-0646-78CE-A50E-0A5EBB95A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970" y="1518692"/>
            <a:ext cx="6873686" cy="4257343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ea typeface="Calibri" panose="020F0502020204030204" pitchFamily="34" charset="0"/>
              </a:rPr>
              <a:t>May Activities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</a:rPr>
              <a:t>Meeting with Congressman Lou Correa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</a:rPr>
              <a:t>Meeting with Congresswoman Young Kim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</a:rPr>
              <a:t>Meetings with key committee, EPA and USACE staff</a:t>
            </a:r>
            <a:endParaRPr lang="en-US" dirty="0">
              <a:ea typeface="Calibri" panose="020F0502020204030204" pitchFamily="34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Meeting with Assemblymember Diane Dixon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1A8693-1C10-3C35-1770-02DD9F65AF82}"/>
              </a:ext>
            </a:extLst>
          </p:cNvPr>
          <p:cNvSpPr txBox="1"/>
          <p:nvPr/>
        </p:nvSpPr>
        <p:spPr>
          <a:xfrm>
            <a:off x="1094371" y="5802126"/>
            <a:ext cx="2827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President Cathy Green poses with Governor Gavin Newsom at the ACWA conference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Court with solid fill">
            <a:extLst>
              <a:ext uri="{FF2B5EF4-FFF2-40B4-BE49-F238E27FC236}">
                <a16:creationId xmlns:a16="http://schemas.microsoft.com/office/drawing/2014/main" id="{5A0C4D6D-BA43-C502-3AD8-444731127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239" y="1431213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9937E-D813-E944-30CA-874D97A74A96}"/>
              </a:ext>
            </a:extLst>
          </p:cNvPr>
          <p:cNvSpPr txBox="1"/>
          <p:nvPr/>
        </p:nvSpPr>
        <p:spPr>
          <a:xfrm>
            <a:off x="-7000848" y="936260"/>
            <a:ext cx="45719" cy="1689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President Cathy Green, John Kennedy, Alicia Dunkin, and Eric Sapirstein meet was Congresswoman Young Kim in Washington DC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2F9EFE4B-86E8-43C7-948B-A1EF50E79AD9" descr="IMG_7994.JPG">
            <a:extLst>
              <a:ext uri="{FF2B5EF4-FFF2-40B4-BE49-F238E27FC236}">
                <a16:creationId xmlns:a16="http://schemas.microsoft.com/office/drawing/2014/main" id="{A4C7BD16-C385-1124-E238-B5662057D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22739" r="9063"/>
          <a:stretch/>
        </p:blipFill>
        <p:spPr bwMode="auto">
          <a:xfrm>
            <a:off x="4574279" y="3778247"/>
            <a:ext cx="2827401" cy="1997788"/>
          </a:xfrm>
          <a:prstGeom prst="rect">
            <a:avLst/>
          </a:prstGeom>
          <a:noFill/>
          <a:ln w="9525">
            <a:solidFill>
              <a:srgbClr val="0056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DF0CF-EF2E-E842-54AD-3670A222BED9}"/>
              </a:ext>
            </a:extLst>
          </p:cNvPr>
          <p:cNvSpPr txBox="1"/>
          <p:nvPr/>
        </p:nvSpPr>
        <p:spPr>
          <a:xfrm>
            <a:off x="4574279" y="5776035"/>
            <a:ext cx="28274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President Cathy Green, John Kennedy, Alicia Dunkin, and Eric Sapirstein meet with Congresswoman Young Kim in Washington DC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FA7DEFF5-4E2B-6B48-F6D1-0C2C48B724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5410" r="16947" b="33484"/>
          <a:stretch/>
        </p:blipFill>
        <p:spPr>
          <a:xfrm>
            <a:off x="1094371" y="3778247"/>
            <a:ext cx="2852022" cy="19977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person and person smiling in front of a plaque&#10;&#10;Description automatically generated">
            <a:extLst>
              <a:ext uri="{FF2B5EF4-FFF2-40B4-BE49-F238E27FC236}">
                <a16:creationId xmlns:a16="http://schemas.microsoft.com/office/drawing/2014/main" id="{5E2BCE1B-7805-4CBB-0AFA-E2F1391FDC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0" b="31144"/>
          <a:stretch/>
        </p:blipFill>
        <p:spPr>
          <a:xfrm>
            <a:off x="8270229" y="3778247"/>
            <a:ext cx="2827400" cy="20238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9F60F-50E3-CFEA-BF25-B0FFB0689D3A}"/>
              </a:ext>
            </a:extLst>
          </p:cNvPr>
          <p:cNvSpPr txBox="1"/>
          <p:nvPr/>
        </p:nvSpPr>
        <p:spPr>
          <a:xfrm>
            <a:off x="8270229" y="5817233"/>
            <a:ext cx="2827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President Cathy Green and Congressman Lou Correa during a </a:t>
            </a:r>
            <a:r>
              <a:rPr lang="en-US" sz="1050" i="1">
                <a:solidFill>
                  <a:prstClr val="black"/>
                </a:solidFill>
                <a:latin typeface="Calibri" panose="020F0502020204030204"/>
              </a:rPr>
              <a:t>meeting in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Washington DC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98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848BAE-5E25-C049-EAFC-F53BA2A98769}"/>
              </a:ext>
            </a:extLst>
          </p:cNvPr>
          <p:cNvSpPr txBox="1">
            <a:spLocks/>
          </p:cNvSpPr>
          <p:nvPr/>
        </p:nvSpPr>
        <p:spPr>
          <a:xfrm>
            <a:off x="736600" y="406400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558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Media &amp; Stakeholder Engagement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558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A9DADC-9049-D9E4-4147-08F3D1E9198A}"/>
              </a:ext>
            </a:extLst>
          </p:cNvPr>
          <p:cNvSpPr txBox="1">
            <a:spLocks/>
          </p:cNvSpPr>
          <p:nvPr/>
        </p:nvSpPr>
        <p:spPr>
          <a:xfrm>
            <a:off x="6747610" y="4494962"/>
            <a:ext cx="5444390" cy="1108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4A81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18,000+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4A81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social media impressions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D4B7B-7320-9F81-526D-3B34D2734E93}"/>
              </a:ext>
            </a:extLst>
          </p:cNvPr>
          <p:cNvSpPr txBox="1">
            <a:spLocks/>
          </p:cNvSpPr>
          <p:nvPr/>
        </p:nvSpPr>
        <p:spPr>
          <a:xfrm>
            <a:off x="1206501" y="4267378"/>
            <a:ext cx="5444390" cy="11810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  <a:t> 21,000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  <a:t>+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9298"/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Arial" panose="020B0604020202020204" pitchFamily="34" charset="0"/>
              </a:rPr>
              <a:t>website page views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C34432-37C7-500D-59B1-23705567090A}"/>
              </a:ext>
            </a:extLst>
          </p:cNvPr>
          <p:cNvSpPr txBox="1">
            <a:spLocks/>
          </p:cNvSpPr>
          <p:nvPr/>
        </p:nvSpPr>
        <p:spPr>
          <a:xfrm>
            <a:off x="4499381" y="1894114"/>
            <a:ext cx="6812516" cy="11810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58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Arial" panose="020B0604020202020204" pitchFamily="34" charset="0"/>
              </a:rPr>
              <a:t>17,900+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Arial" panose="020B0604020202020204" pitchFamily="34" charset="0"/>
              </a:rPr>
              <a:t>social media followers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Graphic 10" descr="Monitor with solid fill">
            <a:extLst>
              <a:ext uri="{FF2B5EF4-FFF2-40B4-BE49-F238E27FC236}">
                <a16:creationId xmlns:a16="http://schemas.microsoft.com/office/drawing/2014/main" id="{34FE03A2-D692-CA57-AA6C-7A60D11DE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5409" y="4400679"/>
            <a:ext cx="914400" cy="914400"/>
          </a:xfrm>
          <a:prstGeom prst="rect">
            <a:avLst/>
          </a:prstGeom>
        </p:spPr>
      </p:pic>
      <p:pic>
        <p:nvPicPr>
          <p:cNvPr id="13" name="Graphic 12" descr="Users with solid fill">
            <a:extLst>
              <a:ext uri="{FF2B5EF4-FFF2-40B4-BE49-F238E27FC236}">
                <a16:creationId xmlns:a16="http://schemas.microsoft.com/office/drawing/2014/main" id="{DB4CF007-F77F-45EC-220A-A2C5800A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0049" y="2080507"/>
            <a:ext cx="914400" cy="914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B13B864-68E0-D9DA-7904-822C3DAB1221}"/>
              </a:ext>
            </a:extLst>
          </p:cNvPr>
          <p:cNvGrpSpPr/>
          <p:nvPr/>
        </p:nvGrpSpPr>
        <p:grpSpPr>
          <a:xfrm>
            <a:off x="-233711" y="1318371"/>
            <a:ext cx="5444390" cy="2428028"/>
            <a:chOff x="-296650" y="809586"/>
            <a:chExt cx="5444390" cy="2428028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8E5BF11E-8BFF-58E3-D598-0E14A83AD7E3}"/>
                </a:ext>
              </a:extLst>
            </p:cNvPr>
            <p:cNvSpPr txBox="1">
              <a:spLocks/>
            </p:cNvSpPr>
            <p:nvPr/>
          </p:nvSpPr>
          <p:spPr>
            <a:xfrm>
              <a:off x="-296650" y="1673050"/>
              <a:ext cx="5444390" cy="15645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558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8575">
                    <a:solidFill>
                      <a:srgbClr val="92D05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+mn-ea"/>
                  <a:cs typeface="Arial" panose="020B0604020202020204" pitchFamily="34" charset="0"/>
                </a:rPr>
                <a:t>12.3 million</a:t>
              </a:r>
              <a:br>
                <a:rPr kumimoji="0" lang="en-US" sz="5400" b="1" i="0" u="none" strike="noStrike" kern="1200" cap="none" spc="0" normalizeH="0" baseline="0" noProof="0" dirty="0">
                  <a:ln w="28575">
                    <a:solidFill>
                      <a:srgbClr val="92D05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global media reach</a:t>
              </a:r>
            </a:p>
          </p:txBody>
        </p:sp>
        <p:pic>
          <p:nvPicPr>
            <p:cNvPr id="15" name="Graphic 14" descr="World outline">
              <a:extLst>
                <a:ext uri="{FF2B5EF4-FFF2-40B4-BE49-F238E27FC236}">
                  <a16:creationId xmlns:a16="http://schemas.microsoft.com/office/drawing/2014/main" id="{A3F65526-10D6-04B9-3EA0-8FB7087A2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97726" y="809586"/>
              <a:ext cx="914400" cy="914400"/>
            </a:xfrm>
            <a:prstGeom prst="rect">
              <a:avLst/>
            </a:prstGeom>
          </p:spPr>
        </p:pic>
      </p:grpSp>
      <p:pic>
        <p:nvPicPr>
          <p:cNvPr id="18" name="Graphic 17" descr="Eye with solid fill">
            <a:extLst>
              <a:ext uri="{FF2B5EF4-FFF2-40B4-BE49-F238E27FC236}">
                <a16:creationId xmlns:a16="http://schemas.microsoft.com/office/drawing/2014/main" id="{4BC84E65-7CD9-AAF3-5839-0658EC8ED3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5311" y="3746399"/>
            <a:ext cx="968988" cy="9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7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0B46D-7023-FAC8-8F84-6362F75EC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96EC-2201-7290-ABC1-4211FE3A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rgbClr val="005586"/>
                </a:solidFill>
              </a:rPr>
              <a:t>May Webinar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CB4A7-9EC8-D1EF-EEB6-A6BA10703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63" y="1390469"/>
            <a:ext cx="9452514" cy="46918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/>
              <a:t>Addressing Groundwater Contamination in the Southern Portion of the OC Groundwater Basin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i="0" dirty="0">
                <a:effectLst/>
              </a:rPr>
              <a:t>Wednesday, May 22, 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170+ live and recorded views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i="0" dirty="0">
                <a:effectLst/>
              </a:rPr>
              <a:t>Speakers: </a:t>
            </a:r>
            <a:br>
              <a:rPr lang="en-US" sz="2200" i="0" dirty="0">
                <a:effectLst/>
              </a:rPr>
            </a:br>
            <a:br>
              <a:rPr lang="en-US" sz="2200" i="0" dirty="0">
                <a:effectLst/>
              </a:rPr>
            </a:br>
            <a:r>
              <a:rPr lang="en-US" sz="2200" b="1" i="0" dirty="0">
                <a:effectLst/>
              </a:rPr>
              <a:t>Bill Leever, P.G., </a:t>
            </a:r>
            <a:r>
              <a:rPr lang="en-US" sz="2200" b="1" i="0" dirty="0" err="1">
                <a:effectLst/>
              </a:rPr>
              <a:t>CHg</a:t>
            </a:r>
            <a:br>
              <a:rPr lang="en-US" sz="2200" dirty="0"/>
            </a:br>
            <a:r>
              <a:rPr lang="en-US" sz="2200" b="0" i="0" dirty="0">
                <a:effectLst/>
              </a:rPr>
              <a:t>Principal Hydrogeologist</a:t>
            </a:r>
            <a:br>
              <a:rPr lang="en-US" sz="2200" b="0" i="0" dirty="0">
                <a:effectLst/>
              </a:rPr>
            </a:br>
            <a:r>
              <a:rPr lang="en-US" sz="2200" b="0" i="0" dirty="0">
                <a:effectLst/>
              </a:rPr>
              <a:t>Orange County Water District</a:t>
            </a:r>
            <a:br>
              <a:rPr lang="en-US" sz="2200" b="0" i="0" dirty="0">
                <a:effectLst/>
              </a:rPr>
            </a:br>
            <a:br>
              <a:rPr lang="en-US" sz="2200" b="0" i="0" dirty="0">
                <a:effectLst/>
              </a:rPr>
            </a:br>
            <a:r>
              <a:rPr lang="en-US" sz="2200" b="1" i="0" dirty="0">
                <a:effectLst/>
              </a:rPr>
              <a:t>Angela Turner, P.G.</a:t>
            </a:r>
            <a:br>
              <a:rPr lang="en-US" sz="2200" b="0" i="0" dirty="0">
                <a:effectLst/>
              </a:rPr>
            </a:br>
            <a:r>
              <a:rPr lang="en-US" sz="2200" b="0" i="0" dirty="0">
                <a:effectLst/>
              </a:rPr>
              <a:t>Engineering Geologist/Project Manager</a:t>
            </a:r>
            <a:br>
              <a:rPr lang="en-US" sz="2200" b="0" i="0" dirty="0">
                <a:effectLst/>
              </a:rPr>
            </a:br>
            <a:r>
              <a:rPr lang="en-US" sz="2200" b="0" i="0" dirty="0">
                <a:effectLst/>
              </a:rPr>
              <a:t>Department of Toxic Substances Control </a:t>
            </a:r>
            <a:br>
              <a:rPr lang="en-US" sz="2200" b="0" i="0" dirty="0">
                <a:effectLst/>
              </a:rPr>
            </a:br>
            <a:br>
              <a:rPr lang="en-US" sz="2200" b="0" i="0" dirty="0">
                <a:effectLst/>
              </a:rPr>
            </a:br>
            <a:r>
              <a:rPr lang="en-US" sz="2200" b="1" i="0" dirty="0">
                <a:effectLst/>
              </a:rPr>
              <a:t>Mona </a:t>
            </a:r>
            <a:r>
              <a:rPr lang="en-US" sz="2200" b="1" i="0" dirty="0" err="1">
                <a:effectLst/>
              </a:rPr>
              <a:t>Behrooz</a:t>
            </a:r>
            <a:r>
              <a:rPr lang="en-US" sz="2200" b="1" i="0" dirty="0">
                <a:effectLst/>
              </a:rPr>
              <a:t>, Ph.D., P.E.</a:t>
            </a:r>
            <a:br>
              <a:rPr lang="en-US" sz="2200" b="0" i="0" dirty="0">
                <a:effectLst/>
              </a:rPr>
            </a:br>
            <a:r>
              <a:rPr lang="en-US" sz="2200" b="0" i="0" dirty="0">
                <a:effectLst/>
              </a:rPr>
              <a:t>Site Cleanup Program Supervisor</a:t>
            </a:r>
            <a:br>
              <a:rPr lang="en-US" sz="2200" b="0" i="0" dirty="0">
                <a:effectLst/>
              </a:rPr>
            </a:br>
            <a:r>
              <a:rPr lang="en-US" sz="2200" b="0" i="0" dirty="0">
                <a:effectLst/>
              </a:rPr>
              <a:t>Cal EPA-Santa Ana Regional Water Quality Control Board</a:t>
            </a:r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C202A-9DD4-BC33-E3A6-90F0B5902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" t="19352" r="64244" b="16894"/>
          <a:stretch/>
        </p:blipFill>
        <p:spPr>
          <a:xfrm>
            <a:off x="6947157" y="2186925"/>
            <a:ext cx="4642641" cy="2632396"/>
          </a:xfrm>
          <a:prstGeom prst="rect">
            <a:avLst/>
          </a:prstGeom>
          <a:ln>
            <a:solidFill>
              <a:srgbClr val="005687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ED241E-842C-6970-4AA3-D53B00D703BF}"/>
              </a:ext>
            </a:extLst>
          </p:cNvPr>
          <p:cNvSpPr txBox="1"/>
          <p:nvPr/>
        </p:nvSpPr>
        <p:spPr>
          <a:xfrm>
            <a:off x="7321342" y="4827592"/>
            <a:ext cx="38942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OCWD’s Bill Leever takes questions from the audience during the May 22 South Basin webinar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59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49A2-E156-BC40-4975-62364733E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847725"/>
          </a:xfrm>
        </p:spPr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rgbClr val="005586"/>
                </a:solidFill>
              </a:rPr>
              <a:t>Water Infrastructure Networking Summit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7AC5-1CE9-A22C-E697-FD1272313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53" t="17627" r="59597" b="48293"/>
          <a:stretch/>
        </p:blipFill>
        <p:spPr>
          <a:xfrm>
            <a:off x="10468269" y="4711023"/>
            <a:ext cx="1623118" cy="1593119"/>
          </a:xfrm>
          <a:prstGeom prst="ellipse">
            <a:avLst/>
          </a:prstGeom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A3A63B2E-8A77-0AA0-D872-E9F28C84C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70" y="1503836"/>
            <a:ext cx="4766600" cy="31777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 descr="A group of people sitting on a stage&#10;&#10;Description automatically generated">
            <a:extLst>
              <a:ext uri="{FF2B5EF4-FFF2-40B4-BE49-F238E27FC236}">
                <a16:creationId xmlns:a16="http://schemas.microsoft.com/office/drawing/2014/main" id="{E9225B90-138D-2B64-852B-20C676F60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30" y="1503836"/>
            <a:ext cx="4766602" cy="3177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99724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49A2-E156-BC40-4975-62364733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rgbClr val="005586"/>
                </a:solidFill>
              </a:rPr>
              <a:t>Looking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59F3C-2B03-9985-24A2-0D0FCEEB9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350"/>
            <a:ext cx="10915185" cy="4646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effectLst/>
                <a:ea typeface="Calibri" panose="020F0502020204030204" pitchFamily="34" charset="0"/>
              </a:rPr>
              <a:t>Upcoming OCWD/ Community Events:</a:t>
            </a:r>
            <a:endParaRPr lang="en-US" sz="1050" b="1" dirty="0">
              <a:effectLst/>
              <a:ea typeface="Calibri" panose="020F0502020204030204" pitchFamily="34" charset="0"/>
            </a:endParaRPr>
          </a:p>
          <a:p>
            <a:r>
              <a:rPr lang="en-US" dirty="0"/>
              <a:t>June 8: OC San Open House</a:t>
            </a:r>
          </a:p>
          <a:p>
            <a:r>
              <a:rPr lang="en-US" dirty="0"/>
              <a:t>June 8: Anaheim Public Utilities OC Green Expo</a:t>
            </a:r>
          </a:p>
          <a:p>
            <a:r>
              <a:rPr lang="en-US" dirty="0"/>
              <a:t>June 10/11: EPA PFAS Briefing and Tour</a:t>
            </a:r>
          </a:p>
          <a:p>
            <a:r>
              <a:rPr lang="en-US" dirty="0"/>
              <a:t>August 7: Flow Reversal Reverse Osmosis (FR-RO) Webinar</a:t>
            </a:r>
          </a:p>
          <a:p>
            <a:r>
              <a:rPr lang="en-US" dirty="0"/>
              <a:t>September 27: OC Water Summit</a:t>
            </a:r>
          </a:p>
          <a:p>
            <a:r>
              <a:rPr lang="en-US" dirty="0"/>
              <a:t>October 24: Groundwater Adventure Tour</a:t>
            </a:r>
          </a:p>
        </p:txBody>
      </p:sp>
    </p:spTree>
    <p:extLst>
      <p:ext uri="{BB962C8B-B14F-4D97-AF65-F5344CB8AC3E}">
        <p14:creationId xmlns:p14="http://schemas.microsoft.com/office/powerpoint/2010/main" val="4289552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49A2-E156-BC40-4975-62364733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rgbClr val="005586"/>
                </a:solidFill>
              </a:rPr>
              <a:t>PFAS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59F3C-2B03-9985-24A2-0D0FCEEB9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350"/>
            <a:ext cx="10915185" cy="4646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All producers have been offered the opportunity to hold a dedication ceremony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Past events:</a:t>
            </a:r>
          </a:p>
          <a:p>
            <a:r>
              <a:rPr lang="en-US" dirty="0"/>
              <a:t>Serrano Water District (9/22)</a:t>
            </a:r>
          </a:p>
          <a:p>
            <a:r>
              <a:rPr lang="en-US" dirty="0"/>
              <a:t>Yorba Linda Water District (5/22)</a:t>
            </a:r>
          </a:p>
          <a:p>
            <a:r>
              <a:rPr lang="en-US" dirty="0"/>
              <a:t>Garden Grove produced a video for broadcast </a:t>
            </a:r>
            <a:r>
              <a:rPr lang="en-US"/>
              <a:t>its public </a:t>
            </a:r>
            <a:r>
              <a:rPr lang="en-US" dirty="0"/>
              <a:t>access channel &amp; its website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Future events:</a:t>
            </a:r>
          </a:p>
          <a:p>
            <a:r>
              <a:rPr lang="en-US" dirty="0"/>
              <a:t>East Orange County Water District </a:t>
            </a:r>
          </a:p>
          <a:p>
            <a:r>
              <a:rPr lang="en-US" dirty="0"/>
              <a:t>City of Santa Ana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79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ke with trees and clouds&#10;&#10;Description automatically generated with medium confidence">
            <a:extLst>
              <a:ext uri="{FF2B5EF4-FFF2-40B4-BE49-F238E27FC236}">
                <a16:creationId xmlns:a16="http://schemas.microsoft.com/office/drawing/2014/main" id="{25BE3EDB-C46C-4BFD-1A11-543EDF7CD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AF949-F6FE-7E70-A728-3ACF86320D4E}"/>
              </a:ext>
            </a:extLst>
          </p:cNvPr>
          <p:cNvSpPr txBox="1"/>
          <p:nvPr/>
        </p:nvSpPr>
        <p:spPr>
          <a:xfrm>
            <a:off x="662152" y="765141"/>
            <a:ext cx="109622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00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DC0C67-5470-D1C4-1DC3-8DEED547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Festival Close 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62D2A-3DCE-A376-5D39-EF151F66C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Festival budget: </a:t>
            </a:r>
            <a:r>
              <a:rPr lang="en-US" b="1" dirty="0"/>
              <a:t>$265,000</a:t>
            </a:r>
          </a:p>
          <a:p>
            <a:pPr>
              <a:lnSpc>
                <a:spcPct val="150000"/>
              </a:lnSpc>
            </a:pPr>
            <a:r>
              <a:rPr lang="en-US" dirty="0"/>
              <a:t>2024 final costs: ~</a:t>
            </a:r>
            <a:r>
              <a:rPr lang="en-US" b="1" dirty="0"/>
              <a:t>$263,406.38</a:t>
            </a:r>
          </a:p>
          <a:p>
            <a:pPr>
              <a:lnSpc>
                <a:spcPct val="150000"/>
              </a:lnSpc>
            </a:pPr>
            <a:r>
              <a:rPr lang="en-US" dirty="0"/>
              <a:t>Final sponsorship:</a:t>
            </a:r>
            <a:r>
              <a:rPr lang="en-US" b="1" dirty="0"/>
              <a:t> $60,673.96</a:t>
            </a:r>
          </a:p>
          <a:p>
            <a:pPr>
              <a:lnSpc>
                <a:spcPct val="150000"/>
              </a:lnSpc>
            </a:pPr>
            <a:r>
              <a:rPr lang="en-US" dirty="0"/>
              <a:t>Largest</a:t>
            </a:r>
            <a:r>
              <a:rPr lang="en-US" b="1" dirty="0"/>
              <a:t> </a:t>
            </a:r>
            <a:r>
              <a:rPr lang="en-US" dirty="0"/>
              <a:t>costs: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James Events (planning, staffing, set up, tents, tables, chairs, sound system, generators, electrical, announcement system, water, carts, security, first aid, restrooms, etc.):</a:t>
            </a:r>
            <a:r>
              <a:rPr lang="en-US" b="1" dirty="0"/>
              <a:t> $124,200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UC Irvine (facilities, parking, security, etc.): </a:t>
            </a:r>
            <a:r>
              <a:rPr lang="en-US" b="1" dirty="0"/>
              <a:t>$89,105.71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7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DC0C67-5470-D1C4-1DC3-8DEED547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Festival Planning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62D2A-3DCE-A376-5D39-EF151F66C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Staff are researching </a:t>
            </a:r>
            <a:r>
              <a:rPr lang="en-US" b="1" dirty="0"/>
              <a:t>60+ locations</a:t>
            </a:r>
          </a:p>
          <a:p>
            <a:endParaRPr lang="en-US" dirty="0"/>
          </a:p>
          <a:p>
            <a:r>
              <a:rPr lang="en-US" dirty="0"/>
              <a:t>Held at UC Irvine since 2014</a:t>
            </a:r>
          </a:p>
          <a:p>
            <a:pPr lvl="1"/>
            <a:r>
              <a:rPr lang="en-US" b="1" dirty="0"/>
              <a:t>Limitations: </a:t>
            </a:r>
            <a:r>
              <a:rPr lang="en-US" dirty="0"/>
              <a:t>UCI may have construction in 2025 and increasing costs</a:t>
            </a:r>
          </a:p>
          <a:p>
            <a:r>
              <a:rPr lang="en-US" dirty="0"/>
              <a:t>Top location selections:</a:t>
            </a:r>
          </a:p>
          <a:p>
            <a:pPr lvl="1"/>
            <a:r>
              <a:rPr lang="en-US" b="1" dirty="0"/>
              <a:t>Huntington Beach Sports Complex </a:t>
            </a:r>
            <a:r>
              <a:rPr lang="en-US" dirty="0"/>
              <a:t>(Huntington Beach)</a:t>
            </a:r>
          </a:p>
          <a:p>
            <a:pPr lvl="1"/>
            <a:r>
              <a:rPr lang="en-US" b="1" dirty="0"/>
              <a:t>Oak Canyon Park</a:t>
            </a:r>
            <a:r>
              <a:rPr lang="en-US" dirty="0"/>
              <a:t> (Orange)</a:t>
            </a:r>
          </a:p>
          <a:p>
            <a:pPr lvl="1"/>
            <a:r>
              <a:rPr lang="en-US" b="1" dirty="0"/>
              <a:t>Orange County Fairgrounds </a:t>
            </a:r>
            <a:r>
              <a:rPr lang="en-US" dirty="0"/>
              <a:t>(Costa Mesa)</a:t>
            </a:r>
          </a:p>
          <a:p>
            <a:pPr lvl="1"/>
            <a:r>
              <a:rPr lang="en-US" b="1" dirty="0"/>
              <a:t>UC Irvine </a:t>
            </a:r>
            <a:r>
              <a:rPr lang="en-US" dirty="0"/>
              <a:t>(Irvine)</a:t>
            </a:r>
          </a:p>
          <a:p>
            <a:r>
              <a:rPr lang="en-US" dirty="0"/>
              <a:t>Date will vary based on location (March, April or May 2025)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85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seball field with a person on the field&#10;&#10;Description automatically generated">
            <a:extLst>
              <a:ext uri="{FF2B5EF4-FFF2-40B4-BE49-F238E27FC236}">
                <a16:creationId xmlns:a16="http://schemas.microsoft.com/office/drawing/2014/main" id="{D80A11B5-865B-1056-D1A6-CD82AE5AE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8" y="3551788"/>
            <a:ext cx="3877662" cy="1913592"/>
          </a:xfrm>
          <a:prstGeom prst="rect">
            <a:avLst/>
          </a:prstGeom>
        </p:spPr>
      </p:pic>
      <p:pic>
        <p:nvPicPr>
          <p:cNvPr id="6" name="Picture 5" descr="A green field with trees and a white wall&#10;&#10;Description automatically generated with medium confidence">
            <a:extLst>
              <a:ext uri="{FF2B5EF4-FFF2-40B4-BE49-F238E27FC236}">
                <a16:creationId xmlns:a16="http://schemas.microsoft.com/office/drawing/2014/main" id="{1F1A97E7-CB71-E49C-E34E-4EEF25FB3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9" y="1351456"/>
            <a:ext cx="3877662" cy="1906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AAD58D-E96F-5246-285E-D21D30388C0B}"/>
              </a:ext>
            </a:extLst>
          </p:cNvPr>
          <p:cNvSpPr txBox="1"/>
          <p:nvPr/>
        </p:nvSpPr>
        <p:spPr>
          <a:xfrm>
            <a:off x="425653" y="795691"/>
            <a:ext cx="366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Huntington Beach Sports Complex</a:t>
            </a:r>
          </a:p>
        </p:txBody>
      </p:sp>
      <p:pic>
        <p:nvPicPr>
          <p:cNvPr id="9" name="Picture 8" descr="A large field with tables and chairs&#10;&#10;Description automatically generated">
            <a:extLst>
              <a:ext uri="{FF2B5EF4-FFF2-40B4-BE49-F238E27FC236}">
                <a16:creationId xmlns:a16="http://schemas.microsoft.com/office/drawing/2014/main" id="{EBB3DF6C-005B-2A7E-203C-DA8EFB9A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01" y="1319052"/>
            <a:ext cx="3446325" cy="1939150"/>
          </a:xfrm>
          <a:prstGeom prst="rect">
            <a:avLst/>
          </a:prstGeom>
        </p:spPr>
      </p:pic>
      <p:pic>
        <p:nvPicPr>
          <p:cNvPr id="11" name="Picture 10" descr="A group of people in a field&#10;&#10;Description automatically generated">
            <a:extLst>
              <a:ext uri="{FF2B5EF4-FFF2-40B4-BE49-F238E27FC236}">
                <a16:creationId xmlns:a16="http://schemas.microsoft.com/office/drawing/2014/main" id="{030F29AD-51D6-2C1E-A400-29555DB20B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3"/>
          <a:stretch/>
        </p:blipFill>
        <p:spPr>
          <a:xfrm>
            <a:off x="4474201" y="3549547"/>
            <a:ext cx="3446325" cy="1915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CBB39F-A318-11CF-7A0D-5D0DF209EF9C}"/>
              </a:ext>
            </a:extLst>
          </p:cNvPr>
          <p:cNvSpPr txBox="1"/>
          <p:nvPr/>
        </p:nvSpPr>
        <p:spPr>
          <a:xfrm>
            <a:off x="5369700" y="795693"/>
            <a:ext cx="1655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Oak Canyon Park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DC286D-D485-90C9-C679-3A05703A3CAA}"/>
              </a:ext>
            </a:extLst>
          </p:cNvPr>
          <p:cNvSpPr txBox="1"/>
          <p:nvPr/>
        </p:nvSpPr>
        <p:spPr>
          <a:xfrm>
            <a:off x="9202579" y="795692"/>
            <a:ext cx="1655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OC Fairgrounds</a:t>
            </a:r>
          </a:p>
        </p:txBody>
      </p:sp>
      <p:pic>
        <p:nvPicPr>
          <p:cNvPr id="17" name="Picture 16" descr="A large empty warehouse with red beams&#10;&#10;Description automatically generated">
            <a:extLst>
              <a:ext uri="{FF2B5EF4-FFF2-40B4-BE49-F238E27FC236}">
                <a16:creationId xmlns:a16="http://schemas.microsoft.com/office/drawing/2014/main" id="{62489AE4-D0DD-FB49-DC07-7C1CDFE4D9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"/>
          <a:stretch/>
        </p:blipFill>
        <p:spPr>
          <a:xfrm>
            <a:off x="8198227" y="1319052"/>
            <a:ext cx="3664031" cy="1925965"/>
          </a:xfrm>
          <a:prstGeom prst="rect">
            <a:avLst/>
          </a:prstGeom>
        </p:spPr>
      </p:pic>
      <p:pic>
        <p:nvPicPr>
          <p:cNvPr id="19" name="Picture 18" descr="A large empty room with lights&#10;&#10;Description automatically generated">
            <a:extLst>
              <a:ext uri="{FF2B5EF4-FFF2-40B4-BE49-F238E27FC236}">
                <a16:creationId xmlns:a16="http://schemas.microsoft.com/office/drawing/2014/main" id="{12A261FC-98C9-E498-F328-71BC911336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6"/>
          <a:stretch/>
        </p:blipFill>
        <p:spPr>
          <a:xfrm>
            <a:off x="8198227" y="3539415"/>
            <a:ext cx="3664031" cy="19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9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DC0C67-5470-D1C4-1DC3-8DEED547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62D2A-3DCE-A376-5D39-EF151F66C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Continue to research locations and plan site visits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Continue to coordinate with UCI Government Affairs and Marketing departments to determine venue feasibility and cost deductions</a:t>
            </a:r>
          </a:p>
          <a:p>
            <a:pPr>
              <a:lnSpc>
                <a:spcPct val="150000"/>
              </a:lnSpc>
            </a:pPr>
            <a:r>
              <a:rPr lang="en-US" dirty="0"/>
              <a:t>Staff will bring the following recommendations to a future Com Leg meeting: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Location recommendation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Date recommendation</a:t>
            </a:r>
          </a:p>
          <a:p>
            <a:pPr>
              <a:lnSpc>
                <a:spcPct val="150000"/>
              </a:lnSpc>
            </a:pPr>
            <a:r>
              <a:rPr lang="en-US" dirty="0"/>
              <a:t>Compile school contact information</a:t>
            </a:r>
          </a:p>
          <a:p>
            <a:pPr>
              <a:lnSpc>
                <a:spcPct val="150000"/>
              </a:lnSpc>
            </a:pPr>
            <a:r>
              <a:rPr lang="en-US" dirty="0"/>
              <a:t>Begin planning for registration opening (around September)</a:t>
            </a:r>
          </a:p>
          <a:p>
            <a:pPr>
              <a:lnSpc>
                <a:spcPct val="150000"/>
              </a:lnSpc>
            </a:pPr>
            <a:r>
              <a:rPr lang="en-US" dirty="0"/>
              <a:t>Updates to Festival website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5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C92A7-546D-E000-FDF5-1C068115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D186970-8782-BA7A-9152-A5763D436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09EBD7-C966-9F98-74C7-BCF525C0E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3" y="3222296"/>
            <a:ext cx="12095491" cy="821679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05586"/>
                </a:solidFill>
                <a:latin typeface="Arial Black" panose="020B0A04020102020204" pitchFamily="34" charset="0"/>
              </a:rPr>
              <a:t>OC Water Summit Update</a:t>
            </a:r>
            <a:endParaRPr lang="en-US" sz="3500" dirty="0">
              <a:solidFill>
                <a:srgbClr val="00558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7E5762E-D552-268F-9C79-A2F67989B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0" y="4071745"/>
            <a:ext cx="11281459" cy="162819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Communications and Legislative Liaison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C39B7-23FE-5CE1-05A4-7B16014F6847}"/>
              </a:ext>
            </a:extLst>
          </p:cNvPr>
          <p:cNvSpPr txBox="1"/>
          <p:nvPr/>
        </p:nvSpPr>
        <p:spPr>
          <a:xfrm>
            <a:off x="3667957" y="5330611"/>
            <a:ext cx="485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2, 2024</a:t>
            </a:r>
          </a:p>
        </p:txBody>
      </p:sp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CDFAE88-8CC7-7CF8-3EF6-1BEE9B6CE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6"/>
          <a:stretch/>
        </p:blipFill>
        <p:spPr>
          <a:xfrm>
            <a:off x="411077" y="4850494"/>
            <a:ext cx="1516281" cy="1550306"/>
          </a:xfrm>
          <a:prstGeom prst="rect">
            <a:avLst/>
          </a:prstGeom>
        </p:spPr>
      </p:pic>
      <p:pic>
        <p:nvPicPr>
          <p:cNvPr id="10" name="Picture 9" descr="A blue and white background with a picture of a lake and a city&#10;&#10;Description automatically generated">
            <a:extLst>
              <a:ext uri="{FF2B5EF4-FFF2-40B4-BE49-F238E27FC236}">
                <a16:creationId xmlns:a16="http://schemas.microsoft.com/office/drawing/2014/main" id="{A7A56708-32D8-7715-61CF-E4F40FA1A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570"/>
            <a:ext cx="12192000" cy="6854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CDAA1F-B971-7243-2B65-ECB28D97CA28}"/>
              </a:ext>
            </a:extLst>
          </p:cNvPr>
          <p:cNvSpPr txBox="1"/>
          <p:nvPr/>
        </p:nvSpPr>
        <p:spPr>
          <a:xfrm>
            <a:off x="795125" y="2225669"/>
            <a:ext cx="5033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5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 Water Summit Update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D105A-DB86-8445-675B-C75A69C1568C}"/>
              </a:ext>
            </a:extLst>
          </p:cNvPr>
          <p:cNvSpPr txBox="1"/>
          <p:nvPr/>
        </p:nvSpPr>
        <p:spPr>
          <a:xfrm>
            <a:off x="526677" y="5425592"/>
            <a:ext cx="6014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&amp; Legislative Liaison Meeting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6, 2024</a:t>
            </a:r>
          </a:p>
        </p:txBody>
      </p:sp>
    </p:spTree>
    <p:extLst>
      <p:ext uri="{BB962C8B-B14F-4D97-AF65-F5344CB8AC3E}">
        <p14:creationId xmlns:p14="http://schemas.microsoft.com/office/powerpoint/2010/main" val="1556634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61BE0-DC37-626F-65AB-909E598E2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1B935-67A1-10A3-C3ED-35B6BD8D5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rgbClr val="005586"/>
                </a:solidFill>
              </a:rPr>
              <a:t>2024 Summit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1618A-7F19-44F5-E59A-6225BCC4A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08" y="1498599"/>
            <a:ext cx="6895268" cy="41643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Friday, September 27</a:t>
            </a:r>
          </a:p>
          <a:p>
            <a:pPr>
              <a:lnSpc>
                <a:spcPct val="100000"/>
              </a:lnSpc>
            </a:pPr>
            <a:r>
              <a:rPr lang="en-US" dirty="0"/>
              <a:t>Westin South Coast Plaza</a:t>
            </a:r>
          </a:p>
          <a:p>
            <a:pPr>
              <a:lnSpc>
                <a:spcPct val="100000"/>
              </a:lnSpc>
            </a:pPr>
            <a:r>
              <a:rPr lang="en-US" dirty="0"/>
              <a:t>Fritz Coleman returning as master of ceremonies</a:t>
            </a:r>
          </a:p>
          <a:p>
            <a:pPr>
              <a:lnSpc>
                <a:spcPct val="100000"/>
              </a:lnSpc>
            </a:pPr>
            <a:r>
              <a:rPr lang="en-US" dirty="0">
                <a:effectLst/>
                <a:ea typeface="Times New Roman" panose="02020603050405020304" pitchFamily="18" charset="0"/>
              </a:rPr>
              <a:t>Theme = Liquid Logic: The Fusion of Finance, Tech and Water</a:t>
            </a:r>
          </a:p>
          <a:p>
            <a:r>
              <a:rPr lang="en-US" dirty="0"/>
              <a:t>Planning committee meeting monthly</a:t>
            </a:r>
          </a:p>
          <a:p>
            <a:pPr lvl="1">
              <a:buClr>
                <a:srgbClr val="7BC24E"/>
              </a:buClr>
            </a:pPr>
            <a:r>
              <a:rPr lang="en-US" dirty="0"/>
              <a:t>Next meeting: June 24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 descr="A logo of an orange and a drop of water&#10;&#10;Description automatically generated">
            <a:extLst>
              <a:ext uri="{FF2B5EF4-FFF2-40B4-BE49-F238E27FC236}">
                <a16:creationId xmlns:a16="http://schemas.microsoft.com/office/drawing/2014/main" id="{A9D8F24E-8E6C-14AC-E18B-DE69B3924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27353" r="13592" b="24709"/>
          <a:stretch/>
        </p:blipFill>
        <p:spPr>
          <a:xfrm>
            <a:off x="7965721" y="3980330"/>
            <a:ext cx="3660267" cy="2239565"/>
          </a:xfrm>
          <a:prstGeom prst="rect">
            <a:avLst/>
          </a:prstGeom>
        </p:spPr>
      </p:pic>
      <p:pic>
        <p:nvPicPr>
          <p:cNvPr id="1026" name="Picture 2" descr="The Westin South Coast Plaza, Costa ...">
            <a:extLst>
              <a:ext uri="{FF2B5EF4-FFF2-40B4-BE49-F238E27FC236}">
                <a16:creationId xmlns:a16="http://schemas.microsoft.com/office/drawing/2014/main" id="{1562ED2F-D337-3C5A-B833-3E3285BB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28" y="1573903"/>
            <a:ext cx="3503054" cy="2331123"/>
          </a:xfrm>
          <a:prstGeom prst="rect">
            <a:avLst/>
          </a:prstGeom>
          <a:noFill/>
          <a:ln>
            <a:solidFill>
              <a:srgbClr val="0056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296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61BE0-DC37-626F-65AB-909E598E2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1B935-67A1-10A3-C3ED-35B6BD8D5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rgbClr val="005586"/>
                </a:solidFill>
              </a:rPr>
              <a:t>Summit Session Potential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1618A-7F19-44F5-E59A-6225BCC4A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07" y="1121790"/>
            <a:ext cx="10515599" cy="45412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Making Water a Priority at the Federal Level- </a:t>
            </a:r>
            <a:r>
              <a:rPr lang="en-US" sz="1400" dirty="0"/>
              <a:t>Congressional candidates invited to speak about their plans for water</a:t>
            </a:r>
            <a:endParaRPr lang="en-US" sz="1400" b="1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Steve Garvey, Senate Candidate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(Adam Schiff invited but declined)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Cyber Defense for Orange County's Water Infrastructure- </a:t>
            </a:r>
            <a:r>
              <a:rPr lang="en-US" sz="1400" dirty="0">
                <a:ea typeface="Times New Roman" panose="02020603050405020304" pitchFamily="18" charset="0"/>
                <a:cs typeface="Aptos" panose="020B0004020202020204" pitchFamily="34" charset="0"/>
              </a:rPr>
              <a:t>Local and national look at the security risks to water infrastructure and how to safeguard it</a:t>
            </a:r>
            <a:endParaRPr lang="en-US" sz="1400" b="1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a typeface="Times New Roman" panose="02020603050405020304" pitchFamily="18" charset="0"/>
                <a:cs typeface="Aptos" panose="020B0004020202020204" pitchFamily="34" charset="0"/>
              </a:rPr>
              <a:t>Alberto Martinez, OC Intelligence Assessment Center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Colonel John Harris, Retired U.S. Army Cyber Command </a:t>
            </a:r>
            <a:endParaRPr lang="en-US" sz="1200" dirty="0"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Troy Laughlin, CEO, Enterprise Security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a typeface="Times New Roman" panose="02020603050405020304" pitchFamily="18" charset="0"/>
                <a:cs typeface="Aptos" panose="020B0004020202020204" pitchFamily="34" charset="0"/>
              </a:rPr>
              <a:t>Kevin Morley, Manager of Federal Relations, American Water Works Association</a:t>
            </a:r>
            <a:endParaRPr lang="en-US" sz="12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Financing the Future of Water-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How </a:t>
            </a:r>
            <a:r>
              <a:rPr lang="en-US" sz="1400" dirty="0">
                <a:ea typeface="Times New Roman" panose="02020603050405020304" pitchFamily="18" charset="0"/>
                <a:cs typeface="Aptos" panose="020B0004020202020204" pitchFamily="34" charset="0"/>
              </a:rPr>
              <a:t>water districts can author their own water initiatives,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public’s appetite for a bond, </a:t>
            </a:r>
            <a:r>
              <a:rPr lang="en-US" sz="1400" dirty="0">
                <a:ea typeface="Times New Roman" panose="02020603050405020304" pitchFamily="18" charset="0"/>
                <a:cs typeface="Aptos" panose="020B0004020202020204" pitchFamily="34" charset="0"/>
              </a:rPr>
              <a:t>and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innovative ways to finance water projects </a:t>
            </a:r>
            <a:endParaRPr lang="en-US" sz="1400" b="1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Adam Probolsky, President, Probolsky Research</a:t>
            </a:r>
          </a:p>
          <a:p>
            <a:pPr marR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Robert Porr, Executive VP, Fieldman Rolapp</a:t>
            </a:r>
            <a:endParaRPr lang="en-US" sz="12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James Sutton, Election Law Attorney, Rutan &amp; Tucker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Conservation as the California Way of Life?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Environmental law perspective, farming perspective and policy perspective of ‘Making Conservation a California Way of Life</a:t>
            </a:r>
            <a:endParaRPr lang="en-US" sz="1400" b="1" dirty="0"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Moderator: Mark Arax, Author and Journalist (will also provide historical overview)</a:t>
            </a:r>
            <a:endParaRPr lang="en-US" sz="12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Jennifer Hernandez, Attorney, Holland &amp; Knight</a:t>
            </a:r>
          </a:p>
          <a:p>
            <a:pPr marR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Ellen Hanak, Director of the Water Policy Center, Public Policy Institute of California </a:t>
            </a:r>
            <a:endParaRPr lang="en-US" sz="12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Darcy Villere, Cohost, We Grow California Podcast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 Shift to Clean Energy-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Discuss new clean energy vehicle regulations and what they mean for water utilities</a:t>
            </a:r>
            <a:endParaRPr lang="en-US" sz="1400" b="1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Representative, AQMD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7966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C92A7-546D-E000-FDF5-1C068115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D186970-8782-BA7A-9152-A5763D436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09EBD7-C966-9F98-74C7-BCF525C0E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3" y="3222296"/>
            <a:ext cx="12095491" cy="821679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05586"/>
                </a:solidFill>
                <a:latin typeface="Arial Black" panose="020B0A04020102020204" pitchFamily="34" charset="0"/>
              </a:rPr>
              <a:t>OC Water Summit Update</a:t>
            </a:r>
            <a:endParaRPr lang="en-US" sz="3500" dirty="0">
              <a:solidFill>
                <a:srgbClr val="00558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7E5762E-D552-268F-9C79-A2F67989B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0" y="4071745"/>
            <a:ext cx="11281459" cy="162819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Communications and Legislative Liaison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C39B7-23FE-5CE1-05A4-7B16014F6847}"/>
              </a:ext>
            </a:extLst>
          </p:cNvPr>
          <p:cNvSpPr txBox="1"/>
          <p:nvPr/>
        </p:nvSpPr>
        <p:spPr>
          <a:xfrm>
            <a:off x="3667957" y="5330611"/>
            <a:ext cx="485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2, 2024</a:t>
            </a:r>
          </a:p>
        </p:txBody>
      </p:sp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CDFAE88-8CC7-7CF8-3EF6-1BEE9B6CE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6"/>
          <a:stretch/>
        </p:blipFill>
        <p:spPr>
          <a:xfrm>
            <a:off x="411077" y="4850494"/>
            <a:ext cx="1516281" cy="1550306"/>
          </a:xfrm>
          <a:prstGeom prst="rect">
            <a:avLst/>
          </a:prstGeom>
        </p:spPr>
      </p:pic>
      <p:pic>
        <p:nvPicPr>
          <p:cNvPr id="10" name="Picture 9" descr="A blue and white background with a picture of a lake and a city&#10;&#10;Description automatically generated">
            <a:extLst>
              <a:ext uri="{FF2B5EF4-FFF2-40B4-BE49-F238E27FC236}">
                <a16:creationId xmlns:a16="http://schemas.microsoft.com/office/drawing/2014/main" id="{A7A56708-32D8-7715-61CF-E4F40FA1A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570"/>
            <a:ext cx="12192000" cy="6854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CDAA1F-B971-7243-2B65-ECB28D97CA28}"/>
              </a:ext>
            </a:extLst>
          </p:cNvPr>
          <p:cNvSpPr txBox="1"/>
          <p:nvPr/>
        </p:nvSpPr>
        <p:spPr>
          <a:xfrm>
            <a:off x="795125" y="2225669"/>
            <a:ext cx="5033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5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Affairs Outreach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D105A-DB86-8445-675B-C75A69C1568C}"/>
              </a:ext>
            </a:extLst>
          </p:cNvPr>
          <p:cNvSpPr txBox="1"/>
          <p:nvPr/>
        </p:nvSpPr>
        <p:spPr>
          <a:xfrm>
            <a:off x="526677" y="5425592"/>
            <a:ext cx="6014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&amp; Legislative Liaison Meeting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6, 2024</a:t>
            </a:r>
          </a:p>
        </p:txBody>
      </p:sp>
    </p:spTree>
    <p:extLst>
      <p:ext uri="{BB962C8B-B14F-4D97-AF65-F5344CB8AC3E}">
        <p14:creationId xmlns:p14="http://schemas.microsoft.com/office/powerpoint/2010/main" val="272579844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CWD Brand Colors">
      <a:dk1>
        <a:sysClr val="windowText" lastClr="000000"/>
      </a:dk1>
      <a:lt1>
        <a:sysClr val="window" lastClr="FFFFFF"/>
      </a:lt1>
      <a:dk2>
        <a:srgbClr val="005687"/>
      </a:dk2>
      <a:lt2>
        <a:srgbClr val="E7E6E6"/>
      </a:lt2>
      <a:accent1>
        <a:srgbClr val="005687"/>
      </a:accent1>
      <a:accent2>
        <a:srgbClr val="7BC24D"/>
      </a:accent2>
      <a:accent3>
        <a:srgbClr val="1B9EBC"/>
      </a:accent3>
      <a:accent4>
        <a:srgbClr val="F5A81D"/>
      </a:accent4>
      <a:accent5>
        <a:srgbClr val="AFB0B2"/>
      </a:accent5>
      <a:accent6>
        <a:srgbClr val="DAC554"/>
      </a:accent6>
      <a:hlink>
        <a:srgbClr val="1B9EBC"/>
      </a:hlink>
      <a:folHlink>
        <a:srgbClr val="00BB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2AF5F76649FE498BCDDF44598ED545" ma:contentTypeVersion="14" ma:contentTypeDescription="Create a new document." ma:contentTypeScope="" ma:versionID="aad9786fca81a8deccdcf7e99f26d704">
  <xsd:schema xmlns:xsd="http://www.w3.org/2001/XMLSchema" xmlns:xs="http://www.w3.org/2001/XMLSchema" xmlns:p="http://schemas.microsoft.com/office/2006/metadata/properties" xmlns:ns3="9f7f5c2b-46ab-4d0b-ae99-bf6c0ed7cd46" xmlns:ns4="11901312-da5f-43eb-b467-76ce543d8091" targetNamespace="http://schemas.microsoft.com/office/2006/metadata/properties" ma:root="true" ma:fieldsID="d704537a582c783711c6148ea29f2d06" ns3:_="" ns4:_="">
    <xsd:import namespace="9f7f5c2b-46ab-4d0b-ae99-bf6c0ed7cd46"/>
    <xsd:import namespace="11901312-da5f-43eb-b467-76ce543d809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f5c2b-46ab-4d0b-ae99-bf6c0ed7cd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901312-da5f-43eb-b467-76ce543d8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f7f5c2b-46ab-4d0b-ae99-bf6c0ed7cd46" xsi:nil="true"/>
  </documentManagement>
</p:properties>
</file>

<file path=customXml/itemProps1.xml><?xml version="1.0" encoding="utf-8"?>
<ds:datastoreItem xmlns:ds="http://schemas.openxmlformats.org/officeDocument/2006/customXml" ds:itemID="{CE247F4D-0867-4623-B13E-15B7F3AF1EE3}">
  <ds:schemaRefs>
    <ds:schemaRef ds:uri="11901312-da5f-43eb-b467-76ce543d8091"/>
    <ds:schemaRef ds:uri="9f7f5c2b-46ab-4d0b-ae99-bf6c0ed7cd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EC6B603-4FDC-4C56-BA03-5E03A2CC47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DAC64C-EFA7-462A-B349-91F8FED1C8EA}">
  <ds:schemaRefs>
    <ds:schemaRef ds:uri="9f7f5c2b-46ab-4d0b-ae99-bf6c0ed7cd4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11901312-da5f-43eb-b467-76ce543d8091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</TotalTime>
  <Words>1023</Words>
  <Application>Microsoft Office PowerPoint</Application>
  <PresentationFormat>Widescreen</PresentationFormat>
  <Paragraphs>155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Amasis MT Pro Black</vt:lpstr>
      <vt:lpstr>Aptos</vt:lpstr>
      <vt:lpstr>Arial</vt:lpstr>
      <vt:lpstr>Arial Black</vt:lpstr>
      <vt:lpstr>Calibri</vt:lpstr>
      <vt:lpstr>Calibri Light</vt:lpstr>
      <vt:lpstr>Courier New</vt:lpstr>
      <vt:lpstr>Maiandra GD</vt:lpstr>
      <vt:lpstr>Times New Roman</vt:lpstr>
      <vt:lpstr>Verdana Pro Black</vt:lpstr>
      <vt:lpstr>Wingdings</vt:lpstr>
      <vt:lpstr>Custom Design</vt:lpstr>
      <vt:lpstr>Custom Design</vt:lpstr>
      <vt:lpstr>OC Water Summit Update</vt:lpstr>
      <vt:lpstr>2024 Festival Close Out</vt:lpstr>
      <vt:lpstr>2025 Festival Planning</vt:lpstr>
      <vt:lpstr>PowerPoint Presentation</vt:lpstr>
      <vt:lpstr>Next Steps</vt:lpstr>
      <vt:lpstr>OC Water Summit Update</vt:lpstr>
      <vt:lpstr>2024 Summit</vt:lpstr>
      <vt:lpstr>Summit Session Potential Speakers</vt:lpstr>
      <vt:lpstr>OC Water Summit Update</vt:lpstr>
      <vt:lpstr>Community Engagement</vt:lpstr>
      <vt:lpstr>Legislative Engagement</vt:lpstr>
      <vt:lpstr>PowerPoint Presentation</vt:lpstr>
      <vt:lpstr>May Webinar Recap</vt:lpstr>
      <vt:lpstr>Water Infrastructure Networking Summit</vt:lpstr>
      <vt:lpstr>Looking Ahead</vt:lpstr>
      <vt:lpstr>PFAS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Paliwal, Medha</dc:creator>
  <cp:lastModifiedBy>Berch, Dani</cp:lastModifiedBy>
  <cp:revision>31</cp:revision>
  <dcterms:created xsi:type="dcterms:W3CDTF">2023-08-25T00:43:02Z</dcterms:created>
  <dcterms:modified xsi:type="dcterms:W3CDTF">2024-06-06T17:09:08Z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0x010100412AF5F76649FE498BCDDF44598ED545</vt:lpwstr>
  </property>
</Properties>
</file>