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0" r:id="rId4"/>
    <p:sldMasterId id="2147483789" r:id="rId5"/>
    <p:sldMasterId id="2147483736" r:id="rId6"/>
    <p:sldMasterId id="2147483797" r:id="rId7"/>
  </p:sldMasterIdLst>
  <p:notesMasterIdLst>
    <p:notesMasterId r:id="rId25"/>
  </p:notesMasterIdLst>
  <p:sldIdLst>
    <p:sldId id="6184" r:id="rId8"/>
    <p:sldId id="6236" r:id="rId9"/>
    <p:sldId id="6296" r:id="rId10"/>
    <p:sldId id="6299" r:id="rId11"/>
    <p:sldId id="6301" r:id="rId12"/>
    <p:sldId id="6288" r:id="rId13"/>
    <p:sldId id="6305" r:id="rId14"/>
    <p:sldId id="6340" r:id="rId15"/>
    <p:sldId id="6347" r:id="rId16"/>
    <p:sldId id="6348" r:id="rId17"/>
    <p:sldId id="6343" r:id="rId18"/>
    <p:sldId id="6344" r:id="rId19"/>
    <p:sldId id="6272" r:id="rId20"/>
    <p:sldId id="6323" r:id="rId21"/>
    <p:sldId id="6349" r:id="rId22"/>
    <p:sldId id="6346" r:id="rId23"/>
    <p:sldId id="6253" r:id="rId24"/>
  </p:sldIdLst>
  <p:sldSz cx="12192000" cy="6858000"/>
  <p:notesSz cx="6881813" cy="9296400"/>
  <p:embeddedFontLst>
    <p:embeddedFont>
      <p:font typeface="Amasis MT Pro Black" panose="02040A04050005020304" pitchFamily="18" charset="0"/>
      <p:bold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Bauhaus 93" panose="04030905020B02020C02" pitchFamily="82" charset="0"/>
      <p:regular r:id="rId29"/>
    </p:embeddedFont>
    <p:embeddedFont>
      <p:font typeface="Maiandra GD" panose="020E0502030308020204" pitchFamily="34" charset="0"/>
      <p:regular r:id="rId30"/>
    </p:embeddedFont>
    <p:embeddedFont>
      <p:font typeface="Rockwell" panose="02060603020205020403" pitchFamily="18" charset="0"/>
      <p:regular r:id="rId31"/>
      <p:bold r:id="rId32"/>
      <p:italic r:id="rId33"/>
      <p:boldItalic r:id="rId34"/>
    </p:embeddedFont>
    <p:embeddedFont>
      <p:font typeface="Verdana Pro Black" panose="020B0A04030504040204" pitchFamily="34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2568" userDrawn="1">
          <p15:clr>
            <a:srgbClr val="A4A3A4"/>
          </p15:clr>
        </p15:guide>
        <p15:guide id="3" orient="horz" pos="2880" userDrawn="1">
          <p15:clr>
            <a:srgbClr val="A4A3A4"/>
          </p15:clr>
        </p15:guide>
        <p15:guide id="4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87"/>
    <a:srgbClr val="1B9EBC"/>
    <a:srgbClr val="FFCC00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AD7AF8-740C-4C9A-924D-9C572A74B3B6}" v="30" dt="2025-08-07T17:50:23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1440"/>
        <p:guide pos="2568"/>
        <p:guide orient="horz" pos="2880"/>
        <p:guide pos="51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font" Target="fonts/font9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4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ttles, Crystal" userId="98ab06ee-81ed-4135-8225-6a8cb2f14167" providerId="ADAL" clId="{F6AD7AF8-740C-4C9A-924D-9C572A74B3B6}"/>
    <pc:docChg chg="custSel addSld modSld">
      <pc:chgData name="Nettles, Crystal" userId="98ab06ee-81ed-4135-8225-6a8cb2f14167" providerId="ADAL" clId="{F6AD7AF8-740C-4C9A-924D-9C572A74B3B6}" dt="2025-08-07T17:50:23.653" v="234" actId="208"/>
      <pc:docMkLst>
        <pc:docMk/>
      </pc:docMkLst>
      <pc:sldChg chg="add">
        <pc:chgData name="Nettles, Crystal" userId="98ab06ee-81ed-4135-8225-6a8cb2f14167" providerId="ADAL" clId="{F6AD7AF8-740C-4C9A-924D-9C572A74B3B6}" dt="2025-08-06T23:40:28.264" v="217"/>
        <pc:sldMkLst>
          <pc:docMk/>
          <pc:sldMk cId="2010848081" sldId="6184"/>
        </pc:sldMkLst>
      </pc:sldChg>
      <pc:sldChg chg="add">
        <pc:chgData name="Nettles, Crystal" userId="98ab06ee-81ed-4135-8225-6a8cb2f14167" providerId="ADAL" clId="{F6AD7AF8-740C-4C9A-924D-9C572A74B3B6}" dt="2025-08-06T23:40:28.264" v="217"/>
        <pc:sldMkLst>
          <pc:docMk/>
          <pc:sldMk cId="589995954" sldId="6236"/>
        </pc:sldMkLst>
      </pc:sldChg>
      <pc:sldChg chg="add">
        <pc:chgData name="Nettles, Crystal" userId="98ab06ee-81ed-4135-8225-6a8cb2f14167" providerId="ADAL" clId="{F6AD7AF8-740C-4C9A-924D-9C572A74B3B6}" dt="2025-08-06T23:40:28.264" v="217"/>
        <pc:sldMkLst>
          <pc:docMk/>
          <pc:sldMk cId="4000590704" sldId="6288"/>
        </pc:sldMkLst>
      </pc:sldChg>
      <pc:sldChg chg="add">
        <pc:chgData name="Nettles, Crystal" userId="98ab06ee-81ed-4135-8225-6a8cb2f14167" providerId="ADAL" clId="{F6AD7AF8-740C-4C9A-924D-9C572A74B3B6}" dt="2025-08-06T23:40:28.264" v="217"/>
        <pc:sldMkLst>
          <pc:docMk/>
          <pc:sldMk cId="3873887619" sldId="6296"/>
        </pc:sldMkLst>
      </pc:sldChg>
      <pc:sldChg chg="add">
        <pc:chgData name="Nettles, Crystal" userId="98ab06ee-81ed-4135-8225-6a8cb2f14167" providerId="ADAL" clId="{F6AD7AF8-740C-4C9A-924D-9C572A74B3B6}" dt="2025-08-06T23:40:28.264" v="217"/>
        <pc:sldMkLst>
          <pc:docMk/>
          <pc:sldMk cId="534557869" sldId="6299"/>
        </pc:sldMkLst>
      </pc:sldChg>
      <pc:sldChg chg="add">
        <pc:chgData name="Nettles, Crystal" userId="98ab06ee-81ed-4135-8225-6a8cb2f14167" providerId="ADAL" clId="{F6AD7AF8-740C-4C9A-924D-9C572A74B3B6}" dt="2025-08-06T23:40:28.264" v="217"/>
        <pc:sldMkLst>
          <pc:docMk/>
          <pc:sldMk cId="2690854210" sldId="6301"/>
        </pc:sldMkLst>
      </pc:sldChg>
      <pc:sldChg chg="addSp delSp modSp mod">
        <pc:chgData name="Nettles, Crystal" userId="98ab06ee-81ed-4135-8225-6a8cb2f14167" providerId="ADAL" clId="{F6AD7AF8-740C-4C9A-924D-9C572A74B3B6}" dt="2025-08-06T20:31:16.266" v="212" actId="1076"/>
        <pc:sldMkLst>
          <pc:docMk/>
          <pc:sldMk cId="3725118721" sldId="6323"/>
        </pc:sldMkLst>
        <pc:spChg chg="mod">
          <ac:chgData name="Nettles, Crystal" userId="98ab06ee-81ed-4135-8225-6a8cb2f14167" providerId="ADAL" clId="{F6AD7AF8-740C-4C9A-924D-9C572A74B3B6}" dt="2025-08-06T20:06:51.519" v="143" actId="120"/>
          <ac:spMkLst>
            <pc:docMk/>
            <pc:sldMk cId="3725118721" sldId="6323"/>
            <ac:spMk id="2" creationId="{1C55E3A9-C1F2-24DE-D112-8136D5BD210F}"/>
          </ac:spMkLst>
        </pc:spChg>
        <pc:spChg chg="add del mod">
          <ac:chgData name="Nettles, Crystal" userId="98ab06ee-81ed-4135-8225-6a8cb2f14167" providerId="ADAL" clId="{F6AD7AF8-740C-4C9A-924D-9C572A74B3B6}" dt="2025-08-06T20:06:22.071" v="137" actId="478"/>
          <ac:spMkLst>
            <pc:docMk/>
            <pc:sldMk cId="3725118721" sldId="6323"/>
            <ac:spMk id="7" creationId="{A2789761-0804-D49C-C702-C87C81FA24B2}"/>
          </ac:spMkLst>
        </pc:spChg>
        <pc:spChg chg="add del mod">
          <ac:chgData name="Nettles, Crystal" userId="98ab06ee-81ed-4135-8225-6a8cb2f14167" providerId="ADAL" clId="{F6AD7AF8-740C-4C9A-924D-9C572A74B3B6}" dt="2025-08-06T20:06:25.199" v="138" actId="478"/>
          <ac:spMkLst>
            <pc:docMk/>
            <pc:sldMk cId="3725118721" sldId="6323"/>
            <ac:spMk id="8" creationId="{3D95F1C8-5E15-8C84-6AB1-1203F249B902}"/>
          </ac:spMkLst>
        </pc:spChg>
        <pc:spChg chg="add">
          <ac:chgData name="Nettles, Crystal" userId="98ab06ee-81ed-4135-8225-6a8cb2f14167" providerId="ADAL" clId="{F6AD7AF8-740C-4C9A-924D-9C572A74B3B6}" dt="2025-08-06T20:09:15.295" v="175"/>
          <ac:spMkLst>
            <pc:docMk/>
            <pc:sldMk cId="3725118721" sldId="6323"/>
            <ac:spMk id="9" creationId="{774BE362-5C6A-7242-1CA7-3FB5976E265D}"/>
          </ac:spMkLst>
        </pc:spChg>
        <pc:spChg chg="del">
          <ac:chgData name="Nettles, Crystal" userId="98ab06ee-81ed-4135-8225-6a8cb2f14167" providerId="ADAL" clId="{F6AD7AF8-740C-4C9A-924D-9C572A74B3B6}" dt="2025-08-06T20:05:41.515" v="131" actId="478"/>
          <ac:spMkLst>
            <pc:docMk/>
            <pc:sldMk cId="3725118721" sldId="6323"/>
            <ac:spMk id="10" creationId="{B72A2AAF-0443-C7F1-CB89-D292CE690173}"/>
          </ac:spMkLst>
        </pc:spChg>
        <pc:picChg chg="add mod">
          <ac:chgData name="Nettles, Crystal" userId="98ab06ee-81ed-4135-8225-6a8cb2f14167" providerId="ADAL" clId="{F6AD7AF8-740C-4C9A-924D-9C572A74B3B6}" dt="2025-08-06T20:30:57.160" v="205" actId="1076"/>
          <ac:picMkLst>
            <pc:docMk/>
            <pc:sldMk cId="3725118721" sldId="6323"/>
            <ac:picMk id="4" creationId="{90BF99E0-054C-60C4-8BF1-6F9B7AF6CEDD}"/>
          </ac:picMkLst>
        </pc:picChg>
        <pc:picChg chg="add mod modCrop">
          <ac:chgData name="Nettles, Crystal" userId="98ab06ee-81ed-4135-8225-6a8cb2f14167" providerId="ADAL" clId="{F6AD7AF8-740C-4C9A-924D-9C572A74B3B6}" dt="2025-08-06T20:30:57.160" v="205" actId="1076"/>
          <ac:picMkLst>
            <pc:docMk/>
            <pc:sldMk cId="3725118721" sldId="6323"/>
            <ac:picMk id="6" creationId="{9A8CE714-61CB-E976-DEDE-B636714D165F}"/>
          </ac:picMkLst>
        </pc:picChg>
        <pc:picChg chg="add mod">
          <ac:chgData name="Nettles, Crystal" userId="98ab06ee-81ed-4135-8225-6a8cb2f14167" providerId="ADAL" clId="{F6AD7AF8-740C-4C9A-924D-9C572A74B3B6}" dt="2025-08-06T20:31:12.986" v="210" actId="1076"/>
          <ac:picMkLst>
            <pc:docMk/>
            <pc:sldMk cId="3725118721" sldId="6323"/>
            <ac:picMk id="12" creationId="{99A18DB2-F3C9-C53C-EB73-4533C71EC4BC}"/>
          </ac:picMkLst>
        </pc:picChg>
        <pc:picChg chg="add mod">
          <ac:chgData name="Nettles, Crystal" userId="98ab06ee-81ed-4135-8225-6a8cb2f14167" providerId="ADAL" clId="{F6AD7AF8-740C-4C9A-924D-9C572A74B3B6}" dt="2025-08-06T20:31:16.266" v="212" actId="1076"/>
          <ac:picMkLst>
            <pc:docMk/>
            <pc:sldMk cId="3725118721" sldId="6323"/>
            <ac:picMk id="14" creationId="{82EF81A8-CF9A-6E7A-F869-2787035BDEAB}"/>
          </ac:picMkLst>
        </pc:picChg>
        <pc:picChg chg="add mod">
          <ac:chgData name="Nettles, Crystal" userId="98ab06ee-81ed-4135-8225-6a8cb2f14167" providerId="ADAL" clId="{F6AD7AF8-740C-4C9A-924D-9C572A74B3B6}" dt="2025-08-06T20:31:15.187" v="211" actId="1076"/>
          <ac:picMkLst>
            <pc:docMk/>
            <pc:sldMk cId="3725118721" sldId="6323"/>
            <ac:picMk id="16" creationId="{3B9DCE93-9D86-8426-B4BE-37BF765AD1D9}"/>
          </ac:picMkLst>
        </pc:picChg>
        <pc:picChg chg="add mod">
          <ac:chgData name="Nettles, Crystal" userId="98ab06ee-81ed-4135-8225-6a8cb2f14167" providerId="ADAL" clId="{F6AD7AF8-740C-4C9A-924D-9C572A74B3B6}" dt="2025-08-06T20:30:57.160" v="205" actId="1076"/>
          <ac:picMkLst>
            <pc:docMk/>
            <pc:sldMk cId="3725118721" sldId="6323"/>
            <ac:picMk id="1026" creationId="{4E4B6015-042B-CFE0-D80D-3AC01D0D56E1}"/>
          </ac:picMkLst>
        </pc:picChg>
        <pc:picChg chg="add mod">
          <ac:chgData name="Nettles, Crystal" userId="98ab06ee-81ed-4135-8225-6a8cb2f14167" providerId="ADAL" clId="{F6AD7AF8-740C-4C9A-924D-9C572A74B3B6}" dt="2025-08-06T20:30:57.160" v="205" actId="1076"/>
          <ac:picMkLst>
            <pc:docMk/>
            <pc:sldMk cId="3725118721" sldId="6323"/>
            <ac:picMk id="1030" creationId="{19B2AEA7-0F7C-7B8D-67E2-85B3AB03EE51}"/>
          </ac:picMkLst>
        </pc:picChg>
      </pc:sldChg>
      <pc:sldChg chg="modSp mod">
        <pc:chgData name="Nettles, Crystal" userId="98ab06ee-81ed-4135-8225-6a8cb2f14167" providerId="ADAL" clId="{F6AD7AF8-740C-4C9A-924D-9C572A74B3B6}" dt="2025-08-06T21:12:01.770" v="216" actId="20577"/>
        <pc:sldMkLst>
          <pc:docMk/>
          <pc:sldMk cId="1076317058" sldId="6340"/>
        </pc:sldMkLst>
        <pc:spChg chg="mod">
          <ac:chgData name="Nettles, Crystal" userId="98ab06ee-81ed-4135-8225-6a8cb2f14167" providerId="ADAL" clId="{F6AD7AF8-740C-4C9A-924D-9C572A74B3B6}" dt="2025-08-06T21:12:01.770" v="216" actId="20577"/>
          <ac:spMkLst>
            <pc:docMk/>
            <pc:sldMk cId="1076317058" sldId="6340"/>
            <ac:spMk id="3" creationId="{DFB0ABCD-CF9D-E48A-F2AD-19A821D22752}"/>
          </ac:spMkLst>
        </pc:spChg>
      </pc:sldChg>
      <pc:sldChg chg="addSp modSp mod">
        <pc:chgData name="Nettles, Crystal" userId="98ab06ee-81ed-4135-8225-6a8cb2f14167" providerId="ADAL" clId="{F6AD7AF8-740C-4C9A-924D-9C572A74B3B6}" dt="2025-08-06T01:26:22.407" v="47" actId="1076"/>
        <pc:sldMkLst>
          <pc:docMk/>
          <pc:sldMk cId="3714431329" sldId="6346"/>
        </pc:sldMkLst>
        <pc:spChg chg="mod">
          <ac:chgData name="Nettles, Crystal" userId="98ab06ee-81ed-4135-8225-6a8cb2f14167" providerId="ADAL" clId="{F6AD7AF8-740C-4C9A-924D-9C572A74B3B6}" dt="2025-08-06T01:26:01.536" v="45" actId="20577"/>
          <ac:spMkLst>
            <pc:docMk/>
            <pc:sldMk cId="3714431329" sldId="6346"/>
            <ac:spMk id="22" creationId="{03C80FB1-3403-C6A8-B095-9AF4E218F4DA}"/>
          </ac:spMkLst>
        </pc:spChg>
        <pc:spChg chg="mod">
          <ac:chgData name="Nettles, Crystal" userId="98ab06ee-81ed-4135-8225-6a8cb2f14167" providerId="ADAL" clId="{F6AD7AF8-740C-4C9A-924D-9C572A74B3B6}" dt="2025-08-06T01:25:43.442" v="22" actId="20577"/>
          <ac:spMkLst>
            <pc:docMk/>
            <pc:sldMk cId="3714431329" sldId="6346"/>
            <ac:spMk id="23" creationId="{F751EE62-5E82-552B-6E69-2FCE5951BD7D}"/>
          </ac:spMkLst>
        </pc:spChg>
        <pc:grpChg chg="mod">
          <ac:chgData name="Nettles, Crystal" userId="98ab06ee-81ed-4135-8225-6a8cb2f14167" providerId="ADAL" clId="{F6AD7AF8-740C-4C9A-924D-9C572A74B3B6}" dt="2025-08-06T01:25:36.002" v="20" actId="1036"/>
          <ac:grpSpMkLst>
            <pc:docMk/>
            <pc:sldMk cId="3714431329" sldId="6346"/>
            <ac:grpSpMk id="3" creationId="{CB9C524E-64B7-CE68-AFE1-FC0148C45A6C}"/>
          </ac:grpSpMkLst>
        </pc:grpChg>
        <pc:grpChg chg="mod">
          <ac:chgData name="Nettles, Crystal" userId="98ab06ee-81ed-4135-8225-6a8cb2f14167" providerId="ADAL" clId="{F6AD7AF8-740C-4C9A-924D-9C572A74B3B6}" dt="2025-08-06T01:25:36.002" v="20" actId="1036"/>
          <ac:grpSpMkLst>
            <pc:docMk/>
            <pc:sldMk cId="3714431329" sldId="6346"/>
            <ac:grpSpMk id="12" creationId="{A6AF25C0-896B-A8FC-0074-37B8820B5A85}"/>
          </ac:grpSpMkLst>
        </pc:grpChg>
        <pc:grpChg chg="mod">
          <ac:chgData name="Nettles, Crystal" userId="98ab06ee-81ed-4135-8225-6a8cb2f14167" providerId="ADAL" clId="{F6AD7AF8-740C-4C9A-924D-9C572A74B3B6}" dt="2025-08-06T01:26:11.370" v="46" actId="1076"/>
          <ac:grpSpMkLst>
            <pc:docMk/>
            <pc:sldMk cId="3714431329" sldId="6346"/>
            <ac:grpSpMk id="13" creationId="{03F8AB11-7CA7-68CC-37A3-6F75AE98FD1B}"/>
          </ac:grpSpMkLst>
        </pc:grpChg>
        <pc:grpChg chg="mod">
          <ac:chgData name="Nettles, Crystal" userId="98ab06ee-81ed-4135-8225-6a8cb2f14167" providerId="ADAL" clId="{F6AD7AF8-740C-4C9A-924D-9C572A74B3B6}" dt="2025-08-06T01:26:22.407" v="47" actId="1076"/>
          <ac:grpSpMkLst>
            <pc:docMk/>
            <pc:sldMk cId="3714431329" sldId="6346"/>
            <ac:grpSpMk id="14" creationId="{E87F27BE-72F9-EB22-8DD5-3E3484287582}"/>
          </ac:grpSpMkLst>
        </pc:grpChg>
        <pc:grpChg chg="mod">
          <ac:chgData name="Nettles, Crystal" userId="98ab06ee-81ed-4135-8225-6a8cb2f14167" providerId="ADAL" clId="{F6AD7AF8-740C-4C9A-924D-9C572A74B3B6}" dt="2025-08-06T01:25:36.002" v="20" actId="1036"/>
          <ac:grpSpMkLst>
            <pc:docMk/>
            <pc:sldMk cId="3714431329" sldId="6346"/>
            <ac:grpSpMk id="15" creationId="{A81567A5-F1FE-10CF-B313-E68094C6D654}"/>
          </ac:grpSpMkLst>
        </pc:grpChg>
        <pc:grpChg chg="mod">
          <ac:chgData name="Nettles, Crystal" userId="98ab06ee-81ed-4135-8225-6a8cb2f14167" providerId="ADAL" clId="{F6AD7AF8-740C-4C9A-924D-9C572A74B3B6}" dt="2025-08-06T01:25:36.002" v="20" actId="1036"/>
          <ac:grpSpMkLst>
            <pc:docMk/>
            <pc:sldMk cId="3714431329" sldId="6346"/>
            <ac:grpSpMk id="17" creationId="{18E9226A-89FE-C64D-EA25-AD52005E2AE9}"/>
          </ac:grpSpMkLst>
        </pc:grpChg>
        <pc:grpChg chg="add mod">
          <ac:chgData name="Nettles, Crystal" userId="98ab06ee-81ed-4135-8225-6a8cb2f14167" providerId="ADAL" clId="{F6AD7AF8-740C-4C9A-924D-9C572A74B3B6}" dt="2025-08-06T01:25:20.906" v="3" actId="1076"/>
          <ac:grpSpMkLst>
            <pc:docMk/>
            <pc:sldMk cId="3714431329" sldId="6346"/>
            <ac:grpSpMk id="21" creationId="{D19834CE-1487-CECA-6D7A-3C8447C6E609}"/>
          </ac:grpSpMkLst>
        </pc:grpChg>
      </pc:sldChg>
      <pc:sldChg chg="addSp delSp modSp add mod">
        <pc:chgData name="Nettles, Crystal" userId="98ab06ee-81ed-4135-8225-6a8cb2f14167" providerId="ADAL" clId="{F6AD7AF8-740C-4C9A-924D-9C572A74B3B6}" dt="2025-08-07T17:50:23.653" v="234" actId="208"/>
        <pc:sldMkLst>
          <pc:docMk/>
          <pc:sldMk cId="2209726657" sldId="6349"/>
        </pc:sldMkLst>
        <pc:spChg chg="mod">
          <ac:chgData name="Nettles, Crystal" userId="98ab06ee-81ed-4135-8225-6a8cb2f14167" providerId="ADAL" clId="{F6AD7AF8-740C-4C9A-924D-9C572A74B3B6}" dt="2025-08-06T01:27:13.832" v="87" actId="20577"/>
          <ac:spMkLst>
            <pc:docMk/>
            <pc:sldMk cId="2209726657" sldId="6349"/>
            <ac:spMk id="2" creationId="{EC7AE00D-3318-74B8-2549-5701AEA46AFA}"/>
          </ac:spMkLst>
        </pc:spChg>
        <pc:spChg chg="del">
          <ac:chgData name="Nettles, Crystal" userId="98ab06ee-81ed-4135-8225-6a8cb2f14167" providerId="ADAL" clId="{F6AD7AF8-740C-4C9A-924D-9C572A74B3B6}" dt="2025-08-07T17:48:59.434" v="220" actId="478"/>
          <ac:spMkLst>
            <pc:docMk/>
            <pc:sldMk cId="2209726657" sldId="6349"/>
            <ac:spMk id="10" creationId="{ED09C95B-BAB3-3D32-4422-62726FA8CECD}"/>
          </ac:spMkLst>
        </pc:spChg>
        <pc:picChg chg="add mod">
          <ac:chgData name="Nettles, Crystal" userId="98ab06ee-81ed-4135-8225-6a8cb2f14167" providerId="ADAL" clId="{F6AD7AF8-740C-4C9A-924D-9C572A74B3B6}" dt="2025-08-07T17:50:20.688" v="233" actId="208"/>
          <ac:picMkLst>
            <pc:docMk/>
            <pc:sldMk cId="2209726657" sldId="6349"/>
            <ac:picMk id="4" creationId="{83B61134-2B6A-A5EB-E9C8-70A767F3304C}"/>
          </ac:picMkLst>
        </pc:picChg>
        <pc:picChg chg="add mod">
          <ac:chgData name="Nettles, Crystal" userId="98ab06ee-81ed-4135-8225-6a8cb2f14167" providerId="ADAL" clId="{F6AD7AF8-740C-4C9A-924D-9C572A74B3B6}" dt="2025-08-07T17:50:23.653" v="234" actId="208"/>
          <ac:picMkLst>
            <pc:docMk/>
            <pc:sldMk cId="2209726657" sldId="6349"/>
            <ac:picMk id="1026" creationId="{D87AFCB0-1D79-4AEB-B03A-030BD20079C8}"/>
          </ac:picMkLst>
        </pc:picChg>
        <pc:picChg chg="add del mod">
          <ac:chgData name="Nettles, Crystal" userId="98ab06ee-81ed-4135-8225-6a8cb2f14167" providerId="ADAL" clId="{F6AD7AF8-740C-4C9A-924D-9C572A74B3B6}" dt="2025-08-07T17:49:36.465" v="225" actId="478"/>
          <ac:picMkLst>
            <pc:docMk/>
            <pc:sldMk cId="2209726657" sldId="6349"/>
            <ac:picMk id="1028" creationId="{F22921EB-3948-30B8-B9D8-691298B739F4}"/>
          </ac:picMkLst>
        </pc:picChg>
        <pc:picChg chg="add del">
          <ac:chgData name="Nettles, Crystal" userId="98ab06ee-81ed-4135-8225-6a8cb2f14167" providerId="ADAL" clId="{F6AD7AF8-740C-4C9A-924D-9C572A74B3B6}" dt="2025-08-07T17:49:52.630" v="227" actId="478"/>
          <ac:picMkLst>
            <pc:docMk/>
            <pc:sldMk cId="2209726657" sldId="6349"/>
            <ac:picMk id="1030" creationId="{591958D3-4369-2E32-A7BB-F7607D201B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B0E1B-D564-45FC-9217-4E3B4A39B21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EBC74-E5BC-4D17-B6CF-02CEA80C4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0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2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EB110-44D3-436A-8EAB-CD9C8E2002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30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F43DA-6BB6-42A9-0DBC-AACFF513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C333FF-D585-1D85-1CDF-78387B0E8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AE1DB-5B0C-CAF9-7229-253C56B6B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5A04D-2B50-C8FE-F471-EC4F8ED5A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3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5C6F-6209-82F5-CC71-3D5562CF6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09DA67-B0E5-E8E1-037C-C730FD9F7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54C17-83BC-CDD6-4CD9-C92CF3B8D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906DA-515B-9E06-F24D-606EC5F71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11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Internal presentations – use this closing slide. Updated May 29,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F70A1-0982-467B-80D2-444A2A26DA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8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0B42E1-BB3A-E5ED-20BF-94298567F4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6FC7-94D9-A826-0233-6CD664B9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50D19-15F3-3F6A-A642-EB80BD918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709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F7B3-AF1E-0669-485B-84F16886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787" y="1543050"/>
            <a:ext cx="5181600" cy="463391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25AC5-9081-9F45-86A2-EF6D71B4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139" y="1543050"/>
            <a:ext cx="5181600" cy="463391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1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D4537E-E24D-40D8-210B-E33C027B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95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A32526-89D7-75F5-92A2-14E10988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27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656F7-B05F-5C6E-602D-2C5D63B3A3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81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5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A77D-E37A-2192-B46A-C8F0BC5F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6C645-3559-7FDA-BCFE-2C1355207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233" y="1949450"/>
            <a:ext cx="5111620" cy="4246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899CA6-0860-1D7B-912F-B45D43F0EB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7011" y="1949450"/>
            <a:ext cx="5111620" cy="42465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62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1"/>
            <a:ext cx="8737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2027237"/>
            <a:ext cx="10972800" cy="4449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82665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0B42E1-BB3A-E5ED-20BF-94298567F4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6FC7-94D9-A826-0233-6CD664B9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50D19-15F3-3F6A-A642-EB80BD918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98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357F-3EB5-BDC6-874A-431873C5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F57B-D0EC-1B95-4097-D2669C3C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350"/>
            <a:ext cx="10515600" cy="464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640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0E2B57-0A92-6D62-4B5A-93F1C3B265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1FC23-4EBA-D022-63C3-FF0E10D4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8EC7F-B809-E53B-BDD0-A10EC5DB3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341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F7B3-AF1E-0669-485B-84F16886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3050"/>
            <a:ext cx="51816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25AC5-9081-9F45-86A2-EF6D71B4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3050"/>
            <a:ext cx="51816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D4537E-E24D-40D8-210B-E33C027B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81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A32526-89D7-75F5-92A2-14E10988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78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357F-3EB5-BDC6-874A-431873C5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F57B-D0EC-1B95-4097-D2669C3C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530350"/>
            <a:ext cx="10515600" cy="464661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69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718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B968-8164-F7E6-9E9F-06E903A5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3CB1E-262A-7C0C-85E2-660DA7B8D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CBCC7-B301-479E-EC73-E4B6772C3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26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31EC-0977-CE0A-E44D-3F8779F39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063DC-C651-E499-E3A8-873E7BDAE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600AB-C523-2F85-8133-86F79E0B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94F30-97D9-2316-3F5A-397CB143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90AEB-C903-9B69-5522-946506DF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98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3658-90EC-7FC0-1004-9479C0E7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3480-21C9-90E5-E43F-AD8D09115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FD12-BB0D-DC70-FD67-A2CCBEB2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D0522-FF4B-F02A-17E0-DB8519A7C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DDB61-1B3D-43E7-346B-B3AF063D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6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FD07-8F0C-2CDB-E558-4BDA469F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E4847-F1AA-56BE-6281-10E834D3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DD0B8-E224-78D8-C535-0B19A1F4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F9AC7-62B0-3825-EDB1-C4824962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5C5D0-9F5D-7EC8-689E-3AE8E6DD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4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97A4D-2431-9E15-B767-CB91E4B2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35930-420D-A1CD-6752-070E680C8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EDF3-AB43-BB3A-C9F1-5D03F9B9D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E9B31-AAA4-66E7-1230-24F92F307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B7540-A8EF-2EB1-912F-DDBEBAD1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80795-ADB9-3D3C-1FDF-400B1461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4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F3B3-3625-799C-C8EE-A7DA4F90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B3CE-0CFE-6362-CC78-9510B2ABD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67C65-4784-9D84-CEB3-09D85F368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6B101-0772-1682-61FA-D2CA1AA11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9704CE-15AB-CB85-7A83-0C06B90E6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EA25D-A93B-41DA-6FAE-35AACB0B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A9553-1E32-69A8-4653-5F0BC22DC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603DC-3EB4-0811-F960-22F36FF4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5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D9E0-C909-5F53-3FEB-62B34EBD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D647D-7134-2F4C-65EF-AD894FEC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4AF62-E5CF-82D6-D1CF-D2305B61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DFE41-4762-4B49-F064-69265CA5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33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D1095-4A14-1113-DDE2-572A41BE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CE707-37B6-7F89-99CF-46EA2120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81ED0-977A-E426-30C5-50DDC377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09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1E7D-D80B-40E9-B3E7-4D9EF477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E42CC-6F4D-59E8-EEBC-7A0A5707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864A0-53E2-D5BE-7256-47A61B468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9DF40-0B3D-36EE-D846-47BBE860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112D9-15A2-12B1-4C72-A4E32A042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A02EB-7F96-B6EE-05B1-63A1F5D66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F7B3-AF1E-0669-485B-84F16886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787" y="1543050"/>
            <a:ext cx="5181600" cy="463391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25AC5-9081-9F45-86A2-EF6D71B4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139" y="1543050"/>
            <a:ext cx="5181600" cy="463391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1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D4537E-E24D-40D8-210B-E33C027B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258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8C9C-FB49-6595-499B-BC2025F2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7C144-56FF-768F-1D44-EDA3519F9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1713E-3EA7-A2F1-107D-EC2C0A1C2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F7A7A-E6DB-2F65-9513-49E922DE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30401-BFFE-BF01-C81E-BB2F9346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D65CE-865C-4BAA-B074-75B8F16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40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177F-0B4F-4EAB-AF58-369A001D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4F76C-3EEB-447E-7D47-3E5D73D8D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26BC-9E3C-60A7-F8D8-E0E613F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997E7-4386-A617-F0A8-EE3D9166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A48BB-D9C5-72B0-50AD-AF9ED26AA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3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09C02-7F6B-D389-3E1E-B8DB1ECC7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FB730-B283-605A-E8C4-4D5106FA7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C28F4-2ABA-3C63-9643-C01DC26F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01BE9-D79D-4885-EB40-C2993EAB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B2DC1-0486-4FCF-D934-060E80A1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A32526-89D7-75F5-92A2-14E10988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57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33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69F3-55FC-DA82-138A-1BCEC0DEC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4648358-C0C2-3A95-03B0-5CF31A4FF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-83976"/>
            <a:ext cx="12300857" cy="70446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3ADE63-8B84-9049-4278-91252E9D31B2}"/>
              </a:ext>
            </a:extLst>
          </p:cNvPr>
          <p:cNvSpPr txBox="1">
            <a:spLocks/>
          </p:cNvSpPr>
          <p:nvPr userDrawn="1"/>
        </p:nvSpPr>
        <p:spPr>
          <a:xfrm>
            <a:off x="48253" y="3351304"/>
            <a:ext cx="12095491" cy="82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>
                <a:latin typeface="Arial Black" panose="020B0A04020102020204" pitchFamily="34" charset="0"/>
              </a:rPr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AAD74CC-ED19-3631-AAE3-E171C4CF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907" y="4569364"/>
            <a:ext cx="11281459" cy="1628198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Your Name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AF153-E6BD-8E3A-CB69-1B4184085D0B}"/>
              </a:ext>
            </a:extLst>
          </p:cNvPr>
          <p:cNvSpPr txBox="1"/>
          <p:nvPr userDrawn="1"/>
        </p:nvSpPr>
        <p:spPr>
          <a:xfrm>
            <a:off x="3770594" y="5828230"/>
            <a:ext cx="48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Date of presentation</a:t>
            </a:r>
          </a:p>
        </p:txBody>
      </p:sp>
      <p:pic>
        <p:nvPicPr>
          <p:cNvPr id="8" name="Picture 7" descr="A logo of a water district&#10;&#10;Description automatically generated">
            <a:extLst>
              <a:ext uri="{FF2B5EF4-FFF2-40B4-BE49-F238E27FC236}">
                <a16:creationId xmlns:a16="http://schemas.microsoft.com/office/drawing/2014/main" id="{977BBA8E-89E2-04BA-5255-A32B1664B2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4629484"/>
            <a:ext cx="1716646" cy="17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4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A77D-E37A-2192-B46A-C8F0BC5F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6C645-3559-7FDA-BCFE-2C1355207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233" y="1949450"/>
            <a:ext cx="5111620" cy="4246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899CA6-0860-1D7B-912F-B45D43F0EB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7011" y="1949450"/>
            <a:ext cx="5111620" cy="42465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7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0B42E1-BB3A-E5ED-20BF-94298567F4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6FC7-94D9-A826-0233-6CD664B9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50D19-15F3-3F6A-A642-EB80BD918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681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357F-3EB5-BDC6-874A-431873C5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F57B-D0EC-1B95-4097-D2669C3C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530350"/>
            <a:ext cx="10515600" cy="464661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4E2B811-152C-14BE-D4E7-F0CE6813A5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AD88-3D53-903C-43B2-95AFAA70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94BF-AB68-C0A6-58F9-46D4019D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First bullet point</a:t>
            </a:r>
          </a:p>
          <a:p>
            <a:pPr lvl="1"/>
            <a:r>
              <a:rPr lang="en-US"/>
              <a:t>Sub-bullet point, if needed</a:t>
            </a:r>
          </a:p>
          <a:p>
            <a:pPr lvl="0"/>
            <a:r>
              <a:rPr lang="en-US"/>
              <a:t>Second bullet point</a:t>
            </a:r>
          </a:p>
          <a:p>
            <a:pPr lvl="1"/>
            <a:r>
              <a:rPr lang="en-US"/>
              <a:t> Sub-bullet point, if needed</a:t>
            </a:r>
          </a:p>
        </p:txBody>
      </p:sp>
    </p:spTree>
    <p:extLst>
      <p:ext uri="{BB962C8B-B14F-4D97-AF65-F5344CB8AC3E}">
        <p14:creationId xmlns:p14="http://schemas.microsoft.com/office/powerpoint/2010/main" val="307609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C24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4E2B811-152C-14BE-D4E7-F0CE6813A5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AD88-3D53-903C-43B2-95AFAA70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94BF-AB68-C0A6-58F9-46D4019D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First bullet point</a:t>
            </a:r>
          </a:p>
          <a:p>
            <a:pPr lvl="1"/>
            <a:r>
              <a:rPr lang="en-US"/>
              <a:t>Sub-bullet point, if needed</a:t>
            </a:r>
          </a:p>
          <a:p>
            <a:pPr lvl="0"/>
            <a:r>
              <a:rPr lang="en-US"/>
              <a:t>Second bullet point</a:t>
            </a:r>
          </a:p>
          <a:p>
            <a:pPr lvl="1"/>
            <a:r>
              <a:rPr lang="en-US"/>
              <a:t> Sub-bullet point, if needed</a:t>
            </a:r>
          </a:p>
        </p:txBody>
      </p:sp>
    </p:spTree>
    <p:extLst>
      <p:ext uri="{BB962C8B-B14F-4D97-AF65-F5344CB8AC3E}">
        <p14:creationId xmlns:p14="http://schemas.microsoft.com/office/powerpoint/2010/main" val="329375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C24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4E2B811-152C-14BE-D4E7-F0CE6813A5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AD88-3D53-903C-43B2-95AFAA70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94BF-AB68-C0A6-58F9-46D4019D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 </a:t>
            </a:r>
          </a:p>
        </p:txBody>
      </p:sp>
    </p:spTree>
    <p:extLst>
      <p:ext uri="{BB962C8B-B14F-4D97-AF65-F5344CB8AC3E}">
        <p14:creationId xmlns:p14="http://schemas.microsoft.com/office/powerpoint/2010/main" val="34663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2" r:id="rId5"/>
    <p:sldLayoutId id="2147483743" r:id="rId6"/>
    <p:sldLayoutId id="214748374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586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9D88D-ACC1-0885-C729-4585949F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1E297-3855-452B-C742-5776D70E1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EC09C-73B5-D2F1-AEFB-68BFE830A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AE1EF-41F3-4073-8D3C-76609AB9BA4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C68D5-F1FA-A57C-9DA8-7984B0626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F2006-C5F5-523F-CEC9-538F98D5E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2E80C2-0A91-4B03-9945-6613FCA6C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930162-2470-EB36-DAFB-7FB37DF89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3" y="3222296"/>
            <a:ext cx="12095491" cy="82167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5586"/>
                </a:solidFill>
                <a:latin typeface="Arial Black" panose="020B0A04020102020204" pitchFamily="34" charset="0"/>
              </a:rPr>
              <a:t>Children’s Water Education Festival Update</a:t>
            </a:r>
            <a:endParaRPr lang="en-US" sz="3500" dirty="0">
              <a:solidFill>
                <a:srgbClr val="00558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CD71D2-1DE7-2265-FB03-247B74A91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0" y="4071745"/>
            <a:ext cx="11281459" cy="162819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Communications and Legislative Liaison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9B843-2F88-9EBD-BD95-EB1D8EC339E4}"/>
              </a:ext>
            </a:extLst>
          </p:cNvPr>
          <p:cNvSpPr txBox="1"/>
          <p:nvPr/>
        </p:nvSpPr>
        <p:spPr>
          <a:xfrm>
            <a:off x="3667955" y="4713272"/>
            <a:ext cx="48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August 7, 2025</a:t>
            </a:r>
          </a:p>
        </p:txBody>
      </p:sp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DD28B90-2C38-9770-B130-C2CB27D7A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>
          <a:xfrm>
            <a:off x="411077" y="4924790"/>
            <a:ext cx="1516281" cy="1550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C1B2FD-DF87-B6C4-2D1B-D4277A418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164"/>
          <a:stretch/>
        </p:blipFill>
        <p:spPr>
          <a:xfrm>
            <a:off x="-24131" y="-23141"/>
            <a:ext cx="12240257" cy="2960826"/>
          </a:xfrm>
          <a:prstGeom prst="rect">
            <a:avLst/>
          </a:prstGeom>
        </p:spPr>
      </p:pic>
      <p:pic>
        <p:nvPicPr>
          <p:cNvPr id="3" name="Picture 2" descr="A picture containing vector graphics&#10;&#10;AI-generated content may be incorrect.">
            <a:extLst>
              <a:ext uri="{FF2B5EF4-FFF2-40B4-BE49-F238E27FC236}">
                <a16:creationId xmlns:a16="http://schemas.microsoft.com/office/drawing/2014/main" id="{C869109D-13DA-5632-7A4D-D71DC00C7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887" y="4587935"/>
            <a:ext cx="1701035" cy="222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4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902B-8B16-FA45-8A9F-FA19C7BD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734CC-CDF4-3713-25D2-592F58A0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7:00	Doors open / continental breakfast</a:t>
            </a:r>
          </a:p>
          <a:p>
            <a:pPr marL="0" indent="0">
              <a:buNone/>
            </a:pPr>
            <a:r>
              <a:rPr lang="en-US" dirty="0"/>
              <a:t>8:00	Welcome</a:t>
            </a:r>
          </a:p>
          <a:p>
            <a:pPr marL="0" indent="0">
              <a:buNone/>
            </a:pPr>
            <a:r>
              <a:rPr lang="en-US" dirty="0"/>
              <a:t>8:15	Session 1: Responding to PFAS: Balancing Protection, Policy &amp; Practicality</a:t>
            </a:r>
          </a:p>
          <a:p>
            <a:pPr marL="0" indent="0">
              <a:buNone/>
            </a:pPr>
            <a:r>
              <a:rPr lang="en-US" dirty="0"/>
              <a:t>9:15	Session 2: Is the State Prioritizing Abundant Water Supply?  </a:t>
            </a:r>
          </a:p>
          <a:p>
            <a:pPr marL="0" indent="0">
              <a:buNone/>
            </a:pPr>
            <a:r>
              <a:rPr lang="en-US" dirty="0"/>
              <a:t>10:15	Networking break</a:t>
            </a:r>
          </a:p>
          <a:p>
            <a:pPr marL="0" indent="0">
              <a:buNone/>
            </a:pPr>
            <a:r>
              <a:rPr lang="en-US" dirty="0"/>
              <a:t>10:45	Session 3: Rethinking the Bay-Delta: Restoration with Benefits</a:t>
            </a:r>
          </a:p>
          <a:p>
            <a:pPr marL="0" indent="0">
              <a:buNone/>
            </a:pPr>
            <a:r>
              <a:rPr lang="en-US" dirty="0"/>
              <a:t>11:45	Session 4: Getting Water on the Ballot</a:t>
            </a:r>
          </a:p>
          <a:p>
            <a:pPr marL="0" indent="0">
              <a:buNone/>
            </a:pPr>
            <a:r>
              <a:rPr lang="en-US" dirty="0"/>
              <a:t>12:45	Networking lunch</a:t>
            </a:r>
          </a:p>
          <a:p>
            <a:pPr marL="0" indent="0">
              <a:buNone/>
            </a:pPr>
            <a:r>
              <a:rPr lang="en-US" dirty="0"/>
              <a:t>1:30	Summit concludes</a:t>
            </a:r>
          </a:p>
        </p:txBody>
      </p:sp>
    </p:spTree>
    <p:extLst>
      <p:ext uri="{BB962C8B-B14F-4D97-AF65-F5344CB8AC3E}">
        <p14:creationId xmlns:p14="http://schemas.microsoft.com/office/powerpoint/2010/main" val="183090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D418-32E8-4812-382A-C5F4FA26F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226"/>
            <a:ext cx="10515600" cy="847725"/>
          </a:xfrm>
        </p:spPr>
        <p:txBody>
          <a:bodyPr/>
          <a:lstStyle/>
          <a:p>
            <a:r>
              <a:rPr lang="en-US" dirty="0"/>
              <a:t>Speakers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8BDF97-5B0A-0E45-314F-5162E01824E9}"/>
              </a:ext>
            </a:extLst>
          </p:cNvPr>
          <p:cNvGrpSpPr/>
          <p:nvPr/>
        </p:nvGrpSpPr>
        <p:grpSpPr>
          <a:xfrm>
            <a:off x="336223" y="3789933"/>
            <a:ext cx="5596377" cy="1649682"/>
            <a:chOff x="333081" y="1444718"/>
            <a:chExt cx="5596377" cy="16496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E13EE0-3F7B-59D1-ED85-A14BD6528E3F}"/>
                </a:ext>
              </a:extLst>
            </p:cNvPr>
            <p:cNvSpPr txBox="1"/>
            <p:nvPr/>
          </p:nvSpPr>
          <p:spPr>
            <a:xfrm>
              <a:off x="333081" y="1613995"/>
              <a:ext cx="5596377" cy="14804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200" b="0" i="0" dirty="0">
                <a:solidFill>
                  <a:srgbClr val="000000"/>
                </a:solidFill>
                <a:effectLst/>
                <a:latin typeface="+mj-lt"/>
              </a:endParaRPr>
            </a:p>
            <a:p>
              <a:pPr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dirty="0">
                  <a:solidFill>
                    <a:srgbClr val="000000"/>
                  </a:solidFill>
                  <a:effectLst/>
                  <a:latin typeface="+mj-lt"/>
                </a:rPr>
                <a:t>Moderator: </a:t>
              </a:r>
              <a:r>
                <a:rPr lang="en-US" sz="1200" b="0" i="0" strike="noStrike" dirty="0">
                  <a:effectLst/>
                  <a:latin typeface="+mj-lt"/>
                </a:rPr>
                <a:t>Stephen J. </a:t>
              </a:r>
              <a:r>
                <a:rPr lang="en-US" sz="1200" b="0" i="0" strike="noStrike" dirty="0" err="1">
                  <a:effectLst/>
                  <a:latin typeface="+mj-lt"/>
                </a:rPr>
                <a:t>Faessel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+mj-lt"/>
                </a:rPr>
                <a:t>, board member, Metropolitan Water District</a:t>
              </a:r>
            </a:p>
            <a:p>
              <a:pPr fontAlgn="base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+mj-lt"/>
                </a:rPr>
                <a:t>Emily Corwin, 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director of strategic initiatives, San Francisco Estuary Institute</a:t>
              </a:r>
              <a:r>
                <a:rPr lang="en-US" sz="1200" dirty="0">
                  <a:latin typeface="+mj-lt"/>
                </a:rPr>
                <a:t> </a:t>
              </a:r>
            </a:p>
            <a:p>
              <a:pPr fontAlgn="base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Randall Neudeck, program manager, Bay-Delta, Metropolitan Water District</a:t>
              </a:r>
            </a:p>
            <a:p>
              <a:pPr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strike="noStrike" dirty="0">
                  <a:effectLst/>
                  <a:latin typeface="+mj-lt"/>
                </a:rPr>
                <a:t>Curt Schmutte</a:t>
              </a:r>
              <a:r>
                <a:rPr lang="en-US" sz="1200" b="0" i="0" dirty="0">
                  <a:effectLst/>
                  <a:latin typeface="+mj-lt"/>
                </a:rPr>
                <a:t>, consultant and Delta expert, Curt Schmutte Consulting</a:t>
              </a: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500" b="0" i="0" dirty="0"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EDF25D-FDB5-0ADA-58F9-55928F6279B5}"/>
                </a:ext>
              </a:extLst>
            </p:cNvPr>
            <p:cNvSpPr txBox="1"/>
            <p:nvPr/>
          </p:nvSpPr>
          <p:spPr>
            <a:xfrm>
              <a:off x="496482" y="1444718"/>
              <a:ext cx="5260942" cy="307777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Rethinking the Bay-Delta: Restoration with Benefits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1DB232-0983-28A5-D23A-B2883140EF01}"/>
              </a:ext>
            </a:extLst>
          </p:cNvPr>
          <p:cNvGrpSpPr/>
          <p:nvPr/>
        </p:nvGrpSpPr>
        <p:grpSpPr>
          <a:xfrm>
            <a:off x="6095999" y="3823994"/>
            <a:ext cx="5596377" cy="1621481"/>
            <a:chOff x="6262543" y="1472919"/>
            <a:chExt cx="5596377" cy="162148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B674EC-530C-DA33-6D4C-DBEBEFAD8202}"/>
                </a:ext>
              </a:extLst>
            </p:cNvPr>
            <p:cNvSpPr txBox="1"/>
            <p:nvPr/>
          </p:nvSpPr>
          <p:spPr>
            <a:xfrm>
              <a:off x="6262543" y="1613995"/>
              <a:ext cx="5596377" cy="14804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200" b="0" i="0" dirty="0">
                  <a:effectLst/>
                  <a:latin typeface="+mj-lt"/>
                </a:rPr>
                <a:t>  </a:t>
              </a:r>
              <a:endParaRPr lang="en-US" sz="1200" dirty="0"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dirty="0">
                  <a:effectLst/>
                  <a:latin typeface="+mj-lt"/>
                </a:rPr>
                <a:t>Moderator: </a:t>
              </a:r>
              <a:r>
                <a:rPr lang="en-US" sz="1200" b="0" i="0" strike="noStrike" dirty="0">
                  <a:effectLst/>
                  <a:latin typeface="+mj-lt"/>
                </a:rPr>
                <a:t>Dr. Adam Probolsky</a:t>
              </a:r>
              <a:r>
                <a:rPr lang="en-US" sz="1200" b="0" i="0" dirty="0">
                  <a:effectLst/>
                  <a:latin typeface="+mj-lt"/>
                </a:rPr>
                <a:t>, president, Probolsky Research</a:t>
              </a:r>
              <a:r>
                <a:rPr lang="en-US" sz="1200" b="1" i="0" dirty="0">
                  <a:effectLst/>
                  <a:latin typeface="+mj-lt"/>
                </a:rPr>
                <a:t>  </a:t>
              </a:r>
              <a:endParaRPr lang="en-US" sz="1200" b="1" i="1" dirty="0"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strike="noStrike" dirty="0">
                  <a:effectLst/>
                  <a:latin typeface="+mj-lt"/>
                </a:rPr>
                <a:t>Jim Sutton</a:t>
              </a:r>
              <a:r>
                <a:rPr lang="en-US" sz="1200" b="0" i="0" dirty="0">
                  <a:effectLst/>
                  <a:latin typeface="+mj-lt"/>
                </a:rPr>
                <a:t>, attorney, Rutan &amp; Tucker, LLC</a:t>
              </a:r>
              <a:endParaRPr lang="en-US" sz="1200" b="1" i="0" dirty="0">
                <a:effectLst/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strike="noStrike" dirty="0">
                  <a:effectLst/>
                  <a:latin typeface="+mj-lt"/>
                </a:rPr>
                <a:t>Ace Smith</a:t>
              </a:r>
              <a:r>
                <a:rPr lang="en-US" sz="1200" b="0" i="0" dirty="0">
                  <a:effectLst/>
                  <a:latin typeface="+mj-lt"/>
                </a:rPr>
                <a:t>, partner, </a:t>
              </a:r>
              <a:r>
                <a:rPr lang="en-US" sz="1200" b="0" i="0" dirty="0" err="1">
                  <a:effectLst/>
                  <a:latin typeface="+mj-lt"/>
                </a:rPr>
                <a:t>Bearstar</a:t>
              </a:r>
              <a:r>
                <a:rPr lang="en-US" sz="1200" b="0" i="0" dirty="0">
                  <a:effectLst/>
                  <a:latin typeface="+mj-lt"/>
                </a:rPr>
                <a:t> Strategies</a:t>
              </a: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200" b="1" i="0" dirty="0">
                <a:effectLst/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500" b="0" i="0" dirty="0">
                <a:effectLst/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9E462A-719D-69DD-033F-CF89EEF1068F}"/>
                </a:ext>
              </a:extLst>
            </p:cNvPr>
            <p:cNvSpPr txBox="1"/>
            <p:nvPr/>
          </p:nvSpPr>
          <p:spPr>
            <a:xfrm>
              <a:off x="6429089" y="1472919"/>
              <a:ext cx="5257797" cy="307777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+mj-lt"/>
                </a:rPr>
                <a:t>Getting Water on the Ballot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6AE584-41FC-1256-3018-80D2DA362946}"/>
              </a:ext>
            </a:extLst>
          </p:cNvPr>
          <p:cNvGrpSpPr/>
          <p:nvPr/>
        </p:nvGrpSpPr>
        <p:grpSpPr>
          <a:xfrm>
            <a:off x="6096000" y="1520716"/>
            <a:ext cx="5596376" cy="1937787"/>
            <a:chOff x="333080" y="3232266"/>
            <a:chExt cx="5596376" cy="19377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8673-CC20-CBF5-979E-2A11F8E90CF6}"/>
                </a:ext>
              </a:extLst>
            </p:cNvPr>
            <p:cNvSpPr txBox="1"/>
            <p:nvPr/>
          </p:nvSpPr>
          <p:spPr>
            <a:xfrm>
              <a:off x="333080" y="3407070"/>
              <a:ext cx="5596376" cy="17629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400" b="0" i="0" dirty="0">
                  <a:solidFill>
                    <a:srgbClr val="005687"/>
                  </a:solidFill>
                  <a:effectLst/>
                  <a:latin typeface="+mj-lt"/>
                </a:rPr>
                <a:t>  </a:t>
              </a: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dirty="0">
                  <a:solidFill>
                    <a:srgbClr val="000000"/>
                  </a:solidFill>
                  <a:effectLst/>
                  <a:latin typeface="+mj-lt"/>
                </a:rPr>
                <a:t>Moderator: </a:t>
              </a:r>
              <a:r>
                <a:rPr lang="en-US" sz="1200" b="0" i="0" strike="noStrike" dirty="0">
                  <a:effectLst/>
                  <a:latin typeface="+mj-lt"/>
                </a:rPr>
                <a:t>Craig Miller</a:t>
              </a:r>
              <a:r>
                <a:rPr lang="en-US" sz="1200" b="0" i="0" dirty="0">
                  <a:effectLst/>
                  <a:latin typeface="+mj-lt"/>
                </a:rPr>
                <a:t>, general manager, Western Municipal Water District</a:t>
              </a:r>
              <a:endParaRPr lang="en-US" sz="1200" b="1" dirty="0">
                <a:effectLst/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strike="noStrike" dirty="0">
                  <a:effectLst/>
                  <a:latin typeface="+mj-lt"/>
                </a:rPr>
                <a:t>Darcy Burke, board member, Elsinore Valley Municipal Water District</a:t>
              </a:r>
            </a:p>
            <a:p>
              <a:pPr fontAlgn="base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+mj-lt"/>
                </a:rPr>
                <a:t>Ed Manning, partner, KP Public Affairs </a:t>
              </a:r>
            </a:p>
            <a:p>
              <a:pPr fontAlgn="base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+mj-lt"/>
                </a:rPr>
                <a:t>Jennifer Pierre, general manager, State Water Contractors</a:t>
              </a:r>
              <a:endParaRPr lang="en-US" sz="1200" dirty="0">
                <a:solidFill>
                  <a:srgbClr val="000000"/>
                </a:solidFill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200" b="0" i="0" strike="noStrike" dirty="0">
                  <a:effectLst/>
                  <a:latin typeface="+mj-lt"/>
                </a:rPr>
                <a:t>Jason Phillips</a:t>
              </a:r>
              <a:r>
                <a:rPr lang="en-US" sz="1200" b="0" i="0" dirty="0">
                  <a:effectLst/>
                  <a:latin typeface="+mj-lt"/>
                </a:rPr>
                <a:t>, chief executive officer, Friant Water Authority </a:t>
              </a:r>
              <a:endParaRPr lang="en-US" sz="500" b="0" i="0" dirty="0">
                <a:effectLst/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400" b="0" i="0" dirty="0">
                <a:effectLst/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53F071-D92A-9B7F-96C6-A5998A7D8C6E}"/>
                </a:ext>
              </a:extLst>
            </p:cNvPr>
            <p:cNvSpPr txBox="1"/>
            <p:nvPr/>
          </p:nvSpPr>
          <p:spPr>
            <a:xfrm>
              <a:off x="499625" y="3232266"/>
              <a:ext cx="5257798" cy="307777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+mj-lt"/>
                </a:rPr>
                <a:t>Is the State Prioritizing Abundant Water Supply?  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4506ED-18FE-6D79-9BD1-D0B7E1D53283}"/>
              </a:ext>
            </a:extLst>
          </p:cNvPr>
          <p:cNvGrpSpPr/>
          <p:nvPr/>
        </p:nvGrpSpPr>
        <p:grpSpPr>
          <a:xfrm>
            <a:off x="333081" y="1516190"/>
            <a:ext cx="5590886" cy="1941789"/>
            <a:chOff x="6262543" y="3230227"/>
            <a:chExt cx="5590886" cy="18098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3B092B-ACD8-5B04-DC40-87FBE32AB681}"/>
                </a:ext>
              </a:extLst>
            </p:cNvPr>
            <p:cNvSpPr txBox="1"/>
            <p:nvPr/>
          </p:nvSpPr>
          <p:spPr>
            <a:xfrm>
              <a:off x="6262543" y="3401543"/>
              <a:ext cx="5590886" cy="16385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endParaRPr lang="en-US" sz="1200" b="0" i="0" dirty="0">
                <a:solidFill>
                  <a:srgbClr val="000000"/>
                </a:solidFill>
                <a:effectLst/>
                <a:latin typeface="+mj-lt"/>
              </a:endParaRP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Moderator: Eric Sapirstein, president, ENS Resources</a:t>
              </a: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Sally Brown, PhD, research associate professor, University of Washington</a:t>
              </a: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G. Tracy Mehan, III, executive director, government affairs, AWWA</a:t>
              </a: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Jimmy Slaughter, principal, Beveridge &amp; Diamond PC</a:t>
              </a:r>
            </a:p>
            <a:p>
              <a:pPr>
                <a:lnSpc>
                  <a:spcPct val="140000"/>
                </a:lnSpc>
              </a:pPr>
              <a:endParaRPr lang="en-US" sz="1200" dirty="0"/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endParaRPr lang="en-US" sz="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323153-865C-C188-5EE2-5210903A1B08}"/>
                </a:ext>
              </a:extLst>
            </p:cNvPr>
            <p:cNvSpPr txBox="1"/>
            <p:nvPr/>
          </p:nvSpPr>
          <p:spPr>
            <a:xfrm>
              <a:off x="6429086" y="3230227"/>
              <a:ext cx="5260942" cy="35939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marL="0" indent="0" algn="ctr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400" i="0" dirty="0">
                  <a:solidFill>
                    <a:schemeClr val="bg1"/>
                  </a:solidFill>
                  <a:effectLst/>
                  <a:latin typeface="+mj-lt"/>
                </a:rPr>
                <a:t>Responding to </a:t>
              </a: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+mj-lt"/>
                </a:rPr>
                <a:t>FAS: Balancing Protection, Policy &amp; Practicality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309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01780-EA7F-A2C4-0476-BD5DFED45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several white pipes&#10;&#10;Description automatically generated">
            <a:extLst>
              <a:ext uri="{FF2B5EF4-FFF2-40B4-BE49-F238E27FC236}">
                <a16:creationId xmlns:a16="http://schemas.microsoft.com/office/drawing/2014/main" id="{90AD6269-E1E7-C168-0797-A347EA4DF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F898E96-FD93-F211-61AC-CD72D8DA6A03}"/>
              </a:ext>
            </a:extLst>
          </p:cNvPr>
          <p:cNvSpPr txBox="1">
            <a:spLocks/>
          </p:cNvSpPr>
          <p:nvPr/>
        </p:nvSpPr>
        <p:spPr>
          <a:xfrm>
            <a:off x="656972" y="2010103"/>
            <a:ext cx="5212488" cy="1418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Public Affairs Outreach Report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A3A40B8-C9BD-7697-0BA3-311412BA5DAB}"/>
              </a:ext>
            </a:extLst>
          </p:cNvPr>
          <p:cNvSpPr txBox="1">
            <a:spLocks/>
          </p:cNvSpPr>
          <p:nvPr/>
        </p:nvSpPr>
        <p:spPr>
          <a:xfrm>
            <a:off x="499528" y="5130657"/>
            <a:ext cx="5797374" cy="1418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Communications &amp; Legislative Liaison Meeting</a:t>
            </a:r>
          </a:p>
          <a:p>
            <a:endParaRPr lang="en-US" sz="2000" b="0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0" dirty="0">
                <a:solidFill>
                  <a:schemeClr val="bg1"/>
                </a:solidFill>
                <a:latin typeface="+mn-lt"/>
                <a:cs typeface="Arial"/>
              </a:rPr>
              <a:t>August 7, 2025</a:t>
            </a:r>
          </a:p>
        </p:txBody>
      </p:sp>
    </p:spTree>
    <p:extLst>
      <p:ext uri="{BB962C8B-B14F-4D97-AF65-F5344CB8AC3E}">
        <p14:creationId xmlns:p14="http://schemas.microsoft.com/office/powerpoint/2010/main" val="149079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848BAE-5E25-C049-EAFC-F53BA2A98769}"/>
              </a:ext>
            </a:extLst>
          </p:cNvPr>
          <p:cNvSpPr txBox="1">
            <a:spLocks/>
          </p:cNvSpPr>
          <p:nvPr/>
        </p:nvSpPr>
        <p:spPr>
          <a:xfrm>
            <a:off x="736600" y="406400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558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July Outreach Highlights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558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A9DADC-9049-D9E4-4147-08F3D1E9198A}"/>
              </a:ext>
            </a:extLst>
          </p:cNvPr>
          <p:cNvSpPr txBox="1">
            <a:spLocks/>
          </p:cNvSpPr>
          <p:nvPr/>
        </p:nvSpPr>
        <p:spPr>
          <a:xfrm>
            <a:off x="7927941" y="2279058"/>
            <a:ext cx="4182163" cy="1108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4A81D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cs typeface="Arial" panose="020B0604020202020204" pitchFamily="34" charset="0"/>
              </a:rPr>
              <a:t>28,700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4A81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A81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social media post impressions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D4B7B-7320-9F81-526D-3B34D2734E93}"/>
              </a:ext>
            </a:extLst>
          </p:cNvPr>
          <p:cNvSpPr txBox="1">
            <a:spLocks/>
          </p:cNvSpPr>
          <p:nvPr/>
        </p:nvSpPr>
        <p:spPr>
          <a:xfrm>
            <a:off x="3058112" y="3035244"/>
            <a:ext cx="4625132" cy="10477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23,400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+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website page views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C34432-37C7-500D-59B1-23705567090A}"/>
              </a:ext>
            </a:extLst>
          </p:cNvPr>
          <p:cNvSpPr txBox="1">
            <a:spLocks/>
          </p:cNvSpPr>
          <p:nvPr/>
        </p:nvSpPr>
        <p:spPr>
          <a:xfrm>
            <a:off x="3457420" y="1504321"/>
            <a:ext cx="6812516" cy="11810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  <a:t>19,500+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  <a:t>social media followers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5BF11E-8BFF-58E3-D598-0E14A83AD7E3}"/>
              </a:ext>
            </a:extLst>
          </p:cNvPr>
          <p:cNvSpPr txBox="1">
            <a:spLocks/>
          </p:cNvSpPr>
          <p:nvPr/>
        </p:nvSpPr>
        <p:spPr>
          <a:xfrm>
            <a:off x="53956" y="2049609"/>
            <a:ext cx="4541119" cy="8643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ln w="28575">
                  <a:solidFill>
                    <a:srgbClr val="92D050"/>
                  </a:solidFill>
                </a:ln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111,560,000+</a:t>
            </a:r>
            <a:b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92D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global media reach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B59E5-ECFB-EFF3-A108-5E0CB3ABF99A}"/>
              </a:ext>
            </a:extLst>
          </p:cNvPr>
          <p:cNvSpPr txBox="1"/>
          <p:nvPr/>
        </p:nvSpPr>
        <p:spPr>
          <a:xfrm>
            <a:off x="421544" y="4082945"/>
            <a:ext cx="3777592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FF33CC"/>
                </a:solidFill>
                <a:latin typeface="Bauhaus 93"/>
              </a:rPr>
              <a:t>5,000+</a:t>
            </a:r>
          </a:p>
          <a:p>
            <a:pPr algn="ctr"/>
            <a:r>
              <a:rPr lang="en-US" sz="2400">
                <a:solidFill>
                  <a:srgbClr val="FF33CC"/>
                </a:solidFill>
                <a:latin typeface="Bauhaus 93"/>
              </a:rPr>
              <a:t>electronic reach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3562D-BA23-D766-68B8-62DE198F0B14}"/>
              </a:ext>
            </a:extLst>
          </p:cNvPr>
          <p:cNvSpPr txBox="1"/>
          <p:nvPr/>
        </p:nvSpPr>
        <p:spPr>
          <a:xfrm>
            <a:off x="7800743" y="4508667"/>
            <a:ext cx="305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22,500+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virtual tour views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(to date)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DAAEC-C921-ABC4-7493-BACD4761B1A5}"/>
              </a:ext>
            </a:extLst>
          </p:cNvPr>
          <p:cNvSpPr txBox="1"/>
          <p:nvPr/>
        </p:nvSpPr>
        <p:spPr>
          <a:xfrm>
            <a:off x="4581821" y="4888735"/>
            <a:ext cx="20942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C00"/>
                </a:solidFill>
                <a:latin typeface="Rockwell" panose="02060603020205020403" pitchFamily="18" charset="0"/>
              </a:rPr>
              <a:t>277</a:t>
            </a:r>
            <a:br>
              <a:rPr lang="en-US" sz="4400" dirty="0">
                <a:solidFill>
                  <a:srgbClr val="FFCC00"/>
                </a:solidFill>
                <a:latin typeface="Rockwell" panose="02060603020205020403" pitchFamily="18" charset="0"/>
              </a:rPr>
            </a:br>
            <a:r>
              <a:rPr lang="en-US" sz="2400" dirty="0">
                <a:solidFill>
                  <a:srgbClr val="FFCC00"/>
                </a:solidFill>
                <a:latin typeface="Rockwell" panose="02060603020205020403" pitchFamily="18" charset="0"/>
              </a:rPr>
              <a:t>tour guests</a:t>
            </a:r>
            <a:endParaRPr lang="en-US" sz="4400" dirty="0">
              <a:solidFill>
                <a:srgbClr val="FFCC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9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E3A9-C1F2-24DE-D112-8136D5BD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Media Highlights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F99E0-054C-60C4-8BF1-6F9B7AF6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142" y="2539606"/>
            <a:ext cx="3159702" cy="30430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CE714-61CB-E976-DEDE-B636714D16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58"/>
          <a:stretch>
            <a:fillRect/>
          </a:stretch>
        </p:blipFill>
        <p:spPr>
          <a:xfrm>
            <a:off x="288042" y="2071037"/>
            <a:ext cx="2870396" cy="30430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The Orange County Register | Logopedia | FANDOM powered by Wikia">
            <a:extLst>
              <a:ext uri="{FF2B5EF4-FFF2-40B4-BE49-F238E27FC236}">
                <a16:creationId xmlns:a16="http://schemas.microsoft.com/office/drawing/2014/main" id="{4E4B6015-042B-CFE0-D80D-3AC01D0D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59" y="2061109"/>
            <a:ext cx="1540213" cy="3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ahoo-news-logo - ISPA">
            <a:extLst>
              <a:ext uri="{FF2B5EF4-FFF2-40B4-BE49-F238E27FC236}">
                <a16:creationId xmlns:a16="http://schemas.microsoft.com/office/drawing/2014/main" id="{19B2AEA7-0F7C-7B8D-67E2-85B3AB03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21" y="5228738"/>
            <a:ext cx="1213423" cy="44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A18DB2-F3C9-C53C-EB73-4533C71EC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036" y="3878685"/>
            <a:ext cx="3706764" cy="2114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EF81A8-CF9A-6E7A-F869-2787035BD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068" y="588912"/>
            <a:ext cx="2138290" cy="2840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9DCE93-9D86-8426-B4BE-37BF765AD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434" y="588912"/>
            <a:ext cx="2264962" cy="28400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511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EF40-CC0A-DE93-272E-690889F9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E00D-3318-74B8-2549-5701AEA4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Congressman Tran Briefing and Tour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7AFCB0-1D79-4AEB-B03A-030BD200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" y="1738776"/>
            <a:ext cx="5294376" cy="39707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B61134-2B6A-A5EB-E9C8-70A767F33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548" y="1753564"/>
            <a:ext cx="5294376" cy="39412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972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9D90A-CC43-0292-C532-395AC4F7F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4043-BECE-6A94-EA72-09EF743D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226"/>
            <a:ext cx="10515600" cy="847725"/>
          </a:xfrm>
        </p:spPr>
        <p:txBody>
          <a:bodyPr/>
          <a:lstStyle/>
          <a:p>
            <a:r>
              <a:rPr lang="en-US" dirty="0"/>
              <a:t>Upcoming Events and Meetings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AF25C0-896B-A8FC-0074-37B8820B5A85}"/>
              </a:ext>
            </a:extLst>
          </p:cNvPr>
          <p:cNvGrpSpPr/>
          <p:nvPr/>
        </p:nvGrpSpPr>
        <p:grpSpPr>
          <a:xfrm>
            <a:off x="333081" y="1450112"/>
            <a:ext cx="5596377" cy="1017458"/>
            <a:chOff x="333081" y="1444718"/>
            <a:chExt cx="5596377" cy="10174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9DC703-1972-C486-BCDD-D4EC7F25294B}"/>
                </a:ext>
              </a:extLst>
            </p:cNvPr>
            <p:cNvSpPr txBox="1"/>
            <p:nvPr/>
          </p:nvSpPr>
          <p:spPr>
            <a:xfrm>
              <a:off x="333081" y="1613995"/>
              <a:ext cx="5596377" cy="8481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200" b="0" i="0" dirty="0">
                <a:solidFill>
                  <a:srgbClr val="000000"/>
                </a:solidFill>
                <a:effectLst/>
                <a:latin typeface="+mj-lt"/>
              </a:endParaRPr>
            </a:p>
            <a:p>
              <a:pPr algn="ctr" fontAlgn="base">
                <a:lnSpc>
                  <a:spcPct val="140000"/>
                </a:lnSpc>
              </a:pPr>
              <a:r>
                <a:rPr lang="en-US" sz="1600" dirty="0"/>
                <a:t>DWR Briefing and Tour</a:t>
              </a: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800" b="0" i="0" dirty="0"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CD6D9-F21D-A944-A125-825AA4A64058}"/>
                </a:ext>
              </a:extLst>
            </p:cNvPr>
            <p:cNvSpPr txBox="1"/>
            <p:nvPr/>
          </p:nvSpPr>
          <p:spPr>
            <a:xfrm>
              <a:off x="668514" y="1444718"/>
              <a:ext cx="4925508" cy="33855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August 18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7F27BE-72F9-EB22-8DD5-3E3484287582}"/>
              </a:ext>
            </a:extLst>
          </p:cNvPr>
          <p:cNvGrpSpPr/>
          <p:nvPr/>
        </p:nvGrpSpPr>
        <p:grpSpPr>
          <a:xfrm>
            <a:off x="3297811" y="5169763"/>
            <a:ext cx="5596377" cy="989257"/>
            <a:chOff x="6262543" y="1472919"/>
            <a:chExt cx="5596377" cy="9892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6B6B7A-0195-CEB8-461E-96A996F0EEF6}"/>
                </a:ext>
              </a:extLst>
            </p:cNvPr>
            <p:cNvSpPr txBox="1"/>
            <p:nvPr/>
          </p:nvSpPr>
          <p:spPr>
            <a:xfrm>
              <a:off x="6262543" y="1613995"/>
              <a:ext cx="5596377" cy="8481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200" b="0" i="0" dirty="0">
                  <a:effectLst/>
                  <a:latin typeface="+mj-lt"/>
                </a:rPr>
                <a:t>  </a:t>
              </a:r>
              <a:endParaRPr lang="en-US" sz="1200" dirty="0">
                <a:latin typeface="+mj-lt"/>
              </a:endParaRPr>
            </a:p>
            <a:p>
              <a:pPr algn="ctr" rtl="0" fontAlgn="base">
                <a:lnSpc>
                  <a:spcPct val="140000"/>
                </a:lnSpc>
                <a:spcBef>
                  <a:spcPts val="0"/>
                </a:spcBef>
              </a:pPr>
              <a:r>
                <a:rPr lang="en-US" sz="1600" b="0" i="0" dirty="0">
                  <a:effectLst/>
                  <a:latin typeface="+mj-lt"/>
                </a:rPr>
                <a:t>Webinar on OCWD Monitoring Wells</a:t>
              </a:r>
              <a:endParaRPr lang="en-US" sz="1600" b="1" i="0" dirty="0">
                <a:effectLst/>
                <a:latin typeface="+mj-lt"/>
              </a:endParaRP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800" b="0" i="0" dirty="0">
                <a:effectLst/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1CBC9A-2091-2AA3-60DC-F2ACC74FB653}"/>
                </a:ext>
              </a:extLst>
            </p:cNvPr>
            <p:cNvSpPr txBox="1"/>
            <p:nvPr/>
          </p:nvSpPr>
          <p:spPr>
            <a:xfrm>
              <a:off x="6597980" y="1472919"/>
              <a:ext cx="4925508" cy="33855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chemeClr val="bg1"/>
                  </a:solidFill>
                  <a:effectLst/>
                  <a:latin typeface="+mj-lt"/>
                </a:rPr>
                <a:t>October 28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F8AB11-7CA7-68CC-37A3-6F75AE98FD1B}"/>
              </a:ext>
            </a:extLst>
          </p:cNvPr>
          <p:cNvGrpSpPr/>
          <p:nvPr/>
        </p:nvGrpSpPr>
        <p:grpSpPr>
          <a:xfrm>
            <a:off x="6096000" y="3887079"/>
            <a:ext cx="5596376" cy="1036578"/>
            <a:chOff x="333080" y="3232266"/>
            <a:chExt cx="5596376" cy="10365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6D0605-0D32-A33D-A164-1722A3A62679}"/>
                </a:ext>
              </a:extLst>
            </p:cNvPr>
            <p:cNvSpPr txBox="1"/>
            <p:nvPr/>
          </p:nvSpPr>
          <p:spPr>
            <a:xfrm>
              <a:off x="333080" y="3407070"/>
              <a:ext cx="5596376" cy="8617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400" b="0" i="0" dirty="0">
                  <a:solidFill>
                    <a:srgbClr val="005687"/>
                  </a:solidFill>
                  <a:effectLst/>
                  <a:latin typeface="+mj-lt"/>
                </a:rPr>
                <a:t> </a:t>
              </a:r>
              <a:r>
                <a:rPr lang="en-US" sz="1200" b="0" i="0" dirty="0">
                  <a:solidFill>
                    <a:srgbClr val="005687"/>
                  </a:solidFill>
                  <a:effectLst/>
                  <a:latin typeface="+mj-lt"/>
                </a:rPr>
                <a:t> </a:t>
              </a:r>
              <a:endParaRPr lang="en-US" sz="100" b="0" i="0" dirty="0">
                <a:solidFill>
                  <a:srgbClr val="005687"/>
                </a:solidFill>
                <a:effectLst/>
                <a:latin typeface="+mj-lt"/>
              </a:endParaRPr>
            </a:p>
            <a:p>
              <a:pPr algn="ctr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600" dirty="0"/>
                <a:t>Public Groundwater Adventure Tour</a:t>
              </a:r>
            </a:p>
            <a:p>
              <a:pPr algn="ctr" rtl="0" fontAlgn="base">
                <a:spcBef>
                  <a:spcPts val="0"/>
                </a:spcBef>
              </a:pPr>
              <a:endParaRPr lang="en-US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76FD7E-1B74-E0D9-DB5E-64CDA17B2BF8}"/>
                </a:ext>
              </a:extLst>
            </p:cNvPr>
            <p:cNvSpPr txBox="1"/>
            <p:nvPr/>
          </p:nvSpPr>
          <p:spPr>
            <a:xfrm>
              <a:off x="668514" y="3232266"/>
              <a:ext cx="4925508" cy="33855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chemeClr val="bg1"/>
                  </a:solidFill>
                  <a:effectLst/>
                  <a:latin typeface="+mj-lt"/>
                </a:rPr>
                <a:t>October 23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9226A-89FE-C64D-EA25-AD52005E2AE9}"/>
              </a:ext>
            </a:extLst>
          </p:cNvPr>
          <p:cNvGrpSpPr/>
          <p:nvPr/>
        </p:nvGrpSpPr>
        <p:grpSpPr>
          <a:xfrm>
            <a:off x="6264894" y="2658454"/>
            <a:ext cx="5596377" cy="1017458"/>
            <a:chOff x="333081" y="1444718"/>
            <a:chExt cx="5596377" cy="101745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FB9DF2-7D33-BDDE-B60D-7BC6DEA5D3AE}"/>
                </a:ext>
              </a:extLst>
            </p:cNvPr>
            <p:cNvSpPr txBox="1"/>
            <p:nvPr/>
          </p:nvSpPr>
          <p:spPr>
            <a:xfrm>
              <a:off x="333081" y="1613995"/>
              <a:ext cx="5596377" cy="8481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200" b="0" i="0" dirty="0">
                <a:solidFill>
                  <a:srgbClr val="000000"/>
                </a:solidFill>
                <a:effectLst/>
                <a:latin typeface="+mj-lt"/>
              </a:endParaRPr>
            </a:p>
            <a:p>
              <a:pPr algn="ctr" fontAlgn="base">
                <a:lnSpc>
                  <a:spcPct val="140000"/>
                </a:lnSpc>
              </a:pPr>
              <a:r>
                <a:rPr lang="en-US" sz="1600" dirty="0"/>
                <a:t>Employee Groundwater Adventure Tour</a:t>
              </a: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800" b="0" i="0" dirty="0"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5643F-03B8-76FD-C0BB-4C1AB3C7C759}"/>
                </a:ext>
              </a:extLst>
            </p:cNvPr>
            <p:cNvSpPr txBox="1"/>
            <p:nvPr/>
          </p:nvSpPr>
          <p:spPr>
            <a:xfrm>
              <a:off x="668514" y="1444718"/>
              <a:ext cx="4925508" cy="33855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September 25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1567A5-F1FE-10CF-B313-E68094C6D654}"/>
              </a:ext>
            </a:extLst>
          </p:cNvPr>
          <p:cNvGrpSpPr/>
          <p:nvPr/>
        </p:nvGrpSpPr>
        <p:grpSpPr>
          <a:xfrm>
            <a:off x="333081" y="2657599"/>
            <a:ext cx="5596377" cy="1017458"/>
            <a:chOff x="333081" y="1444718"/>
            <a:chExt cx="5596377" cy="10174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467A38-CC1D-9FAA-5D7F-1A0884EABB5E}"/>
                </a:ext>
              </a:extLst>
            </p:cNvPr>
            <p:cNvSpPr txBox="1"/>
            <p:nvPr/>
          </p:nvSpPr>
          <p:spPr>
            <a:xfrm>
              <a:off x="333081" y="1613995"/>
              <a:ext cx="5596377" cy="8481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200" b="0" i="0" dirty="0">
                <a:solidFill>
                  <a:srgbClr val="000000"/>
                </a:solidFill>
                <a:effectLst/>
                <a:latin typeface="+mj-lt"/>
              </a:endParaRPr>
            </a:p>
            <a:p>
              <a:pPr algn="ctr" fontAlgn="base">
                <a:lnSpc>
                  <a:spcPct val="140000"/>
                </a:lnSpc>
              </a:pPr>
              <a:r>
                <a:rPr lang="en-US" sz="1600" dirty="0"/>
                <a:t>IRWD PFAS Treatment Plant Dedication</a:t>
              </a: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800" b="0" i="0" dirty="0"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DEE09E-B74D-61AE-8A1A-6ED34B8C5532}"/>
                </a:ext>
              </a:extLst>
            </p:cNvPr>
            <p:cNvSpPr txBox="1"/>
            <p:nvPr/>
          </p:nvSpPr>
          <p:spPr>
            <a:xfrm>
              <a:off x="668514" y="1444718"/>
              <a:ext cx="4925508" cy="33855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September 19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9C524E-64B7-CE68-AFE1-FC0148C45A6C}"/>
              </a:ext>
            </a:extLst>
          </p:cNvPr>
          <p:cNvGrpSpPr/>
          <p:nvPr/>
        </p:nvGrpSpPr>
        <p:grpSpPr>
          <a:xfrm>
            <a:off x="6262539" y="1450112"/>
            <a:ext cx="5596377" cy="1017458"/>
            <a:chOff x="333081" y="1444718"/>
            <a:chExt cx="5596377" cy="10174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F867D6-49F1-BEFC-172E-1AAF08F0F083}"/>
                </a:ext>
              </a:extLst>
            </p:cNvPr>
            <p:cNvSpPr txBox="1"/>
            <p:nvPr/>
          </p:nvSpPr>
          <p:spPr>
            <a:xfrm>
              <a:off x="333081" y="1613995"/>
              <a:ext cx="5596377" cy="8481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200" b="0" i="0" dirty="0">
                <a:solidFill>
                  <a:srgbClr val="000000"/>
                </a:solidFill>
                <a:effectLst/>
                <a:latin typeface="+mj-lt"/>
              </a:endParaRPr>
            </a:p>
            <a:p>
              <a:pPr algn="ctr" fontAlgn="base">
                <a:lnSpc>
                  <a:spcPct val="140000"/>
                </a:lnSpc>
              </a:pPr>
              <a:r>
                <a:rPr lang="en-US" sz="1600" dirty="0"/>
                <a:t>OC Water Summit</a:t>
              </a:r>
            </a:p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800" b="0" i="0" dirty="0"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B248FF-FBBD-8FC5-3B51-6E9FE220A7BF}"/>
                </a:ext>
              </a:extLst>
            </p:cNvPr>
            <p:cNvSpPr txBox="1"/>
            <p:nvPr/>
          </p:nvSpPr>
          <p:spPr>
            <a:xfrm>
              <a:off x="668514" y="1444718"/>
              <a:ext cx="4925508" cy="33855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September 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9834CE-1487-CECA-6D7A-3C8447C6E609}"/>
              </a:ext>
            </a:extLst>
          </p:cNvPr>
          <p:cNvGrpSpPr/>
          <p:nvPr/>
        </p:nvGrpSpPr>
        <p:grpSpPr>
          <a:xfrm>
            <a:off x="333080" y="3887079"/>
            <a:ext cx="5596376" cy="1036578"/>
            <a:chOff x="333080" y="3232266"/>
            <a:chExt cx="5596376" cy="10365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C80FB1-3403-C6A8-B095-9AF4E218F4DA}"/>
                </a:ext>
              </a:extLst>
            </p:cNvPr>
            <p:cNvSpPr txBox="1"/>
            <p:nvPr/>
          </p:nvSpPr>
          <p:spPr>
            <a:xfrm>
              <a:off x="333080" y="3407070"/>
              <a:ext cx="5596376" cy="8617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400" b="0" i="0" dirty="0">
                  <a:solidFill>
                    <a:srgbClr val="005687"/>
                  </a:solidFill>
                  <a:effectLst/>
                  <a:latin typeface="+mj-lt"/>
                </a:rPr>
                <a:t> </a:t>
              </a:r>
              <a:r>
                <a:rPr lang="en-US" sz="1200" b="0" i="0" dirty="0">
                  <a:solidFill>
                    <a:srgbClr val="005687"/>
                  </a:solidFill>
                  <a:effectLst/>
                  <a:latin typeface="+mj-lt"/>
                </a:rPr>
                <a:t> </a:t>
              </a:r>
              <a:endParaRPr lang="en-US" sz="100" b="0" i="0" dirty="0">
                <a:solidFill>
                  <a:srgbClr val="005687"/>
                </a:solidFill>
                <a:effectLst/>
                <a:latin typeface="+mj-lt"/>
              </a:endParaRPr>
            </a:p>
            <a:p>
              <a:pPr algn="ctr" rtl="0" fontAlgn="base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1600" dirty="0"/>
                <a:t>Denis Bilodeau DC Visit</a:t>
              </a:r>
            </a:p>
            <a:p>
              <a:pPr algn="ctr" rtl="0" fontAlgn="base">
                <a:spcBef>
                  <a:spcPts val="0"/>
                </a:spcBef>
              </a:pPr>
              <a:endParaRPr lang="en-US" sz="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51EE62-5E82-552B-6E69-2FCE5951BD7D}"/>
                </a:ext>
              </a:extLst>
            </p:cNvPr>
            <p:cNvSpPr txBox="1"/>
            <p:nvPr/>
          </p:nvSpPr>
          <p:spPr>
            <a:xfrm>
              <a:off x="668514" y="3232266"/>
              <a:ext cx="4925508" cy="338554"/>
            </a:xfrm>
            <a:prstGeom prst="rect">
              <a:avLst/>
            </a:prstGeom>
            <a:solidFill>
              <a:srgbClr val="00568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chemeClr val="bg1"/>
                  </a:solidFill>
                  <a:effectLst/>
                  <a:latin typeface="+mj-lt"/>
                </a:rPr>
                <a:t>October 20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43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ke with trees and clouds&#10;&#10;Description automatically generated with medium confidence">
            <a:extLst>
              <a:ext uri="{FF2B5EF4-FFF2-40B4-BE49-F238E27FC236}">
                <a16:creationId xmlns:a16="http://schemas.microsoft.com/office/drawing/2014/main" id="{25BE3EDB-C46C-4BFD-1A11-543EDF7CD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AF949-F6FE-7E70-A728-3ACF86320D4E}"/>
              </a:ext>
            </a:extLst>
          </p:cNvPr>
          <p:cNvSpPr txBox="1"/>
          <p:nvPr/>
        </p:nvSpPr>
        <p:spPr>
          <a:xfrm>
            <a:off x="662152" y="765141"/>
            <a:ext cx="109622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00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lue ball in front of a crowd of people&#10;&#10;AI-generated content may be incorrect.">
            <a:extLst>
              <a:ext uri="{FF2B5EF4-FFF2-40B4-BE49-F238E27FC236}">
                <a16:creationId xmlns:a16="http://schemas.microsoft.com/office/drawing/2014/main" id="{59FF084A-7F36-2731-CBFD-4DBB51CE8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06" y="1212851"/>
            <a:ext cx="3206703" cy="21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E311AF-B268-3E8C-4AEB-EA3C0AD3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2026 Children’s Water Education Festival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80580-5D1A-88F8-DF8F-1C4D39145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6" y="1577974"/>
            <a:ext cx="6633165" cy="45053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OCWD’s largest event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Over 158,00 students have attended since inception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29</a:t>
            </a:r>
            <a:r>
              <a:rPr lang="en-US" sz="2600" baseline="30000" dirty="0"/>
              <a:t>th</a:t>
            </a:r>
            <a:r>
              <a:rPr lang="en-US" sz="2600" dirty="0"/>
              <a:t> anniversary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Structured field trip for 3</a:t>
            </a:r>
            <a:r>
              <a:rPr lang="en-US" sz="2400" baseline="30000" dirty="0"/>
              <a:t>rd</a:t>
            </a:r>
            <a:r>
              <a:rPr lang="en-US" sz="2400" dirty="0"/>
              <a:t>, 4</a:t>
            </a:r>
            <a:r>
              <a:rPr lang="en-US" sz="2400" baseline="30000" dirty="0"/>
              <a:t>th</a:t>
            </a:r>
            <a:r>
              <a:rPr lang="en-US" sz="2400" dirty="0"/>
              <a:t> and 5</a:t>
            </a:r>
            <a:r>
              <a:rPr lang="en-US" sz="2400" baseline="30000" dirty="0"/>
              <a:t>th</a:t>
            </a:r>
            <a:r>
              <a:rPr lang="en-US" sz="2400" dirty="0"/>
              <a:t> grade students from schools across Orange County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travel as a class to six presentations throughout the day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prstClr val="black"/>
                </a:solidFill>
              </a:rPr>
              <a:t>Public, private, and home schools across Orange County 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86C6B-29CA-4C7B-2360-64E0FB440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745" y="4177171"/>
            <a:ext cx="3123101" cy="2082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63710-3E31-8E8B-8F51-331CA3D2DA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03" r="12724"/>
          <a:stretch>
            <a:fillRect/>
          </a:stretch>
        </p:blipFill>
        <p:spPr>
          <a:xfrm>
            <a:off x="9366510" y="2389542"/>
            <a:ext cx="2486891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C0C67-5470-D1C4-1DC3-8DEED547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Venue Recommendation: Oak Canyon Park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62D2A-3DCE-A376-5D39-EF151F66C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403793"/>
            <a:ext cx="5997993" cy="46466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Venue approved by the Board in 2024</a:t>
            </a:r>
          </a:p>
          <a:p>
            <a:pPr>
              <a:defRPr/>
            </a:pPr>
            <a:r>
              <a:rPr lang="en-US" sz="2400" dirty="0"/>
              <a:t>Successfully hosted the 2025 Festival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400" dirty="0"/>
              <a:t>Capacity for 7,500+ students and 1,600+ teachers, presenters, and volunteers</a:t>
            </a:r>
          </a:p>
          <a:p>
            <a:r>
              <a:rPr lang="en-US" sz="2400" dirty="0"/>
              <a:t>Ample bus and car parking</a:t>
            </a:r>
          </a:p>
          <a:p>
            <a:r>
              <a:rPr lang="en-US" sz="2400" dirty="0"/>
              <a:t>Scenic park setting </a:t>
            </a:r>
          </a:p>
          <a:p>
            <a:r>
              <a:rPr lang="en-US" sz="2400" dirty="0"/>
              <a:t>Venue available for preferred dates </a:t>
            </a:r>
          </a:p>
          <a:p>
            <a:r>
              <a:rPr lang="en-US" sz="2400" dirty="0"/>
              <a:t>Positive feedback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large crowd of people at a concert&#10;&#10;AI-generated content may be incorrect.">
            <a:extLst>
              <a:ext uri="{FF2B5EF4-FFF2-40B4-BE49-F238E27FC236}">
                <a16:creationId xmlns:a16="http://schemas.microsoft.com/office/drawing/2014/main" id="{F1BFF0B3-6060-FC42-8CC9-C28816D7E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"/>
          <a:stretch>
            <a:fillRect/>
          </a:stretch>
        </p:blipFill>
        <p:spPr>
          <a:xfrm>
            <a:off x="8591106" y="3955312"/>
            <a:ext cx="3327991" cy="2334836"/>
          </a:xfrm>
          <a:prstGeom prst="rect">
            <a:avLst/>
          </a:prstGeom>
        </p:spPr>
      </p:pic>
      <p:pic>
        <p:nvPicPr>
          <p:cNvPr id="10" name="Picture 9" descr="A person in a suit standing in front of a large crowd&#10;&#10;AI-generated content may be incorrect.">
            <a:extLst>
              <a:ext uri="{FF2B5EF4-FFF2-40B4-BE49-F238E27FC236}">
                <a16:creationId xmlns:a16="http://schemas.microsoft.com/office/drawing/2014/main" id="{3A6D7EED-28D2-2414-42F7-4D18BEE5B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22" y="1094165"/>
            <a:ext cx="2071484" cy="2761978"/>
          </a:xfrm>
          <a:prstGeom prst="rect">
            <a:avLst/>
          </a:prstGeom>
        </p:spPr>
      </p:pic>
      <p:pic>
        <p:nvPicPr>
          <p:cNvPr id="12" name="Picture 11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EF4A1050-5B8D-F0A9-A02F-0DDD281CB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56" y="3528170"/>
            <a:ext cx="2071483" cy="2761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0799A9-D04C-0AC6-6585-CADA8784C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0"/>
          <a:stretch>
            <a:fillRect/>
          </a:stretch>
        </p:blipFill>
        <p:spPr>
          <a:xfrm>
            <a:off x="6474256" y="1094165"/>
            <a:ext cx="2655073" cy="23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8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7E287-4AD9-AF62-A147-023F71176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7ACDB-D2BC-B6B2-55B2-427F1168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Event Services – James Events Productions, Inc.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C634D-D546-25B6-A374-8DE75690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403793"/>
            <a:ext cx="5997993" cy="4646613"/>
          </a:xfrm>
        </p:spPr>
        <p:txBody>
          <a:bodyPr>
            <a:normAutofit/>
          </a:bodyPr>
          <a:lstStyle/>
          <a:p>
            <a:r>
              <a:rPr lang="en-US" sz="2400" dirty="0"/>
              <a:t>Services include:</a:t>
            </a:r>
          </a:p>
          <a:p>
            <a:pPr lvl="1"/>
            <a:r>
              <a:rPr lang="en-US" sz="2000" dirty="0"/>
              <a:t>Venue Management and maintenance</a:t>
            </a:r>
          </a:p>
          <a:p>
            <a:pPr lvl="1"/>
            <a:r>
              <a:rPr lang="en-US" sz="2000" dirty="0"/>
              <a:t>Rentals (tents, tables, chairs, AV generators, golf carts, portable restrooms)</a:t>
            </a:r>
          </a:p>
          <a:p>
            <a:pPr lvl="1"/>
            <a:r>
              <a:rPr lang="en-US" sz="2000" dirty="0"/>
              <a:t>Security, first aid</a:t>
            </a:r>
          </a:p>
          <a:p>
            <a:pPr lvl="1"/>
            <a:r>
              <a:rPr lang="en-US" sz="2000" dirty="0"/>
              <a:t>Designated parking staff </a:t>
            </a:r>
          </a:p>
          <a:p>
            <a:pPr lvl="1"/>
            <a:r>
              <a:rPr lang="en-US" sz="2000" dirty="0"/>
              <a:t>Onsite staffing during setup and event days</a:t>
            </a:r>
          </a:p>
          <a:p>
            <a:pPr lvl="1"/>
            <a:r>
              <a:rPr lang="en-US" sz="2000" dirty="0"/>
              <a:t>Rain plan if necessary</a:t>
            </a:r>
          </a:p>
          <a:p>
            <a:pPr lvl="1"/>
            <a:r>
              <a:rPr lang="en-US" sz="2000" dirty="0"/>
              <a:t>Year long planning support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body of water with trees around it&#10;&#10;AI-generated content may be incorrect.">
            <a:extLst>
              <a:ext uri="{FF2B5EF4-FFF2-40B4-BE49-F238E27FC236}">
                <a16:creationId xmlns:a16="http://schemas.microsoft.com/office/drawing/2014/main" id="{99A2B7D7-530D-7B18-E386-F838D7F46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50" y="1083092"/>
            <a:ext cx="3964771" cy="2644007"/>
          </a:xfrm>
          <a:prstGeom prst="rect">
            <a:avLst/>
          </a:prstGeom>
        </p:spPr>
      </p:pic>
      <p:pic>
        <p:nvPicPr>
          <p:cNvPr id="7" name="Picture 6" descr="A picture containing tree, grass, outdoor, sky&#10;&#10;AI-generated content may be incorrect.">
            <a:extLst>
              <a:ext uri="{FF2B5EF4-FFF2-40B4-BE49-F238E27FC236}">
                <a16:creationId xmlns:a16="http://schemas.microsoft.com/office/drawing/2014/main" id="{64A34B0E-A224-1438-C8CB-03BE5017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78" y="3429000"/>
            <a:ext cx="4104963" cy="27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19063-5C66-B695-3215-E1311240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D32798-43DD-04E2-BB1B-44746229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Date - Schedule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AFBE3-D8DB-CC23-4BF7-ADA3D5EB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403793"/>
            <a:ext cx="5997993" cy="4646613"/>
          </a:xfrm>
        </p:spPr>
        <p:txBody>
          <a:bodyPr>
            <a:normAutofit/>
          </a:bodyPr>
          <a:lstStyle/>
          <a:p>
            <a:r>
              <a:rPr lang="en-US" sz="2400" dirty="0"/>
              <a:t>Proposed </a:t>
            </a:r>
            <a:r>
              <a:rPr lang="en-US" sz="2400" b="1" dirty="0"/>
              <a:t>April 15-16 </a:t>
            </a:r>
            <a:r>
              <a:rPr lang="en-US" sz="2400" dirty="0"/>
              <a:t>at </a:t>
            </a:r>
            <a:r>
              <a:rPr lang="en-US" sz="2400" b="1" dirty="0"/>
              <a:t>Oak Canyon Park </a:t>
            </a:r>
            <a:r>
              <a:rPr lang="en-US" sz="2400" dirty="0"/>
              <a:t>(Silverado)</a:t>
            </a:r>
          </a:p>
          <a:p>
            <a:r>
              <a:rPr lang="en-US" sz="2400" dirty="0"/>
              <a:t>Avoid spring breaks </a:t>
            </a:r>
          </a:p>
          <a:p>
            <a:r>
              <a:rPr lang="en-US" sz="2400" dirty="0"/>
              <a:t>Maximize school participation across all Board service areas</a:t>
            </a:r>
          </a:p>
          <a:p>
            <a:r>
              <a:rPr lang="en-US" sz="2400" dirty="0"/>
              <a:t>Staff reviewed over 100 public schools and previously attended private schools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standing together outside&#10;&#10;AI-generated content may be incorrect.">
            <a:extLst>
              <a:ext uri="{FF2B5EF4-FFF2-40B4-BE49-F238E27FC236}">
                <a16:creationId xmlns:a16="http://schemas.microsoft.com/office/drawing/2014/main" id="{87392508-4937-7151-7DA9-2C68684B8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18" y="3297965"/>
            <a:ext cx="4123506" cy="2752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4CC1E-639B-A66C-51C6-A2D005101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40" y="1212850"/>
            <a:ext cx="3658491" cy="24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54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C0C67-5470-D1C4-1DC3-8DEED547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62D2A-3DCE-A376-5D39-EF151F66C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63" y="1673956"/>
            <a:ext cx="11363570" cy="42788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/>
              <a:t>Host the 2026 Festival at Oak Canyon Park on April 15-16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Authorize staff to execute an agreement with James Event Productions to provide rentals, event planning, and logistical support and services for the 2026 Festival for a combined total amount not to exceed $199,136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Authorize the general manager to approve an additional $25,000 to James Event Productions for a rain contingency plan, should extreme weather warrant it</a:t>
            </a:r>
          </a:p>
        </p:txBody>
      </p:sp>
    </p:spTree>
    <p:extLst>
      <p:ext uri="{BB962C8B-B14F-4D97-AF65-F5344CB8AC3E}">
        <p14:creationId xmlns:p14="http://schemas.microsoft.com/office/powerpoint/2010/main" val="400059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A17B-D877-6F75-38CD-F03BD8E22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several white pipes&#10;&#10;Description automatically generated">
            <a:extLst>
              <a:ext uri="{FF2B5EF4-FFF2-40B4-BE49-F238E27FC236}">
                <a16:creationId xmlns:a16="http://schemas.microsoft.com/office/drawing/2014/main" id="{E12812A9-71E3-5CB5-EB6A-DA7E5E214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89869B2-0BE9-5E06-2053-3735798FFDCB}"/>
              </a:ext>
            </a:extLst>
          </p:cNvPr>
          <p:cNvSpPr txBox="1">
            <a:spLocks/>
          </p:cNvSpPr>
          <p:nvPr/>
        </p:nvSpPr>
        <p:spPr>
          <a:xfrm>
            <a:off x="656972" y="2010103"/>
            <a:ext cx="5212488" cy="1418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OC Water Summit Update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0DDCEC-E63F-5239-0DDC-FBF785671DEA}"/>
              </a:ext>
            </a:extLst>
          </p:cNvPr>
          <p:cNvSpPr txBox="1">
            <a:spLocks/>
          </p:cNvSpPr>
          <p:nvPr/>
        </p:nvSpPr>
        <p:spPr>
          <a:xfrm>
            <a:off x="499528" y="5130657"/>
            <a:ext cx="5797374" cy="1418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Communications &amp; Legislative Liaison Meeting</a:t>
            </a:r>
          </a:p>
          <a:p>
            <a:endParaRPr lang="en-US" sz="2000" b="0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0" dirty="0">
                <a:solidFill>
                  <a:schemeClr val="bg1"/>
                </a:solidFill>
                <a:latin typeface="+mn-lt"/>
                <a:cs typeface="Arial"/>
              </a:rPr>
              <a:t>August 7, 2025</a:t>
            </a:r>
          </a:p>
        </p:txBody>
      </p:sp>
    </p:spTree>
    <p:extLst>
      <p:ext uri="{BB962C8B-B14F-4D97-AF65-F5344CB8AC3E}">
        <p14:creationId xmlns:p14="http://schemas.microsoft.com/office/powerpoint/2010/main" val="11588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0427-85D8-B9E6-1770-D02F54DE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BCD-CF9D-E48A-F2AD-19A821D2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530350"/>
            <a:ext cx="6930681" cy="4646613"/>
          </a:xfrm>
        </p:spPr>
        <p:txBody>
          <a:bodyPr/>
          <a:lstStyle/>
          <a:p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annual OC Water Summit</a:t>
            </a:r>
          </a:p>
          <a:p>
            <a:r>
              <a:rPr lang="en-US" dirty="0"/>
              <a:t>Friday, September 5</a:t>
            </a:r>
          </a:p>
          <a:p>
            <a:r>
              <a:rPr lang="en-US" dirty="0"/>
              <a:t>Westin South Coast Plaza</a:t>
            </a:r>
          </a:p>
          <a:p>
            <a:r>
              <a:rPr lang="en-US" dirty="0"/>
              <a:t>Theme: Turning the Valve: Abundance for Orange County</a:t>
            </a:r>
          </a:p>
          <a:p>
            <a:r>
              <a:rPr lang="en-US" dirty="0"/>
              <a:t>Master of ceremonies: Fritz Coleman</a:t>
            </a:r>
          </a:p>
          <a:p>
            <a:r>
              <a:rPr lang="en-US" dirty="0"/>
              <a:t>268 registrants</a:t>
            </a:r>
          </a:p>
          <a:p>
            <a:r>
              <a:rPr lang="en-US" dirty="0"/>
              <a:t>$50,400 raised in sponsorship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63BEF-1300-E389-5685-930225BA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31" t="11300" r="64844" b="4400"/>
          <a:stretch/>
        </p:blipFill>
        <p:spPr>
          <a:xfrm>
            <a:off x="7452360" y="1097279"/>
            <a:ext cx="4042119" cy="51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17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E50A-88FA-AFE7-DDE2-6D54DF97E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6C6F9-F65F-B2AD-0DE1-BD339D5B2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30" y="1527174"/>
            <a:ext cx="3354996" cy="4646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b="1" dirty="0"/>
              <a:t>Presenting</a:t>
            </a:r>
          </a:p>
          <a:p>
            <a:r>
              <a:rPr lang="en-US" sz="1900" dirty="0"/>
              <a:t>OCWD</a:t>
            </a:r>
          </a:p>
          <a:p>
            <a:r>
              <a:rPr lang="en-US" sz="1900" dirty="0"/>
              <a:t>MWDOC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1900" b="1" dirty="0"/>
              <a:t>Luncheon</a:t>
            </a:r>
          </a:p>
          <a:p>
            <a:r>
              <a:rPr lang="en-US" sz="1900" dirty="0"/>
              <a:t>Mesa Water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1900" b="1" dirty="0"/>
              <a:t>Program</a:t>
            </a:r>
          </a:p>
          <a:p>
            <a:r>
              <a:rPr lang="en-US" sz="1900" dirty="0"/>
              <a:t>Irvine Ranch Water District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1900" b="1" dirty="0"/>
              <a:t>Audio Visual</a:t>
            </a:r>
          </a:p>
          <a:p>
            <a:r>
              <a:rPr lang="en-US" sz="1900" dirty="0"/>
              <a:t>Hazen</a:t>
            </a:r>
          </a:p>
          <a:p>
            <a:r>
              <a:rPr lang="en-US" sz="1900" dirty="0"/>
              <a:t>OC San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739FF1-F922-6B7D-8C1D-06070C5C5B65}"/>
              </a:ext>
            </a:extLst>
          </p:cNvPr>
          <p:cNvSpPr txBox="1">
            <a:spLocks/>
          </p:cNvSpPr>
          <p:nvPr/>
        </p:nvSpPr>
        <p:spPr>
          <a:xfrm>
            <a:off x="7732105" y="1530350"/>
            <a:ext cx="4193196" cy="46466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BC24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Table</a:t>
            </a:r>
          </a:p>
          <a:p>
            <a:r>
              <a:rPr lang="en-US" dirty="0"/>
              <a:t>Anaheim Public Utilities</a:t>
            </a:r>
          </a:p>
          <a:p>
            <a:r>
              <a:rPr lang="en-US" dirty="0"/>
              <a:t>CDM Smith</a:t>
            </a:r>
          </a:p>
          <a:p>
            <a:r>
              <a:rPr lang="en-US" dirty="0"/>
              <a:t>Disneyland Resort</a:t>
            </a:r>
          </a:p>
          <a:p>
            <a:r>
              <a:rPr lang="en-US" dirty="0" err="1"/>
              <a:t>Dopudja</a:t>
            </a:r>
            <a:r>
              <a:rPr lang="en-US" dirty="0"/>
              <a:t> &amp; Wells Consulting</a:t>
            </a:r>
          </a:p>
          <a:p>
            <a:r>
              <a:rPr lang="en-US" dirty="0"/>
              <a:t>Irvine Ranch Water District</a:t>
            </a:r>
          </a:p>
          <a:p>
            <a:r>
              <a:rPr lang="en-US" dirty="0"/>
              <a:t>Metropolitan Water District </a:t>
            </a:r>
          </a:p>
          <a:p>
            <a:r>
              <a:rPr lang="en-US" dirty="0"/>
              <a:t>Michael Baker International</a:t>
            </a:r>
          </a:p>
          <a:p>
            <a:r>
              <a:rPr lang="en-US" dirty="0"/>
              <a:t>Moulton Niguel Water District</a:t>
            </a:r>
          </a:p>
          <a:p>
            <a:r>
              <a:rPr lang="en-US" dirty="0"/>
              <a:t>MWH Constructors</a:t>
            </a:r>
          </a:p>
          <a:p>
            <a:r>
              <a:rPr lang="en-US" dirty="0"/>
              <a:t>South Coast water District</a:t>
            </a:r>
          </a:p>
          <a:p>
            <a:r>
              <a:rPr lang="en-US" dirty="0"/>
              <a:t>WEEA Next Gen Workforce</a:t>
            </a:r>
          </a:p>
          <a:p>
            <a:r>
              <a:rPr lang="en-US" dirty="0"/>
              <a:t>Western Municipal Water District</a:t>
            </a:r>
          </a:p>
          <a:p>
            <a:r>
              <a:rPr lang="en-US" dirty="0"/>
              <a:t>Yorba Linda Water District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4CA77F-79FA-68DD-94E3-75962C876859}"/>
              </a:ext>
            </a:extLst>
          </p:cNvPr>
          <p:cNvSpPr txBox="1">
            <a:spLocks/>
          </p:cNvSpPr>
          <p:nvPr/>
        </p:nvSpPr>
        <p:spPr>
          <a:xfrm>
            <a:off x="4219576" y="1527175"/>
            <a:ext cx="3316896" cy="464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BC24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58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900" b="1" dirty="0"/>
              <a:t>Associate</a:t>
            </a:r>
          </a:p>
          <a:p>
            <a:r>
              <a:rPr lang="en-US" sz="1900" dirty="0"/>
              <a:t>Butier Engineering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900" b="1" dirty="0"/>
              <a:t>Exhibitor</a:t>
            </a:r>
          </a:p>
          <a:p>
            <a:r>
              <a:rPr lang="en-US" sz="1900" dirty="0"/>
              <a:t>ECORP Consulting, Inc.</a:t>
            </a:r>
          </a:p>
          <a:p>
            <a:r>
              <a:rPr lang="en-US" sz="1900" dirty="0" err="1"/>
              <a:t>Tripepi</a:t>
            </a:r>
            <a:r>
              <a:rPr lang="en-US" sz="1900" dirty="0"/>
              <a:t> Smith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900" b="1" dirty="0"/>
              <a:t>Speaker dinner</a:t>
            </a:r>
          </a:p>
          <a:p>
            <a:r>
              <a:rPr lang="en-US" sz="1900" dirty="0"/>
              <a:t>Rutan &amp; Tucker, LLP</a:t>
            </a:r>
          </a:p>
          <a:p>
            <a:r>
              <a:rPr lang="en-US" sz="1900" dirty="0"/>
              <a:t>Tucker Ellis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456784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CWD Brand Colors">
      <a:dk1>
        <a:sysClr val="windowText" lastClr="000000"/>
      </a:dk1>
      <a:lt1>
        <a:sysClr val="window" lastClr="FFFFFF"/>
      </a:lt1>
      <a:dk2>
        <a:srgbClr val="005687"/>
      </a:dk2>
      <a:lt2>
        <a:srgbClr val="E7E6E6"/>
      </a:lt2>
      <a:accent1>
        <a:srgbClr val="005687"/>
      </a:accent1>
      <a:accent2>
        <a:srgbClr val="7BC24D"/>
      </a:accent2>
      <a:accent3>
        <a:srgbClr val="1B9EBC"/>
      </a:accent3>
      <a:accent4>
        <a:srgbClr val="F5A81D"/>
      </a:accent4>
      <a:accent5>
        <a:srgbClr val="AFB0B2"/>
      </a:accent5>
      <a:accent6>
        <a:srgbClr val="DAC554"/>
      </a:accent6>
      <a:hlink>
        <a:srgbClr val="1B9EBC"/>
      </a:hlink>
      <a:folHlink>
        <a:srgbClr val="00BB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CWD Brand Colors">
      <a:dk1>
        <a:sysClr val="windowText" lastClr="000000"/>
      </a:dk1>
      <a:lt1>
        <a:sysClr val="window" lastClr="FFFFFF"/>
      </a:lt1>
      <a:dk2>
        <a:srgbClr val="005687"/>
      </a:dk2>
      <a:lt2>
        <a:srgbClr val="E7E6E6"/>
      </a:lt2>
      <a:accent1>
        <a:srgbClr val="005687"/>
      </a:accent1>
      <a:accent2>
        <a:srgbClr val="7BC24D"/>
      </a:accent2>
      <a:accent3>
        <a:srgbClr val="1B9EBC"/>
      </a:accent3>
      <a:accent4>
        <a:srgbClr val="F5A81D"/>
      </a:accent4>
      <a:accent5>
        <a:srgbClr val="AFB0B2"/>
      </a:accent5>
      <a:accent6>
        <a:srgbClr val="DAC554"/>
      </a:accent6>
      <a:hlink>
        <a:srgbClr val="1B9EBC"/>
      </a:hlink>
      <a:folHlink>
        <a:srgbClr val="00BB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1F8B56A0DA24FBBCD764EF96AC565" ma:contentTypeVersion="13" ma:contentTypeDescription="Create a new document." ma:contentTypeScope="" ma:versionID="0e261c66f5a67d7ae5fc4b9c52ea3df0">
  <xsd:schema xmlns:xsd="http://www.w3.org/2001/XMLSchema" xmlns:xs="http://www.w3.org/2001/XMLSchema" xmlns:p="http://schemas.microsoft.com/office/2006/metadata/properties" xmlns:ns2="66cd21ba-868b-4eab-9fc9-9a6f82bb08f6" xmlns:ns3="880a26bb-992d-463f-aa35-5ac658236e02" targetNamespace="http://schemas.microsoft.com/office/2006/metadata/properties" ma:root="true" ma:fieldsID="3411470702758bac96583599c80ef4fb" ns2:_="" ns3:_="">
    <xsd:import namespace="66cd21ba-868b-4eab-9fc9-9a6f82bb08f6"/>
    <xsd:import namespace="880a26bb-992d-463f-aa35-5ac658236e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d21ba-868b-4eab-9fc9-9a6f82bb08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2cd18ef-c9c9-4991-a8bc-e496d28c41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0a26bb-992d-463f-aa35-5ac658236e0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154fc5-6d66-4709-9bec-d9cbf461e893}" ma:internalName="TaxCatchAll" ma:showField="CatchAllData" ma:web="880a26bb-992d-463f-aa35-5ac658236e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cd21ba-868b-4eab-9fc9-9a6f82bb08f6">
      <Terms xmlns="http://schemas.microsoft.com/office/infopath/2007/PartnerControls"/>
    </lcf76f155ced4ddcb4097134ff3c332f>
    <TaxCatchAll xmlns="880a26bb-992d-463f-aa35-5ac658236e0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F36BD2-814F-455E-8A0B-88A1CA28B5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cd21ba-868b-4eab-9fc9-9a6f82bb08f6"/>
    <ds:schemaRef ds:uri="880a26bb-992d-463f-aa35-5ac658236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D18F87-8E39-432D-9C2F-53715CF40C5A}">
  <ds:schemaRefs>
    <ds:schemaRef ds:uri="http://purl.org/dc/dcmitype/"/>
    <ds:schemaRef ds:uri="http://www.w3.org/XML/1998/namespace"/>
    <ds:schemaRef ds:uri="880a26bb-992d-463f-aa35-5ac658236e02"/>
    <ds:schemaRef ds:uri="66cd21ba-868b-4eab-9fc9-9a6f82bb08f6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AB65E6F-04C9-41A6-BE40-91C054BFAD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OCWD 2018_v2</Template>
  <TotalTime>712</TotalTime>
  <Words>825</Words>
  <Application>Microsoft Office PowerPoint</Application>
  <PresentationFormat>Widescreen</PresentationFormat>
  <Paragraphs>185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Calibri Light</vt:lpstr>
      <vt:lpstr>Wingdings</vt:lpstr>
      <vt:lpstr>Maiandra GD</vt:lpstr>
      <vt:lpstr>Rockwell</vt:lpstr>
      <vt:lpstr>Verdana Pro Black</vt:lpstr>
      <vt:lpstr>Aptos</vt:lpstr>
      <vt:lpstr>Bauhaus 93</vt:lpstr>
      <vt:lpstr>Amasis MT Pro Black</vt:lpstr>
      <vt:lpstr>Calibri</vt:lpstr>
      <vt:lpstr>Arial Black</vt:lpstr>
      <vt:lpstr>Aptos Display</vt:lpstr>
      <vt:lpstr>Arial</vt:lpstr>
      <vt:lpstr>Custom Design</vt:lpstr>
      <vt:lpstr>2_Custom Design</vt:lpstr>
      <vt:lpstr>Custom Design</vt:lpstr>
      <vt:lpstr>Office Theme</vt:lpstr>
      <vt:lpstr>Children’s Water Education Festival Update</vt:lpstr>
      <vt:lpstr>2026 Children’s Water Education Festival</vt:lpstr>
      <vt:lpstr>Venue Recommendation: Oak Canyon Park</vt:lpstr>
      <vt:lpstr>Event Services – James Events Productions, Inc.</vt:lpstr>
      <vt:lpstr>Date - Schedule Considerations</vt:lpstr>
      <vt:lpstr>Recommendation</vt:lpstr>
      <vt:lpstr>PowerPoint Presentation</vt:lpstr>
      <vt:lpstr>General Info</vt:lpstr>
      <vt:lpstr>Sponsors</vt:lpstr>
      <vt:lpstr>Program</vt:lpstr>
      <vt:lpstr>Speakers</vt:lpstr>
      <vt:lpstr>PowerPoint Presentation</vt:lpstr>
      <vt:lpstr>PowerPoint Presentation</vt:lpstr>
      <vt:lpstr>Media Highlights</vt:lpstr>
      <vt:lpstr>Congressman Tran Briefing and Tour</vt:lpstr>
      <vt:lpstr>Upcoming Events and Meetings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COUNTY WATER DISTRICT (OCWD)</dc:title>
  <dc:creator>Crossno, Tyler</dc:creator>
  <cp:lastModifiedBy>Nettles, Crystal</cp:lastModifiedBy>
  <cp:revision>6</cp:revision>
  <cp:lastPrinted>2023-07-26T16:36:22Z</cp:lastPrinted>
  <dcterms:created xsi:type="dcterms:W3CDTF">2018-06-26T17:02:39Z</dcterms:created>
  <dcterms:modified xsi:type="dcterms:W3CDTF">2025-08-07T17:50:27Z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0x01010081B1F8B56A0DA24FBBCD764EF96AC565</vt:lpwstr>
  </property>
  <property fmtid="{D5CDD505-2E9C-101B-9397-08002B2CF9AE}" pid="3" name="MediaServiceImageTags">
    <vt:lpwstr/>
  </property>
</Properties>
</file>