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7" r:id="rId5"/>
    <p:sldId id="315" r:id="rId6"/>
    <p:sldId id="316" r:id="rId7"/>
    <p:sldId id="317" r:id="rId8"/>
    <p:sldId id="318" r:id="rId9"/>
    <p:sldId id="319" r:id="rId10"/>
    <p:sldId id="320" r:id="rId11"/>
    <p:sldId id="321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D8FD8C-70E5-4248-80A6-EF1FB148F163}">
          <p14:sldIdLst>
            <p14:sldId id="257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CE8"/>
    <a:srgbClr val="097896"/>
    <a:srgbClr val="E1D3B6"/>
    <a:srgbClr val="FBC65B"/>
    <a:srgbClr val="D99205"/>
    <a:srgbClr val="FABC40"/>
    <a:srgbClr val="00AEA9"/>
    <a:srgbClr val="DB4F32"/>
    <a:srgbClr val="005083"/>
    <a:srgbClr val="0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C81BD-43A1-4E80-A4F6-95C3DDCE3858}" v="19" dt="2025-10-24T18:36:43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, Daniel" userId="f1905f75-1954-4033-a1f4-b54fa2c846b8" providerId="ADAL" clId="{874E0B80-D340-4F6A-BC71-4A1A0B69A435}"/>
    <pc:docChg chg="undo custSel addSld modSld modSection">
      <pc:chgData name="Park, Daniel" userId="f1905f75-1954-4033-a1f4-b54fa2c846b8" providerId="ADAL" clId="{874E0B80-D340-4F6A-BC71-4A1A0B69A435}" dt="2025-10-24T18:36:43.291" v="78" actId="1076"/>
      <pc:docMkLst>
        <pc:docMk/>
      </pc:docMkLst>
      <pc:sldChg chg="modSp mod">
        <pc:chgData name="Park, Daniel" userId="f1905f75-1954-4033-a1f4-b54fa2c846b8" providerId="ADAL" clId="{874E0B80-D340-4F6A-BC71-4A1A0B69A435}" dt="2025-10-24T16:24:45.594" v="29" actId="20577"/>
        <pc:sldMkLst>
          <pc:docMk/>
          <pc:sldMk cId="0" sldId="315"/>
        </pc:sldMkLst>
        <pc:spChg chg="mod">
          <ac:chgData name="Park, Daniel" userId="f1905f75-1954-4033-a1f4-b54fa2c846b8" providerId="ADAL" clId="{874E0B80-D340-4F6A-BC71-4A1A0B69A435}" dt="2025-10-24T16:24:45.594" v="29" actId="20577"/>
          <ac:spMkLst>
            <pc:docMk/>
            <pc:sldMk cId="0" sldId="315"/>
            <ac:spMk id="6" creationId="{21EB6709-4846-4A80-BEBD-F3C451E9F95D}"/>
          </ac:spMkLst>
        </pc:spChg>
      </pc:sldChg>
      <pc:sldChg chg="addSp delSp modSp new mod">
        <pc:chgData name="Park, Daniel" userId="f1905f75-1954-4033-a1f4-b54fa2c846b8" providerId="ADAL" clId="{874E0B80-D340-4F6A-BC71-4A1A0B69A435}" dt="2025-10-24T18:36:43.291" v="78" actId="1076"/>
        <pc:sldMkLst>
          <pc:docMk/>
          <pc:sldMk cId="3985401195" sldId="321"/>
        </pc:sldMkLst>
        <pc:spChg chg="mod">
          <ac:chgData name="Park, Daniel" userId="f1905f75-1954-4033-a1f4-b54fa2c846b8" providerId="ADAL" clId="{874E0B80-D340-4F6A-BC71-4A1A0B69A435}" dt="2025-10-24T18:33:49.953" v="40" actId="20577"/>
          <ac:spMkLst>
            <pc:docMk/>
            <pc:sldMk cId="3985401195" sldId="321"/>
            <ac:spMk id="2" creationId="{0CB921B8-991A-4807-B084-E2913C3C9A9A}"/>
          </ac:spMkLst>
        </pc:spChg>
        <pc:picChg chg="add del mod">
          <ac:chgData name="Park, Daniel" userId="f1905f75-1954-4033-a1f4-b54fa2c846b8" providerId="ADAL" clId="{874E0B80-D340-4F6A-BC71-4A1A0B69A435}" dt="2025-10-24T18:36:27.442" v="62" actId="22"/>
          <ac:picMkLst>
            <pc:docMk/>
            <pc:sldMk cId="3985401195" sldId="321"/>
            <ac:picMk id="4" creationId="{0D07B0E7-1DAD-C5CF-22C1-79D8C57D2AC3}"/>
          </ac:picMkLst>
        </pc:picChg>
        <pc:picChg chg="add mod">
          <ac:chgData name="Park, Daniel" userId="f1905f75-1954-4033-a1f4-b54fa2c846b8" providerId="ADAL" clId="{874E0B80-D340-4F6A-BC71-4A1A0B69A435}" dt="2025-10-24T18:36:43.291" v="78" actId="1076"/>
          <ac:picMkLst>
            <pc:docMk/>
            <pc:sldMk cId="3985401195" sldId="321"/>
            <ac:picMk id="6" creationId="{3E670175-6535-872B-1754-A68FF86498A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C76EDD-B10C-7719-3B52-5367EA0A1F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313DB-0D92-44FD-BC2A-32B9EEA103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A1C41D-332A-4148-B6EF-FD11A24480B0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C4C55-2F06-36C4-1221-8B843BF569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D893E-E507-A45D-8816-00BAD06519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23DE43-A6AB-4E8A-8795-14EBE4853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7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C2C3B2-3245-4691-B024-F6305EDCCD2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2F70A1-0982-467B-80D2-444A2A26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F70A1-0982-467B-80D2-444A2A26DA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5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30B91E1-42C5-5C0E-583F-F228B5781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8FCFAF7-1D9B-8756-6BCC-A917D72CC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10075"/>
            <a:ext cx="558800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27" tIns="43964" rIns="87927" bIns="4396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F70A1-0982-467B-80D2-444A2A26DA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7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0B42E1-BB3A-E5ED-20BF-94298567F4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F6FC7-94D9-A826-0233-6CD664B97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50D19-15F3-3F6A-A642-EB80BD918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96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357F-3EB5-BDC6-874A-431873C5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BF57B-D0EC-1B95-4097-D2669C3C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9" y="1530350"/>
            <a:ext cx="10515600" cy="464661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9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6F7B3-AF1E-0669-485B-84F16886A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787" y="1543050"/>
            <a:ext cx="5181600" cy="463391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1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25AC5-9081-9F45-86A2-EF6D71B4F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139" y="1543050"/>
            <a:ext cx="5181600" cy="463391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1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D4537E-E24D-40D8-210B-E33C027BB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073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A32526-89D7-75F5-92A2-14E10988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9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656F7-B05F-5C6E-602D-2C5D63B3A3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3813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5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A77D-E37A-2192-B46A-C8F0BC5F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6C645-3559-7FDA-BCFE-2C1355207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33" y="1949450"/>
            <a:ext cx="5111620" cy="4246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2899CA6-0860-1D7B-912F-B45D43F0EB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7011" y="1949450"/>
            <a:ext cx="5111620" cy="4246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6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5577"/>
            <a:ext cx="95504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27237"/>
            <a:ext cx="5384800" cy="4449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2027237"/>
            <a:ext cx="5384800" cy="44497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008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C4E2B811-152C-14BE-D4E7-F0CE6813A55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AD88-3D53-903C-43B2-95AFAA707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694BF-AB68-C0A6-58F9-46D4019D1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bullet point</a:t>
            </a:r>
          </a:p>
          <a:p>
            <a:pPr lvl="1"/>
            <a:r>
              <a:rPr lang="en-US"/>
              <a:t>Sub-bullet point, if needed</a:t>
            </a:r>
          </a:p>
          <a:p>
            <a:pPr lvl="0"/>
            <a:r>
              <a:rPr lang="en-US"/>
              <a:t>Second bullet point</a:t>
            </a:r>
          </a:p>
          <a:p>
            <a:pPr lvl="1"/>
            <a:r>
              <a:rPr lang="en-US"/>
              <a:t> Sub-bullet point, if needed</a:t>
            </a:r>
          </a:p>
        </p:txBody>
      </p:sp>
    </p:spTree>
    <p:extLst>
      <p:ext uri="{BB962C8B-B14F-4D97-AF65-F5344CB8AC3E}">
        <p14:creationId xmlns:p14="http://schemas.microsoft.com/office/powerpoint/2010/main" val="108200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7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58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BC24D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58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58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58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a picture of a lake and a city&#10;&#10;Description automatically generated">
            <a:extLst>
              <a:ext uri="{FF2B5EF4-FFF2-40B4-BE49-F238E27FC236}">
                <a16:creationId xmlns:a16="http://schemas.microsoft.com/office/drawing/2014/main" id="{E0320F62-E4AC-AD67-DA23-DC79C0692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0E1FE0-7613-C470-9873-1379AB974576}"/>
              </a:ext>
            </a:extLst>
          </p:cNvPr>
          <p:cNvSpPr txBox="1">
            <a:spLocks/>
          </p:cNvSpPr>
          <p:nvPr/>
        </p:nvSpPr>
        <p:spPr>
          <a:xfrm>
            <a:off x="165005" y="1918177"/>
            <a:ext cx="5930995" cy="1510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500">
                <a:latin typeface="Arial Black"/>
                <a:cs typeface="Arial"/>
              </a:rPr>
              <a:t>Anaheim Lake House</a:t>
            </a:r>
            <a:endParaRPr lang="en-US" sz="3000">
              <a:latin typeface="Arial Black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AA5FC2-2D1B-4AEA-DD7D-7A44E48E60E6}"/>
              </a:ext>
            </a:extLst>
          </p:cNvPr>
          <p:cNvSpPr txBox="1">
            <a:spLocks/>
          </p:cNvSpPr>
          <p:nvPr/>
        </p:nvSpPr>
        <p:spPr>
          <a:xfrm>
            <a:off x="499528" y="5130657"/>
            <a:ext cx="5797374" cy="1418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b="0">
                <a:solidFill>
                  <a:schemeClr val="bg1"/>
                </a:solidFill>
                <a:latin typeface="+mn-lt"/>
              </a:rPr>
              <a:t>October 24, 2025</a:t>
            </a:r>
          </a:p>
        </p:txBody>
      </p:sp>
    </p:spTree>
    <p:extLst>
      <p:ext uri="{BB962C8B-B14F-4D97-AF65-F5344CB8AC3E}">
        <p14:creationId xmlns:p14="http://schemas.microsoft.com/office/powerpoint/2010/main" val="212661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7">
            <a:extLst>
              <a:ext uri="{FF2B5EF4-FFF2-40B4-BE49-F238E27FC236}">
                <a16:creationId xmlns:a16="http://schemas.microsoft.com/office/drawing/2014/main" id="{DEF28797-AF69-073B-A790-8983A2D3B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1367" y="1608667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  </a:t>
            </a:r>
            <a:r>
              <a:rPr lang="en-US" altLang="en-US" sz="1600"/>
              <a:t>Millions</a:t>
            </a:r>
          </a:p>
        </p:txBody>
      </p:sp>
      <p:sp>
        <p:nvSpPr>
          <p:cNvPr id="16390" name="TextBox 1">
            <a:extLst>
              <a:ext uri="{FF2B5EF4-FFF2-40B4-BE49-F238E27FC236}">
                <a16:creationId xmlns:a16="http://schemas.microsoft.com/office/drawing/2014/main" id="{559FF788-9D37-42F9-00A0-DC4E6CEDF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167" y="6085418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Fiscal Year Ending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7F22C7E-B5ED-3665-2587-AD5B40D7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           Property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B6709-4846-4A80-BEBD-F3C451E9F95D}"/>
              </a:ext>
            </a:extLst>
          </p:cNvPr>
          <p:cNvSpPr txBox="1"/>
          <p:nvPr/>
        </p:nvSpPr>
        <p:spPr>
          <a:xfrm>
            <a:off x="6299200" y="1656037"/>
            <a:ext cx="44730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District-owned vacant house at 3435 E. Miraloma Ave., Anaheim (APN 345-142-03)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~1,400 sq. ft., built 1958–59 for caretaker residence at Anaheim Lake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Leased to Corona Recreation, Inc. (2006–2020) for storage </a:t>
            </a:r>
          </a:p>
        </p:txBody>
      </p:sp>
      <p:pic>
        <p:nvPicPr>
          <p:cNvPr id="4" name="Picture 3" descr="Graphical user interface">
            <a:extLst>
              <a:ext uri="{FF2B5EF4-FFF2-40B4-BE49-F238E27FC236}">
                <a16:creationId xmlns:a16="http://schemas.microsoft.com/office/drawing/2014/main" id="{CCC8B1AF-0A66-16AD-3A1D-C4C90D251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9" y="-18331"/>
            <a:ext cx="4814316" cy="3629254"/>
          </a:xfrm>
          <a:prstGeom prst="rect">
            <a:avLst/>
          </a:prstGeom>
        </p:spPr>
      </p:pic>
      <p:pic>
        <p:nvPicPr>
          <p:cNvPr id="8" name="Picture 7" descr="Diagram&#10;&#10;AI-generated content may be incorrect.">
            <a:extLst>
              <a:ext uri="{FF2B5EF4-FFF2-40B4-BE49-F238E27FC236}">
                <a16:creationId xmlns:a16="http://schemas.microsoft.com/office/drawing/2014/main" id="{D3358D3D-2B12-7703-05DD-CEF40958E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8" y="3474699"/>
            <a:ext cx="3840480" cy="3072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EFF89-F87E-0355-4BF3-8C82FD199AA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4947023"/>
            <a:ext cx="5384800" cy="1529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/>
              <a:t>Current Condition</a:t>
            </a:r>
            <a:endParaRPr lang="en-US" sz="4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E88DD9-12A8-DD20-0CED-3D946D500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0" y="1359244"/>
            <a:ext cx="5614060" cy="3274540"/>
          </a:xfrm>
        </p:spPr>
        <p:txBody>
          <a:bodyPr anchor="ctr">
            <a:normAutofit fontScale="40000" lnSpcReduction="20000"/>
          </a:bodyPr>
          <a:lstStyle/>
          <a:p>
            <a:endParaRPr lang="en-US" sz="1600"/>
          </a:p>
          <a:p>
            <a:r>
              <a:rPr lang="en-US" sz="6000"/>
              <a:t>Vacant since 2020</a:t>
            </a:r>
          </a:p>
          <a:p>
            <a:pPr marL="0" indent="0">
              <a:buNone/>
            </a:pPr>
            <a:endParaRPr lang="en-US" sz="6000"/>
          </a:p>
          <a:p>
            <a:r>
              <a:rPr lang="en-US" sz="6000"/>
              <a:t>2025 home inspection: Requires extensive repairs, high mold levels</a:t>
            </a:r>
          </a:p>
          <a:p>
            <a:pPr marL="0" indent="0">
              <a:buNone/>
            </a:pPr>
            <a:endParaRPr lang="en-US" sz="6000"/>
          </a:p>
          <a:p>
            <a:r>
              <a:rPr lang="en-US" sz="6000"/>
              <a:t>Repair estimate: ~ $130,000 (likely understated)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C2874D-C192-F3A8-9DA9-AB14B83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" y="896112"/>
            <a:ext cx="5614060" cy="343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6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1A71-1B19-63BB-2D6C-E2762B8B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Zoning Findings</a:t>
            </a:r>
            <a:r>
              <a:rPr lang="en-US">
                <a:solidFill>
                  <a:srgbClr val="FFFFFF"/>
                </a:solidFill>
              </a:rPr>
              <a:t>Elements 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231B24-33D2-3E5D-2195-82B008D086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1295402"/>
            <a:ext cx="8428037" cy="4768850"/>
          </a:xfrm>
        </p:spPr>
        <p:txBody>
          <a:bodyPr>
            <a:normAutofit fontScale="92500" lnSpcReduction="10000"/>
          </a:bodyPr>
          <a:lstStyle/>
          <a:p>
            <a:endParaRPr/>
          </a:p>
          <a:p>
            <a:r>
              <a:rPr sz="2800">
                <a:solidFill>
                  <a:srgbClr val="323232"/>
                </a:solidFill>
              </a:rPr>
              <a:t>Zoning: DA-6 “Open Space/Water” (Anaheim Canyon Specific Plan)</a:t>
            </a:r>
            <a:endParaRPr lang="en-US" sz="2800">
              <a:solidFill>
                <a:srgbClr val="323232"/>
              </a:solidFill>
            </a:endParaRPr>
          </a:p>
          <a:p>
            <a:pPr marL="0" indent="0">
              <a:buNone/>
            </a:pPr>
            <a:endParaRPr sz="2800">
              <a:solidFill>
                <a:srgbClr val="323232"/>
              </a:solidFill>
            </a:endParaRPr>
          </a:p>
          <a:p>
            <a:r>
              <a:rPr lang="en-US" sz="2800">
                <a:solidFill>
                  <a:srgbClr val="323232"/>
                </a:solidFill>
              </a:rPr>
              <a:t>No Residential and C</a:t>
            </a:r>
            <a:r>
              <a:rPr sz="2800">
                <a:solidFill>
                  <a:srgbClr val="323232"/>
                </a:solidFill>
              </a:rPr>
              <a:t>ommercial uses </a:t>
            </a:r>
            <a:r>
              <a:rPr lang="en-US" sz="2800">
                <a:solidFill>
                  <a:srgbClr val="323232"/>
                </a:solidFill>
              </a:rPr>
              <a:t>are limited under DA-6</a:t>
            </a:r>
          </a:p>
          <a:p>
            <a:pPr marL="0" indent="0">
              <a:buNone/>
            </a:pPr>
            <a:endParaRPr lang="en-US" sz="2800">
              <a:solidFill>
                <a:srgbClr val="323232"/>
              </a:solidFill>
            </a:endParaRPr>
          </a:p>
          <a:p>
            <a:r>
              <a:rPr lang="en-US" sz="2800"/>
              <a:t>Residential use may be allowed as a nonconforming use if the property's last permitted use was residential</a:t>
            </a:r>
            <a:endParaRPr lang="en-US" sz="2800">
              <a:solidFill>
                <a:srgbClr val="323232"/>
              </a:solidFill>
            </a:endParaRPr>
          </a:p>
          <a:p>
            <a:pPr marL="0" indent="0">
              <a:buNone/>
            </a:pPr>
            <a:endParaRPr sz="2800">
              <a:solidFill>
                <a:srgbClr val="323232"/>
              </a:solidFill>
            </a:endParaRPr>
          </a:p>
          <a:p>
            <a:r>
              <a:rPr lang="en-US" sz="2800">
                <a:solidFill>
                  <a:srgbClr val="323232"/>
                </a:solidFill>
              </a:rPr>
              <a:t>City </a:t>
            </a:r>
            <a:r>
              <a:rPr sz="2800">
                <a:solidFill>
                  <a:srgbClr val="323232"/>
                </a:solidFill>
              </a:rPr>
              <a:t>Building Division: no permits found → </a:t>
            </a:r>
          </a:p>
        </p:txBody>
      </p:sp>
    </p:spTree>
    <p:extLst>
      <p:ext uri="{BB962C8B-B14F-4D97-AF65-F5344CB8AC3E}">
        <p14:creationId xmlns:p14="http://schemas.microsoft.com/office/powerpoint/2010/main" val="220745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E8A0-A520-723C-BB8C-E6F5B268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29" y="54306"/>
            <a:ext cx="9550400" cy="1139825"/>
          </a:xfrm>
        </p:spPr>
        <p:txBody>
          <a:bodyPr/>
          <a:lstStyle/>
          <a:p>
            <a:r>
              <a:rPr lang="en-US" sz="3200"/>
              <a:t>    City Guidance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66624-AE82-C1D1-408C-EF1B00D1A9C3}"/>
              </a:ext>
            </a:extLst>
          </p:cNvPr>
          <p:cNvSpPr txBox="1">
            <a:spLocks/>
          </p:cNvSpPr>
          <p:nvPr/>
        </p:nvSpPr>
        <p:spPr>
          <a:xfrm>
            <a:off x="1981200" y="14561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58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BC24D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58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58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58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/>
          </a:p>
          <a:p>
            <a:r>
              <a:rPr lang="en-US" sz="2800">
                <a:solidFill>
                  <a:srgbClr val="323232"/>
                </a:solidFill>
              </a:rPr>
              <a:t>Without documentation, structure treated as new construction</a:t>
            </a:r>
          </a:p>
          <a:p>
            <a:pPr marL="0" indent="0">
              <a:buNone/>
            </a:pPr>
            <a:endParaRPr lang="en-US" sz="2800">
              <a:solidFill>
                <a:srgbClr val="323232"/>
              </a:solidFill>
            </a:endParaRPr>
          </a:p>
          <a:p>
            <a:r>
              <a:rPr lang="en-US" sz="2800">
                <a:solidFill>
                  <a:srgbClr val="323232"/>
                </a:solidFill>
              </a:rPr>
              <a:t>Future use must comply with current zoning &amp; building codes</a:t>
            </a:r>
          </a:p>
          <a:p>
            <a:pPr marL="0" indent="0">
              <a:buNone/>
            </a:pPr>
            <a:endParaRPr lang="en-US" sz="2800">
              <a:solidFill>
                <a:srgbClr val="323232"/>
              </a:solidFill>
            </a:endParaRPr>
          </a:p>
          <a:p>
            <a:r>
              <a:rPr lang="en-US" sz="2800">
                <a:solidFill>
                  <a:srgbClr val="323232"/>
                </a:solidFill>
              </a:rPr>
              <a:t>Public agency use may allow greater flexibility</a:t>
            </a:r>
          </a:p>
          <a:p>
            <a:pPr marL="0" indent="0">
              <a:buNone/>
            </a:pPr>
            <a:endParaRPr lang="en-US" sz="2800">
              <a:solidFill>
                <a:srgbClr val="323232"/>
              </a:solidFill>
            </a:endParaRPr>
          </a:p>
          <a:p>
            <a:r>
              <a:rPr lang="en-US" sz="2800">
                <a:solidFill>
                  <a:srgbClr val="323232"/>
                </a:solidFill>
              </a:rPr>
              <a:t>Private use (commercial) must align with DA-6 permitted uses</a:t>
            </a:r>
          </a:p>
        </p:txBody>
      </p:sp>
    </p:spTree>
    <p:extLst>
      <p:ext uri="{BB962C8B-B14F-4D97-AF65-F5344CB8AC3E}">
        <p14:creationId xmlns:p14="http://schemas.microsoft.com/office/powerpoint/2010/main" val="359017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812B-8839-9F4D-D72B-4D004D8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27" y="167934"/>
            <a:ext cx="9550400" cy="1139825"/>
          </a:xfrm>
        </p:spPr>
        <p:txBody>
          <a:bodyPr/>
          <a:lstStyle/>
          <a:p>
            <a:r>
              <a:rPr lang="en-US"/>
              <a:t>Potential Options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3EBA26C-F58C-DF49-8279-A81C447AB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949037"/>
              </p:ext>
            </p:extLst>
          </p:nvPr>
        </p:nvGraphicFramePr>
        <p:xfrm>
          <a:off x="1981200" y="1307759"/>
          <a:ext cx="8342884" cy="4984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/>
                        <a:t>Option</a:t>
                      </a:r>
                    </a:p>
                  </a:txBody>
                  <a:tcP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/>
                        <a:t>Description</a:t>
                      </a:r>
                    </a:p>
                  </a:txBody>
                  <a:tcP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753"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lang="en-US" sz="2400"/>
                        <a:t>1. Repair &amp; 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lang="en-US" sz="2000"/>
                        <a:t>Rehabilitate for DA-6 permitted uses  low-impact recreation, automotive parking, caretaker unit, R&amp;D facility)</a:t>
                      </a:r>
                    </a:p>
                    <a:p>
                      <a:pPr algn="l">
                        <a:defRPr sz="1000"/>
                      </a:pPr>
                      <a:endParaRPr lang="en-US" sz="2000"/>
                    </a:p>
                    <a:p>
                      <a:pPr algn="l">
                        <a:defRPr sz="1000"/>
                      </a:pPr>
                      <a:r>
                        <a:rPr lang="en-US" sz="2000"/>
                        <a:t>Conditional Uses (animal boarding and grooming, warehousing and storage, wholesaling, plant nurseries, restaurants)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753"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lang="en-US" sz="2400"/>
                        <a:t>2. Demolish &amp; Landscape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lang="en-US" sz="2400"/>
                        <a:t>Remove structure; landscape or basin-support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753"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lang="en-US" sz="2400"/>
                        <a:t>3. Variance/Zoning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lang="en-US" sz="2400"/>
                        <a:t>Request amendment for uses not listed in DA-6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64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1501-2073-1F77-5F4F-2A994387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Next Steps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105F86-C66A-8480-BAF5-AC28472196FF}"/>
              </a:ext>
            </a:extLst>
          </p:cNvPr>
          <p:cNvSpPr txBox="1">
            <a:spLocks/>
          </p:cNvSpPr>
          <p:nvPr/>
        </p:nvSpPr>
        <p:spPr>
          <a:xfrm>
            <a:off x="2187146" y="14024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58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BC24D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58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58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58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r>
              <a:rPr lang="en-US" sz="2800">
                <a:solidFill>
                  <a:srgbClr val="323232"/>
                </a:solidFill>
              </a:rPr>
              <a:t>Clarify intended use to guide path forward</a:t>
            </a:r>
          </a:p>
          <a:p>
            <a:endParaRPr lang="en-US" sz="2800">
              <a:solidFill>
                <a:srgbClr val="323232"/>
              </a:solidFill>
            </a:endParaRPr>
          </a:p>
          <a:p>
            <a:r>
              <a:rPr lang="en-US" sz="2800">
                <a:solidFill>
                  <a:srgbClr val="323232"/>
                </a:solidFill>
              </a:rPr>
              <a:t>Initiate Project Evaluation Permit (PEP) – starting  fee: $355 </a:t>
            </a:r>
          </a:p>
          <a:p>
            <a:endParaRPr lang="en-US" sz="2800">
              <a:solidFill>
                <a:srgbClr val="323232"/>
              </a:solidFill>
            </a:endParaRPr>
          </a:p>
          <a:p>
            <a:r>
              <a:rPr lang="en-US" sz="2800">
                <a:solidFill>
                  <a:srgbClr val="323232"/>
                </a:solidFill>
              </a:rPr>
              <a:t>City inspection to confirm building code and zoning compliance or required permits and/or removal of structures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>
              <a:solidFill>
                <a:srgbClr val="323232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>
                <a:solidFill>
                  <a:srgbClr val="323232"/>
                </a:solidFill>
              </a:rPr>
              <a:t>Direct staff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20852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21B8-991A-4807-B084-E2913C3C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Parcel 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70175-6535-872B-1754-A68FF8649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867" y="1148856"/>
            <a:ext cx="7010855" cy="488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011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CWD Brand Colors">
      <a:dk1>
        <a:sysClr val="windowText" lastClr="000000"/>
      </a:dk1>
      <a:lt1>
        <a:sysClr val="window" lastClr="FFFFFF"/>
      </a:lt1>
      <a:dk2>
        <a:srgbClr val="005687"/>
      </a:dk2>
      <a:lt2>
        <a:srgbClr val="E7E6E6"/>
      </a:lt2>
      <a:accent1>
        <a:srgbClr val="005687"/>
      </a:accent1>
      <a:accent2>
        <a:srgbClr val="7BC24D"/>
      </a:accent2>
      <a:accent3>
        <a:srgbClr val="1B9EBC"/>
      </a:accent3>
      <a:accent4>
        <a:srgbClr val="F5A81D"/>
      </a:accent4>
      <a:accent5>
        <a:srgbClr val="AFB0B2"/>
      </a:accent5>
      <a:accent6>
        <a:srgbClr val="DAC554"/>
      </a:accent6>
      <a:hlink>
        <a:srgbClr val="1B9EBC"/>
      </a:hlink>
      <a:folHlink>
        <a:srgbClr val="00BB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cd21ba-868b-4eab-9fc9-9a6f82bb08f6">
      <Terms xmlns="http://schemas.microsoft.com/office/infopath/2007/PartnerControls"/>
    </lcf76f155ced4ddcb4097134ff3c332f>
    <TaxCatchAll xmlns="880a26bb-992d-463f-aa35-5ac658236e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1F8B56A0DA24FBBCD764EF96AC565" ma:contentTypeVersion="13" ma:contentTypeDescription="Create a new document." ma:contentTypeScope="" ma:versionID="0e261c66f5a67d7ae5fc4b9c52ea3df0">
  <xsd:schema xmlns:xsd="http://www.w3.org/2001/XMLSchema" xmlns:xs="http://www.w3.org/2001/XMLSchema" xmlns:p="http://schemas.microsoft.com/office/2006/metadata/properties" xmlns:ns2="66cd21ba-868b-4eab-9fc9-9a6f82bb08f6" xmlns:ns3="880a26bb-992d-463f-aa35-5ac658236e02" targetNamespace="http://schemas.microsoft.com/office/2006/metadata/properties" ma:root="true" ma:fieldsID="3411470702758bac96583599c80ef4fb" ns2:_="" ns3:_="">
    <xsd:import namespace="66cd21ba-868b-4eab-9fc9-9a6f82bb08f6"/>
    <xsd:import namespace="880a26bb-992d-463f-aa35-5ac658236e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d21ba-868b-4eab-9fc9-9a6f82bb08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2cd18ef-c9c9-4991-a8bc-e496d28c41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a26bb-992d-463f-aa35-5ac658236e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154fc5-6d66-4709-9bec-d9cbf461e893}" ma:internalName="TaxCatchAll" ma:showField="CatchAllData" ma:web="880a26bb-992d-463f-aa35-5ac658236e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C6B603-4FDC-4C56-BA03-5E03A2CC47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DAC64C-EFA7-462A-B349-91F8FED1C8EA}">
  <ds:schemaRefs>
    <ds:schemaRef ds:uri="11901312-da5f-43eb-b467-76ce543d8091"/>
    <ds:schemaRef ds:uri="66cd21ba-868b-4eab-9fc9-9a6f82bb08f6"/>
    <ds:schemaRef ds:uri="880a26bb-992d-463f-aa35-5ac658236e02"/>
    <ds:schemaRef ds:uri="9f7f5c2b-46ab-4d0b-ae99-bf6c0ed7cd4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464887-1B18-405C-BD6B-14D7C80D6EEF}">
  <ds:schemaRefs>
    <ds:schemaRef ds:uri="66cd21ba-868b-4eab-9fc9-9a6f82bb08f6"/>
    <ds:schemaRef ds:uri="880a26bb-992d-463f-aa35-5ac658236e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 Design</vt:lpstr>
      <vt:lpstr>PowerPoint Presentation</vt:lpstr>
      <vt:lpstr>                                    Property Background</vt:lpstr>
      <vt:lpstr>PowerPoint Presentation</vt:lpstr>
      <vt:lpstr>Zoning FindingsElements </vt:lpstr>
      <vt:lpstr>    City Guidance</vt:lpstr>
      <vt:lpstr>Potential Options</vt:lpstr>
      <vt:lpstr>Potential Next Steps</vt:lpstr>
      <vt:lpstr>Parcel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Paliwal, Medha</dc:creator>
  <cp:revision>1</cp:revision>
  <cp:lastPrinted>2024-09-10T21:40:12Z</cp:lastPrinted>
  <dcterms:created xsi:type="dcterms:W3CDTF">2023-08-25T00:43:02Z</dcterms:created>
  <dcterms:modified xsi:type="dcterms:W3CDTF">2025-10-24T18:37:03Z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0x01010081B1F8B56A0DA24FBBCD764EF96AC565</vt:lpwstr>
  </property>
  <property fmtid="{D5CDD505-2E9C-101B-9397-08002B2CF9AE}" pid="3" name="Order">
    <vt:r8>10088200</vt:r8>
  </property>
  <property fmtid="{D5CDD505-2E9C-101B-9397-08002B2CF9AE}" pid="4" name="MediaServiceImageTags">
    <vt:lpwstr/>
  </property>
</Properties>
</file>