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1" r:id="rId5"/>
    <p:sldMasterId id="2147483736" r:id="rId6"/>
    <p:sldMasterId id="2147483783" r:id="rId7"/>
  </p:sldMasterIdLst>
  <p:notesMasterIdLst>
    <p:notesMasterId r:id="rId30"/>
  </p:notesMasterIdLst>
  <p:handoutMasterIdLst>
    <p:handoutMasterId r:id="rId31"/>
  </p:handoutMasterIdLst>
  <p:sldIdLst>
    <p:sldId id="256" r:id="rId8"/>
    <p:sldId id="6215" r:id="rId9"/>
    <p:sldId id="6299" r:id="rId10"/>
    <p:sldId id="6300" r:id="rId11"/>
    <p:sldId id="6218" r:id="rId12"/>
    <p:sldId id="838841161" r:id="rId13"/>
    <p:sldId id="838841162" r:id="rId14"/>
    <p:sldId id="6219" r:id="rId15"/>
    <p:sldId id="838841159" r:id="rId16"/>
    <p:sldId id="6264" r:id="rId17"/>
    <p:sldId id="6313" r:id="rId18"/>
    <p:sldId id="6317" r:id="rId19"/>
    <p:sldId id="6318" r:id="rId20"/>
    <p:sldId id="6324" r:id="rId21"/>
    <p:sldId id="6325" r:id="rId22"/>
    <p:sldId id="838841163" r:id="rId23"/>
    <p:sldId id="6221" r:id="rId24"/>
    <p:sldId id="838841164" r:id="rId25"/>
    <p:sldId id="838841160" r:id="rId26"/>
    <p:sldId id="838841165" r:id="rId27"/>
    <p:sldId id="838841166" r:id="rId28"/>
    <p:sldId id="621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7BFD53-7AB2-3470-D0FC-B08AE90012A9}" name="Dadakis, Jason" initials="JD" userId="S::jdadakis@ocwd.com::12ca2aba-d229-405c-af74-6cf53370bdb8" providerId="AD"/>
  <p188:author id="{AE1460C9-F35A-0B41-CB7C-AAF69876C4CE}" name="Pannu, Meeta" initials="PM" userId="S::mpannu@ocwd.com::f1a899d3-bc2c-4e72-9e3a-ead342221502" providerId="AD"/>
  <p188:author id="{15A235F8-C0FD-2F6F-2E9A-43FA0C4816C6}" name="Jason Dadakis" initials="JSD" userId="Jason Dadak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19E"/>
    <a:srgbClr val="00BBD3"/>
    <a:srgbClr val="FF00FF"/>
    <a:srgbClr val="0000FF"/>
    <a:srgbClr val="FF9900"/>
    <a:srgbClr val="F5A81D"/>
    <a:srgbClr val="005687"/>
    <a:srgbClr val="AFB0B2"/>
    <a:srgbClr val="7BC2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C94248-6769-436A-89B2-BA34C7137014}" v="66" dt="2026-01-19T21:01:38.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32" autoAdjust="0"/>
  </p:normalViewPr>
  <p:slideViewPr>
    <p:cSldViewPr snapToGrid="0">
      <p:cViewPr varScale="1">
        <p:scale>
          <a:sx n="77" d="100"/>
          <a:sy n="77" d="100"/>
        </p:scale>
        <p:origin x="96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umlee, Megan" userId="e7924cbb-cb3c-4831-ae83-df13d80d0f03" providerId="ADAL" clId="{16CD2E3F-0D2C-4F58-9F80-A9548A47486E}"/>
    <pc:docChg chg="custSel delSld modSld">
      <pc:chgData name="Plumlee, Megan" userId="e7924cbb-cb3c-4831-ae83-df13d80d0f03" providerId="ADAL" clId="{16CD2E3F-0D2C-4F58-9F80-A9548A47486E}" dt="2026-01-19T21:01:38.270" v="373" actId="20577"/>
      <pc:docMkLst>
        <pc:docMk/>
      </pc:docMkLst>
      <pc:sldChg chg="addSp delSp modSp mod modNotesTx">
        <pc:chgData name="Plumlee, Megan" userId="e7924cbb-cb3c-4831-ae83-df13d80d0f03" providerId="ADAL" clId="{16CD2E3F-0D2C-4F58-9F80-A9548A47486E}" dt="2026-01-19T20:56:39.691" v="307" actId="1076"/>
        <pc:sldMkLst>
          <pc:docMk/>
          <pc:sldMk cId="746464841" sldId="838841160"/>
        </pc:sldMkLst>
        <pc:spChg chg="mod">
          <ac:chgData name="Plumlee, Megan" userId="e7924cbb-cb3c-4831-ae83-df13d80d0f03" providerId="ADAL" clId="{16CD2E3F-0D2C-4F58-9F80-A9548A47486E}" dt="2026-01-19T20:56:39.691" v="307" actId="1076"/>
          <ac:spMkLst>
            <pc:docMk/>
            <pc:sldMk cId="746464841" sldId="838841160"/>
            <ac:spMk id="5" creationId="{F1C7A5AB-675B-25D7-8CE4-2C6D45C90009}"/>
          </ac:spMkLst>
        </pc:spChg>
        <pc:spChg chg="add mod">
          <ac:chgData name="Plumlee, Megan" userId="e7924cbb-cb3c-4831-ae83-df13d80d0f03" providerId="ADAL" clId="{16CD2E3F-0D2C-4F58-9F80-A9548A47486E}" dt="2026-01-19T20:53:01.635" v="285" actId="207"/>
          <ac:spMkLst>
            <pc:docMk/>
            <pc:sldMk cId="746464841" sldId="838841160"/>
            <ac:spMk id="13" creationId="{2DB2E219-F974-143B-0807-875BDC05CFEB}"/>
          </ac:spMkLst>
        </pc:spChg>
        <pc:picChg chg="del mod modCrop">
          <ac:chgData name="Plumlee, Megan" userId="e7924cbb-cb3c-4831-ae83-df13d80d0f03" providerId="ADAL" clId="{16CD2E3F-0D2C-4F58-9F80-A9548A47486E}" dt="2026-01-19T20:52:26.330" v="279" actId="478"/>
          <ac:picMkLst>
            <pc:docMk/>
            <pc:sldMk cId="746464841" sldId="838841160"/>
            <ac:picMk id="4" creationId="{058C885D-91DF-68C6-E36F-73B73FEF968C}"/>
          </ac:picMkLst>
        </pc:picChg>
        <pc:picChg chg="add mod">
          <ac:chgData name="Plumlee, Megan" userId="e7924cbb-cb3c-4831-ae83-df13d80d0f03" providerId="ADAL" clId="{16CD2E3F-0D2C-4F58-9F80-A9548A47486E}" dt="2026-01-19T20:52:32.782" v="282" actId="1076"/>
          <ac:picMkLst>
            <pc:docMk/>
            <pc:sldMk cId="746464841" sldId="838841160"/>
            <ac:picMk id="1026" creationId="{DF9386EE-F3BA-A42C-4886-2B983D95A007}"/>
          </ac:picMkLst>
        </pc:picChg>
      </pc:sldChg>
      <pc:sldChg chg="modSp mod modAnim">
        <pc:chgData name="Plumlee, Megan" userId="e7924cbb-cb3c-4831-ae83-df13d80d0f03" providerId="ADAL" clId="{16CD2E3F-0D2C-4F58-9F80-A9548A47486E}" dt="2026-01-19T21:01:38.270" v="373" actId="20577"/>
        <pc:sldMkLst>
          <pc:docMk/>
          <pc:sldMk cId="653974470" sldId="838841166"/>
        </pc:sldMkLst>
        <pc:spChg chg="mod">
          <ac:chgData name="Plumlee, Megan" userId="e7924cbb-cb3c-4831-ae83-df13d80d0f03" providerId="ADAL" clId="{16CD2E3F-0D2C-4F58-9F80-A9548A47486E}" dt="2026-01-19T21:01:38.270" v="373" actId="20577"/>
          <ac:spMkLst>
            <pc:docMk/>
            <pc:sldMk cId="653974470" sldId="838841166"/>
            <ac:spMk id="11" creationId="{E371382E-EFEB-4B22-FB11-D1F95BB52D64}"/>
          </ac:spMkLst>
        </pc:spChg>
      </pc:sldChg>
      <pc:sldChg chg="delSp del mod">
        <pc:chgData name="Plumlee, Megan" userId="e7924cbb-cb3c-4831-ae83-df13d80d0f03" providerId="ADAL" clId="{16CD2E3F-0D2C-4F58-9F80-A9548A47486E}" dt="2026-01-19T20:58:24.357" v="309" actId="47"/>
        <pc:sldMkLst>
          <pc:docMk/>
          <pc:sldMk cId="649793552" sldId="838841168"/>
        </pc:sldMkLst>
        <pc:picChg chg="del">
          <ac:chgData name="Plumlee, Megan" userId="e7924cbb-cb3c-4831-ae83-df13d80d0f03" providerId="ADAL" clId="{16CD2E3F-0D2C-4F58-9F80-A9548A47486E}" dt="2026-01-19T20:58:21.923" v="308" actId="478"/>
          <ac:picMkLst>
            <pc:docMk/>
            <pc:sldMk cId="649793552" sldId="838841168"/>
            <ac:picMk id="13" creationId="{DA55542F-ED41-35DB-C58A-FCF885B9774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5659A-7FAB-4B61-B840-72005E94AFD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BD2FA64-0F2A-48B9-9C66-1CFD4F8606FD}">
      <dgm:prSet phldrT="[Text]"/>
      <dgm:spPr>
        <a:solidFill>
          <a:srgbClr val="C00000"/>
        </a:solidFill>
      </dgm:spPr>
      <dgm:t>
        <a:bodyPr/>
        <a:lstStyle/>
        <a:p>
          <a:r>
            <a:rPr lang="en-US" dirty="0"/>
            <a:t>Low Pressure (UF) Membrane Product Evaluations</a:t>
          </a:r>
        </a:p>
      </dgm:t>
    </dgm:pt>
    <dgm:pt modelId="{9C3F0CA2-0CB7-4B89-87B8-D6D7EC961E32}" type="parTrans" cxnId="{94B1DF67-9E49-4A52-96B1-2021E8A1666E}">
      <dgm:prSet/>
      <dgm:spPr/>
      <dgm:t>
        <a:bodyPr/>
        <a:lstStyle/>
        <a:p>
          <a:endParaRPr lang="en-US"/>
        </a:p>
      </dgm:t>
    </dgm:pt>
    <dgm:pt modelId="{16BBFA32-F701-4E10-A2CF-4FCB1E35A668}" type="sibTrans" cxnId="{94B1DF67-9E49-4A52-96B1-2021E8A1666E}">
      <dgm:prSet/>
      <dgm:spPr/>
      <dgm:t>
        <a:bodyPr/>
        <a:lstStyle/>
        <a:p>
          <a:endParaRPr lang="en-US"/>
        </a:p>
      </dgm:t>
    </dgm:pt>
    <dgm:pt modelId="{7144F1CA-F5A7-4BED-8DE6-02315B9F7D5C}">
      <dgm:prSet phldrT="[Text]"/>
      <dgm:spPr/>
      <dgm:t>
        <a:bodyPr/>
        <a:lstStyle/>
        <a:p>
          <a:r>
            <a:rPr lang="en-US" dirty="0"/>
            <a:t>RO Membrane Product Evaluations (Satellite Vessels)</a:t>
          </a:r>
        </a:p>
      </dgm:t>
    </dgm:pt>
    <dgm:pt modelId="{55F30CA2-C539-4587-8F4D-929504C86724}" type="parTrans" cxnId="{1846210D-8BE3-4F80-A95E-0E04933FF689}">
      <dgm:prSet/>
      <dgm:spPr/>
      <dgm:t>
        <a:bodyPr/>
        <a:lstStyle/>
        <a:p>
          <a:endParaRPr lang="en-US"/>
        </a:p>
      </dgm:t>
    </dgm:pt>
    <dgm:pt modelId="{DDB5A3E4-FB27-4B3A-97A4-4CFBA8BE816B}" type="sibTrans" cxnId="{1846210D-8BE3-4F80-A95E-0E04933FF689}">
      <dgm:prSet/>
      <dgm:spPr/>
      <dgm:t>
        <a:bodyPr/>
        <a:lstStyle/>
        <a:p>
          <a:endParaRPr lang="en-US"/>
        </a:p>
      </dgm:t>
    </dgm:pt>
    <dgm:pt modelId="{7200F348-18C8-4E03-832D-52B8B19D82CF}">
      <dgm:prSet phldrT="[Text]"/>
      <dgm:spPr>
        <a:solidFill>
          <a:srgbClr val="00B050"/>
        </a:solidFill>
      </dgm:spPr>
      <dgm:t>
        <a:bodyPr/>
        <a:lstStyle/>
        <a:p>
          <a:r>
            <a:rPr lang="en-US" dirty="0"/>
            <a:t>RO Anti-</a:t>
          </a:r>
          <a:r>
            <a:rPr lang="en-US" dirty="0" err="1"/>
            <a:t>Scalant</a:t>
          </a:r>
          <a:r>
            <a:rPr lang="en-US" dirty="0"/>
            <a:t> Product Evaluations</a:t>
          </a:r>
        </a:p>
      </dgm:t>
    </dgm:pt>
    <dgm:pt modelId="{C4FADDA8-6FA0-46C3-B39F-0D07ABA77337}" type="parTrans" cxnId="{BFF3AB9A-256B-4C04-9446-A03A7A5FB927}">
      <dgm:prSet/>
      <dgm:spPr/>
      <dgm:t>
        <a:bodyPr/>
        <a:lstStyle/>
        <a:p>
          <a:endParaRPr lang="en-US"/>
        </a:p>
      </dgm:t>
    </dgm:pt>
    <dgm:pt modelId="{0627FA48-09DB-49E7-B96B-5544BEB4FD21}" type="sibTrans" cxnId="{BFF3AB9A-256B-4C04-9446-A03A7A5FB927}">
      <dgm:prSet/>
      <dgm:spPr/>
      <dgm:t>
        <a:bodyPr/>
        <a:lstStyle/>
        <a:p>
          <a:endParaRPr lang="en-US"/>
        </a:p>
      </dgm:t>
    </dgm:pt>
    <dgm:pt modelId="{3341D4E5-F362-46A4-8991-323F64DF8E86}">
      <dgm:prSet phldrT="[Text]"/>
      <dgm:spPr>
        <a:solidFill>
          <a:schemeClr val="accent4">
            <a:lumMod val="75000"/>
          </a:schemeClr>
        </a:solidFill>
      </dgm:spPr>
      <dgm:t>
        <a:bodyPr/>
        <a:lstStyle/>
        <a:p>
          <a:r>
            <a:rPr lang="en-US" dirty="0"/>
            <a:t>PFAS Removal Media (Adsorbent) Product Evaluations for Producer Treatment Systems</a:t>
          </a:r>
        </a:p>
      </dgm:t>
    </dgm:pt>
    <dgm:pt modelId="{A2144A0B-272B-4A0B-9AFA-4D1A1E295E98}" type="parTrans" cxnId="{8BE0C0A9-5FEF-4C7B-8D52-19A56F59BB66}">
      <dgm:prSet/>
      <dgm:spPr/>
      <dgm:t>
        <a:bodyPr/>
        <a:lstStyle/>
        <a:p>
          <a:endParaRPr lang="en-US"/>
        </a:p>
      </dgm:t>
    </dgm:pt>
    <dgm:pt modelId="{A162BADE-F350-4D81-B754-39DCC4AB6FE2}" type="sibTrans" cxnId="{8BE0C0A9-5FEF-4C7B-8D52-19A56F59BB66}">
      <dgm:prSet/>
      <dgm:spPr/>
      <dgm:t>
        <a:bodyPr/>
        <a:lstStyle/>
        <a:p>
          <a:endParaRPr lang="en-US"/>
        </a:p>
      </dgm:t>
    </dgm:pt>
    <dgm:pt modelId="{D9ADF9D4-EF8A-40A7-834D-EB9C06D78E62}" type="pres">
      <dgm:prSet presAssocID="{DEC5659A-7FAB-4B61-B840-72005E94AFDB}" presName="diagram" presStyleCnt="0">
        <dgm:presLayoutVars>
          <dgm:dir/>
          <dgm:resizeHandles val="exact"/>
        </dgm:presLayoutVars>
      </dgm:prSet>
      <dgm:spPr/>
    </dgm:pt>
    <dgm:pt modelId="{540086DA-9AB8-44B7-A47F-7C4CC370453B}" type="pres">
      <dgm:prSet presAssocID="{BBD2FA64-0F2A-48B9-9C66-1CFD4F8606FD}" presName="node" presStyleLbl="node1" presStyleIdx="0" presStyleCnt="4">
        <dgm:presLayoutVars>
          <dgm:bulletEnabled val="1"/>
        </dgm:presLayoutVars>
      </dgm:prSet>
      <dgm:spPr/>
    </dgm:pt>
    <dgm:pt modelId="{3E0A27D7-35E6-4273-B4D7-C0C0FDC9E503}" type="pres">
      <dgm:prSet presAssocID="{16BBFA32-F701-4E10-A2CF-4FCB1E35A668}" presName="sibTrans" presStyleCnt="0"/>
      <dgm:spPr/>
    </dgm:pt>
    <dgm:pt modelId="{4E25D04C-5763-4D34-A6E1-E757221A99A4}" type="pres">
      <dgm:prSet presAssocID="{7144F1CA-F5A7-4BED-8DE6-02315B9F7D5C}" presName="node" presStyleLbl="node1" presStyleIdx="1" presStyleCnt="4">
        <dgm:presLayoutVars>
          <dgm:bulletEnabled val="1"/>
        </dgm:presLayoutVars>
      </dgm:prSet>
      <dgm:spPr/>
    </dgm:pt>
    <dgm:pt modelId="{27F597BE-8F9F-494E-868A-769F26477107}" type="pres">
      <dgm:prSet presAssocID="{DDB5A3E4-FB27-4B3A-97A4-4CFBA8BE816B}" presName="sibTrans" presStyleCnt="0"/>
      <dgm:spPr/>
    </dgm:pt>
    <dgm:pt modelId="{112C42B1-4468-4299-80F9-0B8237C60D53}" type="pres">
      <dgm:prSet presAssocID="{7200F348-18C8-4E03-832D-52B8B19D82CF}" presName="node" presStyleLbl="node1" presStyleIdx="2" presStyleCnt="4">
        <dgm:presLayoutVars>
          <dgm:bulletEnabled val="1"/>
        </dgm:presLayoutVars>
      </dgm:prSet>
      <dgm:spPr/>
    </dgm:pt>
    <dgm:pt modelId="{E25CE8D6-F385-4D73-B522-0C8C4E11C339}" type="pres">
      <dgm:prSet presAssocID="{0627FA48-09DB-49E7-B96B-5544BEB4FD21}" presName="sibTrans" presStyleCnt="0"/>
      <dgm:spPr/>
    </dgm:pt>
    <dgm:pt modelId="{C5BF5DE7-1817-4A65-A7A3-A3A243CA8700}" type="pres">
      <dgm:prSet presAssocID="{3341D4E5-F362-46A4-8991-323F64DF8E86}" presName="node" presStyleLbl="node1" presStyleIdx="3" presStyleCnt="4">
        <dgm:presLayoutVars>
          <dgm:bulletEnabled val="1"/>
        </dgm:presLayoutVars>
      </dgm:prSet>
      <dgm:spPr/>
    </dgm:pt>
  </dgm:ptLst>
  <dgm:cxnLst>
    <dgm:cxn modelId="{1846210D-8BE3-4F80-A95E-0E04933FF689}" srcId="{DEC5659A-7FAB-4B61-B840-72005E94AFDB}" destId="{7144F1CA-F5A7-4BED-8DE6-02315B9F7D5C}" srcOrd="1" destOrd="0" parTransId="{55F30CA2-C539-4587-8F4D-929504C86724}" sibTransId="{DDB5A3E4-FB27-4B3A-97A4-4CFBA8BE816B}"/>
    <dgm:cxn modelId="{E3B38F25-2F01-4BAF-A574-51B46318460F}" type="presOf" srcId="{BBD2FA64-0F2A-48B9-9C66-1CFD4F8606FD}" destId="{540086DA-9AB8-44B7-A47F-7C4CC370453B}" srcOrd="0" destOrd="0" presId="urn:microsoft.com/office/officeart/2005/8/layout/default"/>
    <dgm:cxn modelId="{94B1DF67-9E49-4A52-96B1-2021E8A1666E}" srcId="{DEC5659A-7FAB-4B61-B840-72005E94AFDB}" destId="{BBD2FA64-0F2A-48B9-9C66-1CFD4F8606FD}" srcOrd="0" destOrd="0" parTransId="{9C3F0CA2-0CB7-4B89-87B8-D6D7EC961E32}" sibTransId="{16BBFA32-F701-4E10-A2CF-4FCB1E35A668}"/>
    <dgm:cxn modelId="{A0CC476A-26A5-4529-8FA4-C264F2FD8726}" type="presOf" srcId="{7200F348-18C8-4E03-832D-52B8B19D82CF}" destId="{112C42B1-4468-4299-80F9-0B8237C60D53}" srcOrd="0" destOrd="0" presId="urn:microsoft.com/office/officeart/2005/8/layout/default"/>
    <dgm:cxn modelId="{FF1CB97A-73D7-4BAE-8F95-5610DCFB7C8E}" type="presOf" srcId="{DEC5659A-7FAB-4B61-B840-72005E94AFDB}" destId="{D9ADF9D4-EF8A-40A7-834D-EB9C06D78E62}" srcOrd="0" destOrd="0" presId="urn:microsoft.com/office/officeart/2005/8/layout/default"/>
    <dgm:cxn modelId="{C17E188D-A757-46B6-987F-02EEDC49E087}" type="presOf" srcId="{7144F1CA-F5A7-4BED-8DE6-02315B9F7D5C}" destId="{4E25D04C-5763-4D34-A6E1-E757221A99A4}" srcOrd="0" destOrd="0" presId="urn:microsoft.com/office/officeart/2005/8/layout/default"/>
    <dgm:cxn modelId="{BFF3AB9A-256B-4C04-9446-A03A7A5FB927}" srcId="{DEC5659A-7FAB-4B61-B840-72005E94AFDB}" destId="{7200F348-18C8-4E03-832D-52B8B19D82CF}" srcOrd="2" destOrd="0" parTransId="{C4FADDA8-6FA0-46C3-B39F-0D07ABA77337}" sibTransId="{0627FA48-09DB-49E7-B96B-5544BEB4FD21}"/>
    <dgm:cxn modelId="{8BE0C0A9-5FEF-4C7B-8D52-19A56F59BB66}" srcId="{DEC5659A-7FAB-4B61-B840-72005E94AFDB}" destId="{3341D4E5-F362-46A4-8991-323F64DF8E86}" srcOrd="3" destOrd="0" parTransId="{A2144A0B-272B-4A0B-9AFA-4D1A1E295E98}" sibTransId="{A162BADE-F350-4D81-B754-39DCC4AB6FE2}"/>
    <dgm:cxn modelId="{DC9C55F6-DFF0-43C5-8E30-A24F77590C0F}" type="presOf" srcId="{3341D4E5-F362-46A4-8991-323F64DF8E86}" destId="{C5BF5DE7-1817-4A65-A7A3-A3A243CA8700}" srcOrd="0" destOrd="0" presId="urn:microsoft.com/office/officeart/2005/8/layout/default"/>
    <dgm:cxn modelId="{42A9F2CF-805B-470A-B902-640BADFFA709}" type="presParOf" srcId="{D9ADF9D4-EF8A-40A7-834D-EB9C06D78E62}" destId="{540086DA-9AB8-44B7-A47F-7C4CC370453B}" srcOrd="0" destOrd="0" presId="urn:microsoft.com/office/officeart/2005/8/layout/default"/>
    <dgm:cxn modelId="{9EE74AC2-794E-4B6A-8A8E-9A800D0F1152}" type="presParOf" srcId="{D9ADF9D4-EF8A-40A7-834D-EB9C06D78E62}" destId="{3E0A27D7-35E6-4273-B4D7-C0C0FDC9E503}" srcOrd="1" destOrd="0" presId="urn:microsoft.com/office/officeart/2005/8/layout/default"/>
    <dgm:cxn modelId="{30E74B51-7419-42F5-8757-DFD0EED6846B}" type="presParOf" srcId="{D9ADF9D4-EF8A-40A7-834D-EB9C06D78E62}" destId="{4E25D04C-5763-4D34-A6E1-E757221A99A4}" srcOrd="2" destOrd="0" presId="urn:microsoft.com/office/officeart/2005/8/layout/default"/>
    <dgm:cxn modelId="{704E5C4A-DEDA-47B6-ADD7-5226ED988866}" type="presParOf" srcId="{D9ADF9D4-EF8A-40A7-834D-EB9C06D78E62}" destId="{27F597BE-8F9F-494E-868A-769F26477107}" srcOrd="3" destOrd="0" presId="urn:microsoft.com/office/officeart/2005/8/layout/default"/>
    <dgm:cxn modelId="{720CA619-507C-45EC-8055-5420A266380C}" type="presParOf" srcId="{D9ADF9D4-EF8A-40A7-834D-EB9C06D78E62}" destId="{112C42B1-4468-4299-80F9-0B8237C60D53}" srcOrd="4" destOrd="0" presId="urn:microsoft.com/office/officeart/2005/8/layout/default"/>
    <dgm:cxn modelId="{A4BBBC3B-20A7-44A0-9E64-E9B73B7EB88C}" type="presParOf" srcId="{D9ADF9D4-EF8A-40A7-834D-EB9C06D78E62}" destId="{E25CE8D6-F385-4D73-B522-0C8C4E11C339}" srcOrd="5" destOrd="0" presId="urn:microsoft.com/office/officeart/2005/8/layout/default"/>
    <dgm:cxn modelId="{2BC3E25A-55F1-4B42-B6DD-BF7AFF89117B}" type="presParOf" srcId="{D9ADF9D4-EF8A-40A7-834D-EB9C06D78E62}" destId="{C5BF5DE7-1817-4A65-A7A3-A3A243CA870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086DA-9AB8-44B7-A47F-7C4CC370453B}">
      <dsp:nvSpPr>
        <dsp:cNvPr id="0" name=""/>
        <dsp:cNvSpPr/>
      </dsp:nvSpPr>
      <dsp:spPr>
        <a:xfrm>
          <a:off x="84169" y="24"/>
          <a:ext cx="2899351" cy="173961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Low Pressure (UF) Membrane Product Evaluations</a:t>
          </a:r>
        </a:p>
      </dsp:txBody>
      <dsp:txXfrm>
        <a:off x="84169" y="24"/>
        <a:ext cx="2899351" cy="1739610"/>
      </dsp:txXfrm>
    </dsp:sp>
    <dsp:sp modelId="{4E25D04C-5763-4D34-A6E1-E757221A99A4}">
      <dsp:nvSpPr>
        <dsp:cNvPr id="0" name=""/>
        <dsp:cNvSpPr/>
      </dsp:nvSpPr>
      <dsp:spPr>
        <a:xfrm>
          <a:off x="3273456" y="24"/>
          <a:ext cx="2899351" cy="17396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 Membrane Product Evaluations (Satellite Vessels)</a:t>
          </a:r>
        </a:p>
      </dsp:txBody>
      <dsp:txXfrm>
        <a:off x="3273456" y="24"/>
        <a:ext cx="2899351" cy="1739610"/>
      </dsp:txXfrm>
    </dsp:sp>
    <dsp:sp modelId="{112C42B1-4468-4299-80F9-0B8237C60D53}">
      <dsp:nvSpPr>
        <dsp:cNvPr id="0" name=""/>
        <dsp:cNvSpPr/>
      </dsp:nvSpPr>
      <dsp:spPr>
        <a:xfrm>
          <a:off x="84169" y="2029570"/>
          <a:ext cx="2899351" cy="1739610"/>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 Anti-</a:t>
          </a:r>
          <a:r>
            <a:rPr lang="en-US" sz="2300" kern="1200" dirty="0" err="1"/>
            <a:t>Scalant</a:t>
          </a:r>
          <a:r>
            <a:rPr lang="en-US" sz="2300" kern="1200" dirty="0"/>
            <a:t> Product Evaluations</a:t>
          </a:r>
        </a:p>
      </dsp:txBody>
      <dsp:txXfrm>
        <a:off x="84169" y="2029570"/>
        <a:ext cx="2899351" cy="1739610"/>
      </dsp:txXfrm>
    </dsp:sp>
    <dsp:sp modelId="{C5BF5DE7-1817-4A65-A7A3-A3A243CA8700}">
      <dsp:nvSpPr>
        <dsp:cNvPr id="0" name=""/>
        <dsp:cNvSpPr/>
      </dsp:nvSpPr>
      <dsp:spPr>
        <a:xfrm>
          <a:off x="3273456" y="2029570"/>
          <a:ext cx="2899351" cy="173961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PFAS Removal Media (Adsorbent) Product Evaluations for Producer Treatment Systems</a:t>
          </a:r>
        </a:p>
      </dsp:txBody>
      <dsp:txXfrm>
        <a:off x="3273456" y="2029570"/>
        <a:ext cx="2899351" cy="17396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76EDD-B10C-7719-3B52-5367EA0A1F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D313DB-0D92-44FD-BC2A-32B9EEA103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A1C41D-332A-4148-B6EF-FD11A24480B0}" type="datetimeFigureOut">
              <a:rPr lang="en-US" smtClean="0"/>
              <a:t>1/19/2026</a:t>
            </a:fld>
            <a:endParaRPr lang="en-US"/>
          </a:p>
        </p:txBody>
      </p:sp>
      <p:sp>
        <p:nvSpPr>
          <p:cNvPr id="4" name="Footer Placeholder 3">
            <a:extLst>
              <a:ext uri="{FF2B5EF4-FFF2-40B4-BE49-F238E27FC236}">
                <a16:creationId xmlns:a16="http://schemas.microsoft.com/office/drawing/2014/main" id="{CA6C4C55-2F06-36C4-1221-8B843BF56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3D893E-E507-A45D-8816-00BAD0651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23DE43-A6AB-4E8A-8795-14EBE4853375}" type="slidenum">
              <a:rPr lang="en-US" smtClean="0"/>
              <a:t>‹#›</a:t>
            </a:fld>
            <a:endParaRPr lang="en-US"/>
          </a:p>
        </p:txBody>
      </p:sp>
    </p:spTree>
    <p:extLst>
      <p:ext uri="{BB962C8B-B14F-4D97-AF65-F5344CB8AC3E}">
        <p14:creationId xmlns:p14="http://schemas.microsoft.com/office/powerpoint/2010/main" val="421307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2C3B2-3245-4691-B024-F6305EDCCD25}"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F70A1-0982-467B-80D2-444A2A26DA59}" type="slidenum">
              <a:rPr lang="en-US" smtClean="0"/>
              <a:t>‹#›</a:t>
            </a:fld>
            <a:endParaRPr lang="en-US"/>
          </a:p>
        </p:txBody>
      </p:sp>
    </p:spTree>
    <p:extLst>
      <p:ext uri="{BB962C8B-B14F-4D97-AF65-F5344CB8AC3E}">
        <p14:creationId xmlns:p14="http://schemas.microsoft.com/office/powerpoint/2010/main" val="98977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noProof="0" dirty="0"/>
              <a:t>R&amp;D Department work can be categorized </a:t>
            </a:r>
            <a:r>
              <a:rPr lang="en-US" altLang="en-US" dirty="0"/>
              <a:t>as: PROGRAMS and PROJECTS</a:t>
            </a:r>
            <a:endParaRPr lang="en-US" altLang="en-US" noProof="0" dirty="0"/>
          </a:p>
          <a:p>
            <a:endParaRPr lang="en-US" dirty="0"/>
          </a:p>
        </p:txBody>
      </p:sp>
      <p:sp>
        <p:nvSpPr>
          <p:cNvPr id="4" name="Slide Number Placeholder 3"/>
          <p:cNvSpPr>
            <a:spLocks noGrp="1"/>
          </p:cNvSpPr>
          <p:nvPr>
            <p:ph type="sldNum" sz="quarter" idx="5"/>
          </p:nvPr>
        </p:nvSpPr>
        <p:spPr/>
        <p:txBody>
          <a:bodyPr/>
          <a:lstStyle/>
          <a:p>
            <a:fld id="{E32F70A1-0982-467B-80D2-444A2A26DA59}" type="slidenum">
              <a:rPr lang="en-US" smtClean="0"/>
              <a:t>2</a:t>
            </a:fld>
            <a:endParaRPr lang="en-US"/>
          </a:p>
        </p:txBody>
      </p:sp>
    </p:spTree>
    <p:extLst>
      <p:ext uri="{BB962C8B-B14F-4D97-AF65-F5344CB8AC3E}">
        <p14:creationId xmlns:p14="http://schemas.microsoft.com/office/powerpoint/2010/main" val="403673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DAED-8FE7-4EE1-1656-E9D6A7E24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A8C8A-D7BE-A878-A037-8C0F318E9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0B287-4B54-5386-1BE1-C5A5B0DB50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noProof="0" dirty="0"/>
              <a:t>created using R Shiny and deployed on internal servers</a:t>
            </a:r>
            <a:endParaRPr lang="en-US" altLang="en-US" dirty="0"/>
          </a:p>
          <a:p>
            <a:endParaRPr lang="en-US" dirty="0"/>
          </a:p>
        </p:txBody>
      </p:sp>
      <p:sp>
        <p:nvSpPr>
          <p:cNvPr id="4" name="Slide Number Placeholder 3">
            <a:extLst>
              <a:ext uri="{FF2B5EF4-FFF2-40B4-BE49-F238E27FC236}">
                <a16:creationId xmlns:a16="http://schemas.microsoft.com/office/drawing/2014/main" id="{2B62DA99-C39D-C473-512C-AA29DA92C5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EBC74-E5BC-4D17-B6CF-02CEA80C4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45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23865-6107-9857-5C44-48F76863E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71994-1B94-F086-8E8F-E6416B4DC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B8664-DFE1-2131-49AF-04E8058EC0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030EED-8B85-5535-CF18-29C88C86D4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EBC74-E5BC-4D17-B6CF-02CEA80C4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10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Trojan Technologies is the world’s largest UV water treatment company</a:t>
            </a:r>
          </a:p>
        </p:txBody>
      </p:sp>
      <p:sp>
        <p:nvSpPr>
          <p:cNvPr id="4" name="Slide Number Placeholder 3"/>
          <p:cNvSpPr>
            <a:spLocks noGrp="1"/>
          </p:cNvSpPr>
          <p:nvPr>
            <p:ph type="sldNum" sz="quarter" idx="5"/>
          </p:nvPr>
        </p:nvSpPr>
        <p:spPr/>
        <p:txBody>
          <a:bodyPr/>
          <a:lstStyle/>
          <a:p>
            <a:fld id="{E32F70A1-0982-467B-80D2-444A2A26DA59}" type="slidenum">
              <a:rPr lang="en-US" smtClean="0"/>
              <a:t>18</a:t>
            </a:fld>
            <a:endParaRPr lang="en-US"/>
          </a:p>
        </p:txBody>
      </p:sp>
    </p:spTree>
    <p:extLst>
      <p:ext uri="{BB962C8B-B14F-4D97-AF65-F5344CB8AC3E}">
        <p14:creationId xmlns:p14="http://schemas.microsoft.com/office/powerpoint/2010/main" val="572778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energy light is key to kicking off a series of chemical reactions beginning with the light reacting with the water itself, to ultimately break down PFAS (forms OH radicals and hydrated electrons, optimized if the water is deoxygenated via gas addition)</a:t>
            </a:r>
          </a:p>
        </p:txBody>
      </p:sp>
      <p:sp>
        <p:nvSpPr>
          <p:cNvPr id="4" name="Slide Number Placeholder 3"/>
          <p:cNvSpPr>
            <a:spLocks noGrp="1"/>
          </p:cNvSpPr>
          <p:nvPr>
            <p:ph type="sldNum" sz="quarter" idx="5"/>
          </p:nvPr>
        </p:nvSpPr>
        <p:spPr/>
        <p:txBody>
          <a:bodyPr/>
          <a:lstStyle/>
          <a:p>
            <a:fld id="{E32F70A1-0982-467B-80D2-444A2A26DA59}" type="slidenum">
              <a:rPr lang="en-US" smtClean="0"/>
              <a:t>19</a:t>
            </a:fld>
            <a:endParaRPr lang="en-US"/>
          </a:p>
        </p:txBody>
      </p:sp>
    </p:spTree>
    <p:extLst>
      <p:ext uri="{BB962C8B-B14F-4D97-AF65-F5344CB8AC3E}">
        <p14:creationId xmlns:p14="http://schemas.microsoft.com/office/powerpoint/2010/main" val="256894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33BA5-136F-0EF4-8CA9-58AB0E225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C65E0-C03F-C1D3-DDD3-83B717808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5C174-2757-F10B-2C32-BDBF5249C30E}"/>
              </a:ext>
            </a:extLst>
          </p:cNvPr>
          <p:cNvSpPr>
            <a:spLocks noGrp="1"/>
          </p:cNvSpPr>
          <p:nvPr>
            <p:ph type="body" idx="1"/>
          </p:nvPr>
        </p:nvSpPr>
        <p:spPr/>
        <p:txBody>
          <a:bodyPr/>
          <a:lstStyle/>
          <a:p>
            <a:r>
              <a:rPr lang="en-US" dirty="0"/>
              <a:t>Program = sustained area of testing or study that we’ll maintain so long as it continues to be useful; whereas, projects (NEXT SLIDE) are one-off’s 1-3 years each</a:t>
            </a:r>
          </a:p>
        </p:txBody>
      </p:sp>
      <p:sp>
        <p:nvSpPr>
          <p:cNvPr id="4" name="Slide Number Placeholder 3">
            <a:extLst>
              <a:ext uri="{FF2B5EF4-FFF2-40B4-BE49-F238E27FC236}">
                <a16:creationId xmlns:a16="http://schemas.microsoft.com/office/drawing/2014/main" id="{0EB0FF80-3909-4D01-3133-0CB8431A35DA}"/>
              </a:ext>
            </a:extLst>
          </p:cNvPr>
          <p:cNvSpPr>
            <a:spLocks noGrp="1"/>
          </p:cNvSpPr>
          <p:nvPr>
            <p:ph type="sldNum" sz="quarter" idx="5"/>
          </p:nvPr>
        </p:nvSpPr>
        <p:spPr/>
        <p:txBody>
          <a:bodyPr/>
          <a:lstStyle/>
          <a:p>
            <a:pPr defTabSz="931774">
              <a:defRPr/>
            </a:pPr>
            <a:fld id="{E1930442-FB85-4FCC-A299-9CA622355A6B}" type="slidenum">
              <a:rPr lang="en-US">
                <a:solidFill>
                  <a:prstClr val="black"/>
                </a:solidFill>
                <a:latin typeface="Aptos" panose="02110004020202020204"/>
              </a:rPr>
              <a:pPr defTabSz="931774">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269504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1B7E5-AB36-54A1-62D4-6B835776D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33AFA-DA62-62A7-2D40-FAF08BEB2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D95D3-4CF7-3833-F0D9-E19975243437}"/>
              </a:ext>
            </a:extLst>
          </p:cNvPr>
          <p:cNvSpPr>
            <a:spLocks noGrp="1"/>
          </p:cNvSpPr>
          <p:nvPr>
            <p:ph type="body" idx="1"/>
          </p:nvPr>
        </p:nvSpPr>
        <p:spPr/>
        <p:txBody>
          <a:bodyPr/>
          <a:lstStyle/>
          <a:p>
            <a:r>
              <a:rPr lang="en-US" dirty="0"/>
              <a:t>As of 4/2025.  FR-RO not shown since recently completed / “done” from R&amp;</a:t>
            </a:r>
            <a:r>
              <a:rPr lang="en-US"/>
              <a:t>D perspective</a:t>
            </a:r>
            <a:endParaRPr lang="en-US" dirty="0"/>
          </a:p>
        </p:txBody>
      </p:sp>
      <p:sp>
        <p:nvSpPr>
          <p:cNvPr id="4" name="Slide Number Placeholder 3">
            <a:extLst>
              <a:ext uri="{FF2B5EF4-FFF2-40B4-BE49-F238E27FC236}">
                <a16:creationId xmlns:a16="http://schemas.microsoft.com/office/drawing/2014/main" id="{8B03143F-648F-48C3-4306-9DDBDBE82DA1}"/>
              </a:ext>
            </a:extLst>
          </p:cNvPr>
          <p:cNvSpPr>
            <a:spLocks noGrp="1"/>
          </p:cNvSpPr>
          <p:nvPr>
            <p:ph type="sldNum" sz="quarter" idx="5"/>
          </p:nvPr>
        </p:nvSpPr>
        <p:spPr/>
        <p:txBody>
          <a:bodyPr/>
          <a:lstStyle/>
          <a:p>
            <a:pPr defTabSz="931774">
              <a:defRPr/>
            </a:pPr>
            <a:fld id="{E1930442-FB85-4FCC-A299-9CA622355A6B}" type="slidenum">
              <a:rPr lang="en-US">
                <a:solidFill>
                  <a:prstClr val="black"/>
                </a:solidFill>
                <a:latin typeface="Aptos" panose="02110004020202020204"/>
              </a:rPr>
              <a:pPr defTabSz="931774">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166559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F70A1-0982-467B-80D2-444A2A26DA59}" type="slidenum">
              <a:rPr lang="en-US" smtClean="0"/>
              <a:t>5</a:t>
            </a:fld>
            <a:endParaRPr lang="en-US"/>
          </a:p>
        </p:txBody>
      </p:sp>
    </p:spTree>
    <p:extLst>
      <p:ext uri="{BB962C8B-B14F-4D97-AF65-F5344CB8AC3E}">
        <p14:creationId xmlns:p14="http://schemas.microsoft.com/office/powerpoint/2010/main" val="311864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 Kyle Bibby (University of Notre Dame) and Dr. Amy Pruden (Virginia Tech). </a:t>
            </a:r>
          </a:p>
          <a:p>
            <a:r>
              <a:rPr lang="en-US" sz="1200" kern="1200" dirty="0">
                <a:solidFill>
                  <a:schemeClr val="tx1"/>
                </a:solidFill>
                <a:effectLst/>
                <a:latin typeface="+mn-lt"/>
                <a:ea typeface="+mn-ea"/>
                <a:cs typeface="+mn-cs"/>
              </a:rPr>
              <a:t>we will be reporting log removals of PMMoV, </a:t>
            </a:r>
            <a:r>
              <a:rPr lang="en-US" sz="1200" kern="1200" dirty="0" err="1">
                <a:solidFill>
                  <a:schemeClr val="tx1"/>
                </a:solidFill>
                <a:effectLst/>
                <a:latin typeface="+mn-lt"/>
                <a:ea typeface="+mn-ea"/>
                <a:cs typeface="+mn-cs"/>
              </a:rPr>
              <a:t>crAssphage</a:t>
            </a:r>
            <a:r>
              <a:rPr lang="en-US" sz="1200" kern="1200" dirty="0">
                <a:solidFill>
                  <a:schemeClr val="tx1"/>
                </a:solidFill>
                <a:effectLst/>
                <a:latin typeface="+mn-lt"/>
                <a:ea typeface="+mn-ea"/>
                <a:cs typeface="+mn-cs"/>
              </a:rPr>
              <a:t>, adenovirus and MS2. </a:t>
            </a:r>
          </a:p>
          <a:p>
            <a:r>
              <a:rPr lang="en-US" sz="1200" kern="1200" dirty="0">
                <a:solidFill>
                  <a:schemeClr val="tx1"/>
                </a:solidFill>
                <a:effectLst/>
                <a:latin typeface="+mn-lt"/>
                <a:ea typeface="+mn-ea"/>
                <a:cs typeface="+mn-cs"/>
              </a:rPr>
              <a:t>For this study, ddPCR data will include both PMMoV and </a:t>
            </a:r>
            <a:r>
              <a:rPr lang="en-US" sz="1200" kern="1200" dirty="0" err="1">
                <a:solidFill>
                  <a:schemeClr val="tx1"/>
                </a:solidFill>
                <a:effectLst/>
                <a:latin typeface="+mn-lt"/>
                <a:ea typeface="+mn-ea"/>
                <a:cs typeface="+mn-cs"/>
              </a:rPr>
              <a:t>crAssphage</a:t>
            </a:r>
            <a:r>
              <a:rPr lang="en-US" sz="1200" kern="1200" dirty="0">
                <a:solidFill>
                  <a:schemeClr val="tx1"/>
                </a:solidFill>
                <a:effectLst/>
                <a:latin typeface="+mn-lt"/>
                <a:ea typeface="+mn-ea"/>
                <a:cs typeface="+mn-cs"/>
              </a:rPr>
              <a:t> data with lower detection limits. </a:t>
            </a:r>
            <a:endParaRPr lang="en-US" dirty="0"/>
          </a:p>
        </p:txBody>
      </p:sp>
      <p:sp>
        <p:nvSpPr>
          <p:cNvPr id="4" name="Slide Number Placeholder 3"/>
          <p:cNvSpPr>
            <a:spLocks noGrp="1"/>
          </p:cNvSpPr>
          <p:nvPr>
            <p:ph type="sldNum" sz="quarter" idx="5"/>
          </p:nvPr>
        </p:nvSpPr>
        <p:spPr/>
        <p:txBody>
          <a:bodyPr/>
          <a:lstStyle/>
          <a:p>
            <a:fld id="{E32F70A1-0982-467B-80D2-444A2A26DA59}" type="slidenum">
              <a:rPr lang="en-US" smtClean="0"/>
              <a:t>7</a:t>
            </a:fld>
            <a:endParaRPr lang="en-US"/>
          </a:p>
        </p:txBody>
      </p:sp>
    </p:spTree>
    <p:extLst>
      <p:ext uri="{BB962C8B-B14F-4D97-AF65-F5344CB8AC3E}">
        <p14:creationId xmlns:p14="http://schemas.microsoft.com/office/powerpoint/2010/main" val="5441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49E85-C2CF-488F-AED0-C1597E6F080B}" type="slidenum">
              <a:rPr lang="en-US" smtClean="0"/>
              <a:t>10</a:t>
            </a:fld>
            <a:endParaRPr lang="en-US"/>
          </a:p>
        </p:txBody>
      </p:sp>
    </p:spTree>
    <p:extLst>
      <p:ext uri="{BB962C8B-B14F-4D97-AF65-F5344CB8AC3E}">
        <p14:creationId xmlns:p14="http://schemas.microsoft.com/office/powerpoint/2010/main" val="22946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57864-5986-AA54-C68C-512557ED1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BDFC-0BA0-91A4-AA1E-BFDC3172B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C7DD2-9E55-61B8-E063-8313EDB12D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Treatment vessels</a:t>
            </a:r>
            <a:r>
              <a:rPr lang="en-US" altLang="en-US" noProof="0" dirty="0"/>
              <a:t> are loaded with ion exchange media which has a finite adsorbent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noProof="0" dirty="0"/>
              <a:t>Lead vessel serves as an indicator. Ion exchange media is changed when lead vessel is exhausted of its adsorptive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noProof="0" dirty="0"/>
          </a:p>
          <a:p>
            <a:endParaRPr lang="en-US" dirty="0"/>
          </a:p>
        </p:txBody>
      </p:sp>
      <p:sp>
        <p:nvSpPr>
          <p:cNvPr id="4" name="Slide Number Placeholder 3">
            <a:extLst>
              <a:ext uri="{FF2B5EF4-FFF2-40B4-BE49-F238E27FC236}">
                <a16:creationId xmlns:a16="http://schemas.microsoft.com/office/drawing/2014/main" id="{EDDB4590-E906-2B0F-1E53-CD9DDCE9A9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EBC74-E5BC-4D17-B6CF-02CEA80C4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0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number of treatment facilities, multiple treatment trains per facility, monthly and quarterly sampling, and number of analytes measured, we’re constantly generating a huge amount of PFAS data</a:t>
            </a:r>
          </a:p>
          <a:p>
            <a:endParaRPr lang="en-US" dirty="0"/>
          </a:p>
        </p:txBody>
      </p:sp>
      <p:sp>
        <p:nvSpPr>
          <p:cNvPr id="4" name="Slide Number Placeholder 3"/>
          <p:cNvSpPr>
            <a:spLocks noGrp="1"/>
          </p:cNvSpPr>
          <p:nvPr>
            <p:ph type="sldNum" sz="quarter" idx="5"/>
          </p:nvPr>
        </p:nvSpPr>
        <p:spPr/>
        <p:txBody>
          <a:bodyPr/>
          <a:lstStyle/>
          <a:p>
            <a:fld id="{E32F70A1-0982-467B-80D2-444A2A26DA59}" type="slidenum">
              <a:rPr lang="en-US" smtClean="0"/>
              <a:t>12</a:t>
            </a:fld>
            <a:endParaRPr lang="en-US"/>
          </a:p>
        </p:txBody>
      </p:sp>
    </p:spTree>
    <p:extLst>
      <p:ext uri="{BB962C8B-B14F-4D97-AF65-F5344CB8AC3E}">
        <p14:creationId xmlns:p14="http://schemas.microsoft.com/office/powerpoint/2010/main" val="2034450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29130-10FF-8C09-7E2D-ACB33E639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4ECBF-2D5C-27C8-F6D6-87C7350E7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1210F-7302-A947-70A1-F43B6B19D6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9D35FE-DEB2-7A77-2A43-E200F352E2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EBC74-E5BC-4D17-B6CF-02CEA80C4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normAutofit/>
          </a:bodyPr>
          <a:lstStyle>
            <a:lvl1pPr algn="ctr">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0596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521679" y="1530350"/>
            <a:ext cx="10515600" cy="4646613"/>
          </a:xfrm>
        </p:spPr>
        <p:txBody>
          <a:bodyPr/>
          <a:lstStyle>
            <a:lvl1pPr>
              <a:defRPr/>
            </a:lvl1pPr>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1"/>
            <a:endParaRPr lang="en-US"/>
          </a:p>
          <a:p>
            <a:pPr lvl="1"/>
            <a:endParaRPr lang="en-US"/>
          </a:p>
          <a:p>
            <a:pPr lvl="1"/>
            <a:endParaRPr lang="en-US"/>
          </a:p>
        </p:txBody>
      </p:sp>
    </p:spTree>
    <p:extLst>
      <p:ext uri="{BB962C8B-B14F-4D97-AF65-F5344CB8AC3E}">
        <p14:creationId xmlns:p14="http://schemas.microsoft.com/office/powerpoint/2010/main" val="282333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474787" y="1543050"/>
            <a:ext cx="5181600" cy="4633913"/>
          </a:xfrm>
        </p:spPr>
        <p:txBody>
          <a:bodyPr/>
          <a:lstStyle>
            <a:lvl2pPr>
              <a:defRPr/>
            </a:lvl2pPr>
          </a:lstStyle>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090139" y="1543050"/>
            <a:ext cx="5181600" cy="4633913"/>
          </a:xfrm>
        </p:spPr>
        <p:txBody>
          <a:bodyPr/>
          <a:lstStyle>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1282428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4143710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2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69F3-55FC-DA82-138A-1BCEC0DECF68}"/>
              </a:ext>
            </a:extLst>
          </p:cNvPr>
          <p:cNvSpPr>
            <a:spLocks noGrp="1"/>
          </p:cNvSpPr>
          <p:nvPr>
            <p:ph type="title"/>
          </p:nvPr>
        </p:nvSpPr>
        <p:spPr/>
        <p:txBody>
          <a:bodyPr/>
          <a:lstStyle/>
          <a:p>
            <a:r>
              <a:rPr lang="en-US"/>
              <a:t>Click to edit Master title style</a:t>
            </a:r>
          </a:p>
        </p:txBody>
      </p:sp>
      <p:pic>
        <p:nvPicPr>
          <p:cNvPr id="3" name="Picture 2" descr="Background pattern&#10;&#10;Description automatically generated">
            <a:extLst>
              <a:ext uri="{FF2B5EF4-FFF2-40B4-BE49-F238E27FC236}">
                <a16:creationId xmlns:a16="http://schemas.microsoft.com/office/drawing/2014/main" id="{84648358-C0C2-3A95-03B0-5CF31A4FF7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72" y="-83976"/>
            <a:ext cx="12300857" cy="7044613"/>
          </a:xfrm>
          <a:prstGeom prst="rect">
            <a:avLst/>
          </a:prstGeom>
        </p:spPr>
      </p:pic>
      <p:sp>
        <p:nvSpPr>
          <p:cNvPr id="4" name="Title 1">
            <a:extLst>
              <a:ext uri="{FF2B5EF4-FFF2-40B4-BE49-F238E27FC236}">
                <a16:creationId xmlns:a16="http://schemas.microsoft.com/office/drawing/2014/main" id="{523ADE63-8B84-9049-4278-91252E9D31B2}"/>
              </a:ext>
            </a:extLst>
          </p:cNvPr>
          <p:cNvSpPr txBox="1">
            <a:spLocks/>
          </p:cNvSpPr>
          <p:nvPr userDrawn="1"/>
        </p:nvSpPr>
        <p:spPr>
          <a:xfrm>
            <a:off x="48253" y="3351304"/>
            <a:ext cx="12095491" cy="82167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r>
              <a:rPr lang="en-US" sz="3000">
                <a:latin typeface="Arial Black" panose="020B0A04020102020204" pitchFamily="34" charset="0"/>
                <a:cs typeface="Arial Bold" panose="020B0704020202020204" pitchFamily="34" charset="0"/>
              </a:rPr>
              <a:t>Title</a:t>
            </a:r>
          </a:p>
        </p:txBody>
      </p:sp>
      <p:sp>
        <p:nvSpPr>
          <p:cNvPr id="5" name="Subtitle 2">
            <a:extLst>
              <a:ext uri="{FF2B5EF4-FFF2-40B4-BE49-F238E27FC236}">
                <a16:creationId xmlns:a16="http://schemas.microsoft.com/office/drawing/2014/main" id="{AAAD74CC-ED19-3631-AAE3-E171C4CF1643}"/>
              </a:ext>
            </a:extLst>
          </p:cNvPr>
          <p:cNvSpPr>
            <a:spLocks noGrp="1"/>
          </p:cNvSpPr>
          <p:nvPr>
            <p:ph type="subTitle" idx="1"/>
          </p:nvPr>
        </p:nvSpPr>
        <p:spPr>
          <a:xfrm>
            <a:off x="557907" y="4569364"/>
            <a:ext cx="11281459" cy="1628198"/>
          </a:xfrm>
        </p:spPr>
        <p:txBody>
          <a:bodyPr>
            <a:normAutofit/>
          </a:bodyPr>
          <a:lstStyle>
            <a:lvl1pPr marL="0" indent="0" algn="ctr">
              <a:buNone/>
              <a:defRPr/>
            </a:lvl1pPr>
          </a:lstStyle>
          <a:p>
            <a:pPr>
              <a:lnSpc>
                <a:spcPct val="120000"/>
              </a:lnSpc>
              <a:spcBef>
                <a:spcPts val="0"/>
              </a:spcBef>
            </a:pPr>
            <a:r>
              <a:rPr lang="en-US">
                <a:latin typeface="Arial" panose="020B0604020202020204" pitchFamily="34" charset="0"/>
                <a:cs typeface="Arial" panose="020B0604020202020204" pitchFamily="34" charset="0"/>
              </a:rPr>
              <a:t>Your Name</a:t>
            </a:r>
          </a:p>
          <a:p>
            <a:pPr>
              <a:lnSpc>
                <a:spcPct val="120000"/>
              </a:lnSpc>
              <a:spcBef>
                <a:spcPts val="0"/>
              </a:spcBef>
            </a:pPr>
            <a:r>
              <a:rPr lang="en-US">
                <a:latin typeface="Arial" panose="020B0604020202020204" pitchFamily="34" charset="0"/>
                <a:cs typeface="Arial" panose="020B0604020202020204" pitchFamily="34" charset="0"/>
              </a:rPr>
              <a:t>Your Title</a:t>
            </a:r>
          </a:p>
        </p:txBody>
      </p:sp>
      <p:sp>
        <p:nvSpPr>
          <p:cNvPr id="6" name="TextBox 5">
            <a:extLst>
              <a:ext uri="{FF2B5EF4-FFF2-40B4-BE49-F238E27FC236}">
                <a16:creationId xmlns:a16="http://schemas.microsoft.com/office/drawing/2014/main" id="{06DAF153-E6BD-8E3A-CB69-1B4184085D0B}"/>
              </a:ext>
            </a:extLst>
          </p:cNvPr>
          <p:cNvSpPr txBox="1"/>
          <p:nvPr userDrawn="1"/>
        </p:nvSpPr>
        <p:spPr>
          <a:xfrm>
            <a:off x="3770594" y="5828230"/>
            <a:ext cx="4856086"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Date of presentation</a:t>
            </a:r>
          </a:p>
        </p:txBody>
      </p:sp>
      <p:pic>
        <p:nvPicPr>
          <p:cNvPr id="7" name="Picture 6" descr="A picture containing text, outdoor, sign&#10;&#10;Description automatically generated">
            <a:extLst>
              <a:ext uri="{FF2B5EF4-FFF2-40B4-BE49-F238E27FC236}">
                <a16:creationId xmlns:a16="http://schemas.microsoft.com/office/drawing/2014/main" id="{8B27C1FC-5DA8-0108-7F33-4D2DC21B5E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077" y="4850494"/>
            <a:ext cx="1516281" cy="1698898"/>
          </a:xfrm>
          <a:prstGeom prst="rect">
            <a:avLst/>
          </a:prstGeom>
        </p:spPr>
      </p:pic>
    </p:spTree>
    <p:extLst>
      <p:ext uri="{BB962C8B-B14F-4D97-AF65-F5344CB8AC3E}">
        <p14:creationId xmlns:p14="http://schemas.microsoft.com/office/powerpoint/2010/main" val="1711147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A77D-E37A-2192-B46A-C8F0BC5F19A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01A6C645-3559-7FDA-BCFE-2C135520770A}"/>
              </a:ext>
            </a:extLst>
          </p:cNvPr>
          <p:cNvSpPr>
            <a:spLocks noGrp="1"/>
          </p:cNvSpPr>
          <p:nvPr>
            <p:ph type="body" sz="quarter" idx="10"/>
          </p:nvPr>
        </p:nvSpPr>
        <p:spPr>
          <a:xfrm>
            <a:off x="498233" y="1949450"/>
            <a:ext cx="5111620" cy="424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B2899CA6-0860-1D7B-912F-B45D43F0EB8E}"/>
              </a:ext>
            </a:extLst>
          </p:cNvPr>
          <p:cNvSpPr>
            <a:spLocks noGrp="1"/>
          </p:cNvSpPr>
          <p:nvPr>
            <p:ph type="pic" sz="quarter" idx="11"/>
          </p:nvPr>
        </p:nvSpPr>
        <p:spPr>
          <a:xfrm>
            <a:off x="6207011" y="1949450"/>
            <a:ext cx="5111620" cy="4246563"/>
          </a:xfrm>
        </p:spPr>
        <p:txBody>
          <a:bodyPr/>
          <a:lstStyle/>
          <a:p>
            <a:endParaRPr lang="en-US"/>
          </a:p>
        </p:txBody>
      </p:sp>
    </p:spTree>
    <p:extLst>
      <p:ext uri="{BB962C8B-B14F-4D97-AF65-F5344CB8AC3E}">
        <p14:creationId xmlns:p14="http://schemas.microsoft.com/office/powerpoint/2010/main" val="288552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0E2B57-0A92-6D62-4B5A-93F1C3B265E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5451FC23-4EBA-D022-63C3-FF0E10D45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8EC7F-B809-E53B-BDD0-A10EC5DB3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981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398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838200" y="1530350"/>
            <a:ext cx="10515600" cy="4646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0640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0E2B57-0A92-6D62-4B5A-93F1C3B265E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5451FC23-4EBA-D022-63C3-FF0E10D45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8EC7F-B809-E53B-BDD0-A10EC5DB3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134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521679" y="1530350"/>
            <a:ext cx="10515600" cy="4646613"/>
          </a:xfrm>
        </p:spPr>
        <p:txBody>
          <a:bodyPr/>
          <a:lstStyle>
            <a:lvl1pPr>
              <a:defRPr/>
            </a:lvl1pPr>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1"/>
            <a:endParaRPr lang="en-US"/>
          </a:p>
          <a:p>
            <a:pPr lvl="1"/>
            <a:endParaRPr lang="en-US"/>
          </a:p>
          <a:p>
            <a:pPr lvl="1"/>
            <a:endParaRPr lang="en-US"/>
          </a:p>
        </p:txBody>
      </p:sp>
    </p:spTree>
    <p:extLst>
      <p:ext uri="{BB962C8B-B14F-4D97-AF65-F5344CB8AC3E}">
        <p14:creationId xmlns:p14="http://schemas.microsoft.com/office/powerpoint/2010/main" val="177609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838200" y="1543050"/>
            <a:ext cx="5181600" cy="4633913"/>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172200" y="1543050"/>
            <a:ext cx="5181600" cy="4633913"/>
          </a:xfrm>
        </p:spPr>
        <p:txBody>
          <a:bodyPr/>
          <a:lstStyle/>
          <a:p>
            <a:pPr lvl="0"/>
            <a:r>
              <a:rPr lang="en-US"/>
              <a:t>Click to edit Master text styles</a:t>
            </a:r>
          </a:p>
          <a:p>
            <a:pPr lvl="1"/>
            <a:r>
              <a:rPr lang="en-US"/>
              <a:t>Second level</a:t>
            </a:r>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13558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728789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718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B968-8164-F7E6-9E9F-06E903A5A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A3CB1E-262A-7C0C-85E2-660DA7B8D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CBCC7-B301-479E-EC73-E4B6772C3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6126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normAutofit/>
          </a:bodyPr>
          <a:lstStyle>
            <a:lvl1pPr algn="ctr">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10924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521679" y="1530350"/>
            <a:ext cx="10515600" cy="4646613"/>
          </a:xfrm>
        </p:spPr>
        <p:txBody>
          <a:bodyPr/>
          <a:lstStyle>
            <a:lvl1pPr>
              <a:defRPr/>
            </a:lvl1pPr>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1"/>
            <a:endParaRPr lang="en-US"/>
          </a:p>
          <a:p>
            <a:pPr lvl="1"/>
            <a:endParaRPr lang="en-US"/>
          </a:p>
          <a:p>
            <a:pPr lvl="1"/>
            <a:endParaRPr lang="en-US"/>
          </a:p>
        </p:txBody>
      </p:sp>
    </p:spTree>
    <p:extLst>
      <p:ext uri="{BB962C8B-B14F-4D97-AF65-F5344CB8AC3E}">
        <p14:creationId xmlns:p14="http://schemas.microsoft.com/office/powerpoint/2010/main" val="3103744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474787" y="1543050"/>
            <a:ext cx="5181600" cy="4633913"/>
          </a:xfrm>
        </p:spPr>
        <p:txBody>
          <a:bodyPr/>
          <a:lstStyle>
            <a:lvl2pPr>
              <a:defRPr/>
            </a:lvl2pPr>
          </a:lstStyle>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090139" y="1543050"/>
            <a:ext cx="5181600" cy="4633913"/>
          </a:xfrm>
        </p:spPr>
        <p:txBody>
          <a:bodyPr/>
          <a:lstStyle>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59424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117793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4656F7-B05F-5C6E-602D-2C5D63B3A33C}"/>
              </a:ext>
            </a:extLst>
          </p:cNvPr>
          <p:cNvSpPr>
            <a:spLocks noGrp="1"/>
          </p:cNvSpPr>
          <p:nvPr>
            <p:ph type="pic" sz="quarter" idx="10"/>
          </p:nvPr>
        </p:nvSpPr>
        <p:spPr>
          <a:xfrm>
            <a:off x="0" y="0"/>
            <a:ext cx="12192000" cy="6381345"/>
          </a:xfrm>
        </p:spPr>
        <p:txBody>
          <a:bodyPr/>
          <a:lstStyle/>
          <a:p>
            <a:endParaRPr lang="en-US"/>
          </a:p>
        </p:txBody>
      </p:sp>
    </p:spTree>
    <p:extLst>
      <p:ext uri="{BB962C8B-B14F-4D97-AF65-F5344CB8AC3E}">
        <p14:creationId xmlns:p14="http://schemas.microsoft.com/office/powerpoint/2010/main" val="1871471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A77D-E37A-2192-B46A-C8F0BC5F19A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01A6C645-3559-7FDA-BCFE-2C135520770A}"/>
              </a:ext>
            </a:extLst>
          </p:cNvPr>
          <p:cNvSpPr>
            <a:spLocks noGrp="1"/>
          </p:cNvSpPr>
          <p:nvPr>
            <p:ph type="body" sz="quarter" idx="10"/>
          </p:nvPr>
        </p:nvSpPr>
        <p:spPr>
          <a:xfrm>
            <a:off x="498233" y="1949450"/>
            <a:ext cx="5111620" cy="424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B2899CA6-0860-1D7B-912F-B45D43F0EB8E}"/>
              </a:ext>
            </a:extLst>
          </p:cNvPr>
          <p:cNvSpPr>
            <a:spLocks noGrp="1"/>
          </p:cNvSpPr>
          <p:nvPr>
            <p:ph type="pic" sz="quarter" idx="11"/>
          </p:nvPr>
        </p:nvSpPr>
        <p:spPr>
          <a:xfrm>
            <a:off x="6207011" y="1949450"/>
            <a:ext cx="5111620" cy="4246563"/>
          </a:xfrm>
        </p:spPr>
        <p:txBody>
          <a:bodyPr/>
          <a:lstStyle/>
          <a:p>
            <a:endParaRPr lang="en-US"/>
          </a:p>
        </p:txBody>
      </p:sp>
    </p:spTree>
    <p:extLst>
      <p:ext uri="{BB962C8B-B14F-4D97-AF65-F5344CB8AC3E}">
        <p14:creationId xmlns:p14="http://schemas.microsoft.com/office/powerpoint/2010/main" val="55445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474787" y="1543050"/>
            <a:ext cx="5181600" cy="4633913"/>
          </a:xfrm>
        </p:spPr>
        <p:txBody>
          <a:bodyPr/>
          <a:lstStyle>
            <a:lvl2pPr>
              <a:defRPr/>
            </a:lvl2pPr>
          </a:lstStyle>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090139" y="1543050"/>
            <a:ext cx="5181600" cy="4633913"/>
          </a:xfrm>
        </p:spPr>
        <p:txBody>
          <a:bodyPr/>
          <a:lstStyle>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010737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94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302397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25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69F3-55FC-DA82-138A-1BCEC0DECF68}"/>
              </a:ext>
            </a:extLst>
          </p:cNvPr>
          <p:cNvSpPr>
            <a:spLocks noGrp="1"/>
          </p:cNvSpPr>
          <p:nvPr>
            <p:ph type="title"/>
          </p:nvPr>
        </p:nvSpPr>
        <p:spPr/>
        <p:txBody>
          <a:bodyPr/>
          <a:lstStyle/>
          <a:p>
            <a:r>
              <a:rPr lang="en-US"/>
              <a:t>Click to edit Master title style</a:t>
            </a:r>
          </a:p>
        </p:txBody>
      </p:sp>
      <p:pic>
        <p:nvPicPr>
          <p:cNvPr id="3" name="Picture 2" descr="Background pattern&#10;&#10;Description automatically generated">
            <a:extLst>
              <a:ext uri="{FF2B5EF4-FFF2-40B4-BE49-F238E27FC236}">
                <a16:creationId xmlns:a16="http://schemas.microsoft.com/office/drawing/2014/main" id="{84648358-C0C2-3A95-03B0-5CF31A4FF7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72" y="-83976"/>
            <a:ext cx="12300857" cy="7044613"/>
          </a:xfrm>
          <a:prstGeom prst="rect">
            <a:avLst/>
          </a:prstGeom>
        </p:spPr>
      </p:pic>
      <p:sp>
        <p:nvSpPr>
          <p:cNvPr id="4" name="Title 1">
            <a:extLst>
              <a:ext uri="{FF2B5EF4-FFF2-40B4-BE49-F238E27FC236}">
                <a16:creationId xmlns:a16="http://schemas.microsoft.com/office/drawing/2014/main" id="{523ADE63-8B84-9049-4278-91252E9D31B2}"/>
              </a:ext>
            </a:extLst>
          </p:cNvPr>
          <p:cNvSpPr txBox="1">
            <a:spLocks/>
          </p:cNvSpPr>
          <p:nvPr userDrawn="1"/>
        </p:nvSpPr>
        <p:spPr>
          <a:xfrm>
            <a:off x="48253" y="3351304"/>
            <a:ext cx="12095491" cy="82167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r>
              <a:rPr lang="en-US" sz="3000">
                <a:latin typeface="Arial Black" panose="020B0A04020102020204" pitchFamily="34" charset="0"/>
              </a:rPr>
              <a:t>Title</a:t>
            </a:r>
          </a:p>
        </p:txBody>
      </p:sp>
      <p:sp>
        <p:nvSpPr>
          <p:cNvPr id="5" name="Subtitle 2">
            <a:extLst>
              <a:ext uri="{FF2B5EF4-FFF2-40B4-BE49-F238E27FC236}">
                <a16:creationId xmlns:a16="http://schemas.microsoft.com/office/drawing/2014/main" id="{AAAD74CC-ED19-3631-AAE3-E171C4CF1643}"/>
              </a:ext>
            </a:extLst>
          </p:cNvPr>
          <p:cNvSpPr>
            <a:spLocks noGrp="1"/>
          </p:cNvSpPr>
          <p:nvPr>
            <p:ph type="subTitle" idx="1"/>
          </p:nvPr>
        </p:nvSpPr>
        <p:spPr>
          <a:xfrm>
            <a:off x="557907" y="4569364"/>
            <a:ext cx="11281459" cy="1628198"/>
          </a:xfrm>
        </p:spPr>
        <p:txBody>
          <a:bodyPr>
            <a:normAutofit/>
          </a:bodyPr>
          <a:lstStyle>
            <a:lvl1pPr marL="0" indent="0" algn="ctr">
              <a:buNone/>
              <a:defRPr/>
            </a:lvl1pPr>
          </a:lstStyle>
          <a:p>
            <a:pPr>
              <a:lnSpc>
                <a:spcPct val="120000"/>
              </a:lnSpc>
              <a:spcBef>
                <a:spcPts val="0"/>
              </a:spcBef>
            </a:pPr>
            <a:r>
              <a:rPr lang="en-US">
                <a:latin typeface="Arial" panose="020B0604020202020204" pitchFamily="34" charset="0"/>
                <a:cs typeface="Arial" panose="020B0604020202020204" pitchFamily="34" charset="0"/>
              </a:rPr>
              <a:t>Your Name</a:t>
            </a:r>
          </a:p>
          <a:p>
            <a:pPr>
              <a:lnSpc>
                <a:spcPct val="120000"/>
              </a:lnSpc>
              <a:spcBef>
                <a:spcPts val="0"/>
              </a:spcBef>
            </a:pPr>
            <a:r>
              <a:rPr lang="en-US">
                <a:latin typeface="Arial" panose="020B0604020202020204" pitchFamily="34" charset="0"/>
                <a:cs typeface="Arial" panose="020B0604020202020204" pitchFamily="34" charset="0"/>
              </a:rPr>
              <a:t>Your Title</a:t>
            </a:r>
          </a:p>
        </p:txBody>
      </p:sp>
      <p:sp>
        <p:nvSpPr>
          <p:cNvPr id="6" name="TextBox 5">
            <a:extLst>
              <a:ext uri="{FF2B5EF4-FFF2-40B4-BE49-F238E27FC236}">
                <a16:creationId xmlns:a16="http://schemas.microsoft.com/office/drawing/2014/main" id="{06DAF153-E6BD-8E3A-CB69-1B4184085D0B}"/>
              </a:ext>
            </a:extLst>
          </p:cNvPr>
          <p:cNvSpPr txBox="1"/>
          <p:nvPr userDrawn="1"/>
        </p:nvSpPr>
        <p:spPr>
          <a:xfrm>
            <a:off x="3770594" y="5828230"/>
            <a:ext cx="4856086"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Date of presentation</a:t>
            </a:r>
          </a:p>
        </p:txBody>
      </p:sp>
      <p:pic>
        <p:nvPicPr>
          <p:cNvPr id="7" name="Picture 6" descr="A picture containing text, outdoor, sign&#10;&#10;Description automatically generated">
            <a:extLst>
              <a:ext uri="{FF2B5EF4-FFF2-40B4-BE49-F238E27FC236}">
                <a16:creationId xmlns:a16="http://schemas.microsoft.com/office/drawing/2014/main" id="{8B27C1FC-5DA8-0108-7F33-4D2DC21B5E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077" y="4850494"/>
            <a:ext cx="1516281" cy="1698898"/>
          </a:xfrm>
          <a:prstGeom prst="rect">
            <a:avLst/>
          </a:prstGeom>
        </p:spPr>
      </p:pic>
    </p:spTree>
    <p:extLst>
      <p:ext uri="{BB962C8B-B14F-4D97-AF65-F5344CB8AC3E}">
        <p14:creationId xmlns:p14="http://schemas.microsoft.com/office/powerpoint/2010/main" val="238576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A77D-E37A-2192-B46A-C8F0BC5F19A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01A6C645-3559-7FDA-BCFE-2C135520770A}"/>
              </a:ext>
            </a:extLst>
          </p:cNvPr>
          <p:cNvSpPr>
            <a:spLocks noGrp="1"/>
          </p:cNvSpPr>
          <p:nvPr>
            <p:ph type="body" sz="quarter" idx="10"/>
          </p:nvPr>
        </p:nvSpPr>
        <p:spPr>
          <a:xfrm>
            <a:off x="498233" y="1949450"/>
            <a:ext cx="5111620" cy="424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B2899CA6-0860-1D7B-912F-B45D43F0EB8E}"/>
              </a:ext>
            </a:extLst>
          </p:cNvPr>
          <p:cNvSpPr>
            <a:spLocks noGrp="1"/>
          </p:cNvSpPr>
          <p:nvPr>
            <p:ph type="pic" sz="quarter" idx="11"/>
          </p:nvPr>
        </p:nvSpPr>
        <p:spPr>
          <a:xfrm>
            <a:off x="6207011" y="1949450"/>
            <a:ext cx="5111620" cy="4246563"/>
          </a:xfrm>
        </p:spPr>
        <p:txBody>
          <a:bodyPr/>
          <a:lstStyle/>
          <a:p>
            <a:endParaRPr lang="en-US"/>
          </a:p>
        </p:txBody>
      </p:sp>
    </p:spTree>
    <p:extLst>
      <p:ext uri="{BB962C8B-B14F-4D97-AF65-F5344CB8AC3E}">
        <p14:creationId xmlns:p14="http://schemas.microsoft.com/office/powerpoint/2010/main" val="304336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0E2B57-0A92-6D62-4B5A-93F1C3B265E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5451FC23-4EBA-D022-63C3-FF0E10D45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8EC7F-B809-E53B-BDD0-A10EC5DB3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98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normAutofit/>
          </a:bodyPr>
          <a:lstStyle>
            <a:lvl1pPr algn="ctr">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440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First bullet point</a:t>
            </a:r>
          </a:p>
          <a:p>
            <a:pPr lvl="1"/>
            <a:r>
              <a:rPr lang="en-US"/>
              <a:t>Sub-bullet point, if needed</a:t>
            </a:r>
          </a:p>
          <a:p>
            <a:pPr lvl="0"/>
            <a:r>
              <a:rPr lang="en-US"/>
              <a:t>Second bullet point</a:t>
            </a:r>
          </a:p>
          <a:p>
            <a:pPr lvl="1"/>
            <a:r>
              <a:rPr lang="en-US"/>
              <a:t> Sub-bullet point, if needed</a:t>
            </a:r>
          </a:p>
        </p:txBody>
      </p:sp>
    </p:spTree>
    <p:extLst>
      <p:ext uri="{BB962C8B-B14F-4D97-AF65-F5344CB8AC3E}">
        <p14:creationId xmlns:p14="http://schemas.microsoft.com/office/powerpoint/2010/main" val="1082006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8" r:id="rId6"/>
    <p:sldLayoutId id="2147483667" r:id="rId7"/>
    <p:sldLayoutId id="2147483791" r:id="rId8"/>
  </p:sldLayoutIdLst>
  <p:txStyles>
    <p:title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First bullet point</a:t>
            </a:r>
          </a:p>
          <a:p>
            <a:pPr lvl="1"/>
            <a:r>
              <a:rPr lang="en-US"/>
              <a:t>Sub-bullet point, if needed</a:t>
            </a:r>
          </a:p>
          <a:p>
            <a:pPr lvl="0"/>
            <a:r>
              <a:rPr lang="en-US"/>
              <a:t>Second bullet point</a:t>
            </a:r>
          </a:p>
          <a:p>
            <a:pPr lvl="1"/>
            <a:r>
              <a:rPr lang="en-US"/>
              <a:t> Sub-bullet point, if needed</a:t>
            </a:r>
          </a:p>
        </p:txBody>
      </p:sp>
    </p:spTree>
    <p:extLst>
      <p:ext uri="{BB962C8B-B14F-4D97-AF65-F5344CB8AC3E}">
        <p14:creationId xmlns:p14="http://schemas.microsoft.com/office/powerpoint/2010/main" val="398489883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txStyles>
    <p:titleStyle>
      <a:lvl1pPr algn="ctr" defTabSz="914400" rtl="0" eaLnBrk="1" latinLnBrk="0" hangingPunct="1">
        <a:lnSpc>
          <a:spcPct val="90000"/>
        </a:lnSpc>
        <a:spcBef>
          <a:spcPct val="0"/>
        </a:spcBef>
        <a:buNone/>
        <a:defRPr sz="3500" b="1" kern="1200">
          <a:solidFill>
            <a:schemeClr val="tx2"/>
          </a:solidFill>
          <a:latin typeface="Arial Bold" panose="020B0704020202020204" pitchFamily="34" charset="0"/>
          <a:ea typeface="+mj-ea"/>
          <a:cs typeface="Arial Bold" panose="020B07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p:txBody>
      </p:sp>
    </p:spTree>
    <p:extLst>
      <p:ext uri="{BB962C8B-B14F-4D97-AF65-F5344CB8AC3E}">
        <p14:creationId xmlns:p14="http://schemas.microsoft.com/office/powerpoint/2010/main" val="346637214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2" r:id="rId5"/>
    <p:sldLayoutId id="2147483743" r:id="rId6"/>
    <p:sldLayoutId id="2147483745" r:id="rId7"/>
  </p:sldLayoutIdLst>
  <p:txStyles>
    <p:titleStyle>
      <a:lvl1pPr algn="ctr" defTabSz="914400" rtl="0" eaLnBrk="1" latinLnBrk="0" hangingPunct="1">
        <a:lnSpc>
          <a:spcPct val="90000"/>
        </a:lnSpc>
        <a:spcBef>
          <a:spcPct val="0"/>
        </a:spcBef>
        <a:buNone/>
        <a:defRPr sz="3500" b="1" kern="1200">
          <a:solidFill>
            <a:srgbClr val="00558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First bullet point</a:t>
            </a:r>
          </a:p>
          <a:p>
            <a:pPr lvl="1"/>
            <a:r>
              <a:rPr lang="en-US"/>
              <a:t>Sub-bullet point, if needed</a:t>
            </a:r>
          </a:p>
          <a:p>
            <a:pPr lvl="0"/>
            <a:r>
              <a:rPr lang="en-US"/>
              <a:t>Second bullet point</a:t>
            </a:r>
          </a:p>
          <a:p>
            <a:pPr lvl="1"/>
            <a:r>
              <a:rPr lang="en-US"/>
              <a:t> Sub-bullet point, if needed</a:t>
            </a:r>
          </a:p>
        </p:txBody>
      </p:sp>
    </p:spTree>
    <p:extLst>
      <p:ext uri="{BB962C8B-B14F-4D97-AF65-F5344CB8AC3E}">
        <p14:creationId xmlns:p14="http://schemas.microsoft.com/office/powerpoint/2010/main" val="1015148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hf hdr="0" ftr="0" dt="0"/>
  <p:txStyles>
    <p:title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ocwd.com/news-events/water-webinars/"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607D29B-496B-716F-EC7B-B040BB2FE2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72" y="-83976"/>
            <a:ext cx="12300857" cy="7044613"/>
          </a:xfrm>
          <a:prstGeom prst="rect">
            <a:avLst/>
          </a:prstGeom>
        </p:spPr>
      </p:pic>
      <p:sp>
        <p:nvSpPr>
          <p:cNvPr id="6" name="Title 1">
            <a:extLst>
              <a:ext uri="{FF2B5EF4-FFF2-40B4-BE49-F238E27FC236}">
                <a16:creationId xmlns:a16="http://schemas.microsoft.com/office/drawing/2014/main" id="{ADD3E4C6-6F8D-3105-BA12-A410848FD2F9}"/>
              </a:ext>
            </a:extLst>
          </p:cNvPr>
          <p:cNvSpPr>
            <a:spLocks noGrp="1"/>
          </p:cNvSpPr>
          <p:nvPr>
            <p:ph type="ctrTitle"/>
          </p:nvPr>
        </p:nvSpPr>
        <p:spPr>
          <a:xfrm>
            <a:off x="48253" y="3351304"/>
            <a:ext cx="12095491" cy="821679"/>
          </a:xfrm>
        </p:spPr>
        <p:txBody>
          <a:bodyPr>
            <a:normAutofit/>
          </a:bodyPr>
          <a:lstStyle/>
          <a:p>
            <a:r>
              <a:rPr lang="en-US" sz="3000" dirty="0">
                <a:latin typeface="Arial Black" panose="020B0A04020102020204" pitchFamily="34" charset="0"/>
              </a:rPr>
              <a:t>Update on R&amp;D Activities</a:t>
            </a:r>
            <a:endParaRPr lang="en-US" sz="3000" dirty="0">
              <a:latin typeface="Arial Black" panose="020B0A040201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F434B7F2-AB7E-0D76-BEC5-04C76751DEC5}"/>
              </a:ext>
            </a:extLst>
          </p:cNvPr>
          <p:cNvSpPr>
            <a:spLocks noGrp="1"/>
          </p:cNvSpPr>
          <p:nvPr>
            <p:ph type="subTitle" idx="1"/>
          </p:nvPr>
        </p:nvSpPr>
        <p:spPr>
          <a:xfrm>
            <a:off x="557907" y="5014131"/>
            <a:ext cx="11281459" cy="705025"/>
          </a:xfrm>
        </p:spPr>
        <p:txBody>
          <a:bodyPr>
            <a:normAutofit/>
          </a:bodyPr>
          <a:lstStyle/>
          <a:p>
            <a:pPr>
              <a:lnSpc>
                <a:spcPct val="100000"/>
              </a:lnSpc>
              <a:spcBef>
                <a:spcPts val="0"/>
              </a:spcBef>
            </a:pPr>
            <a:r>
              <a:rPr lang="en-US" dirty="0">
                <a:latin typeface="Arial" panose="020B0604020202020204" pitchFamily="34" charset="0"/>
                <a:cs typeface="Arial" panose="020B0604020202020204" pitchFamily="34" charset="0"/>
              </a:rPr>
              <a:t>Board of Directors Meeting</a:t>
            </a:r>
          </a:p>
        </p:txBody>
      </p:sp>
      <p:sp>
        <p:nvSpPr>
          <p:cNvPr id="8" name="TextBox 7">
            <a:extLst>
              <a:ext uri="{FF2B5EF4-FFF2-40B4-BE49-F238E27FC236}">
                <a16:creationId xmlns:a16="http://schemas.microsoft.com/office/drawing/2014/main" id="{6205C5A0-619A-6DF6-2F84-DDD723E5CB76}"/>
              </a:ext>
            </a:extLst>
          </p:cNvPr>
          <p:cNvSpPr txBox="1"/>
          <p:nvPr/>
        </p:nvSpPr>
        <p:spPr>
          <a:xfrm>
            <a:off x="3770594" y="5828230"/>
            <a:ext cx="485608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February 21, 2026</a:t>
            </a:r>
          </a:p>
        </p:txBody>
      </p:sp>
      <p:pic>
        <p:nvPicPr>
          <p:cNvPr id="9" name="Picture 8" descr="A picture containing text, outdoor, sign&#10;&#10;Description automatically generated">
            <a:extLst>
              <a:ext uri="{FF2B5EF4-FFF2-40B4-BE49-F238E27FC236}">
                <a16:creationId xmlns:a16="http://schemas.microsoft.com/office/drawing/2014/main" id="{E76ECBC2-01DD-7410-6751-86D0FCE2B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077" y="4850494"/>
            <a:ext cx="1516281" cy="1698898"/>
          </a:xfrm>
          <a:prstGeom prst="rect">
            <a:avLst/>
          </a:prstGeom>
        </p:spPr>
      </p:pic>
    </p:spTree>
    <p:extLst>
      <p:ext uri="{BB962C8B-B14F-4D97-AF65-F5344CB8AC3E}">
        <p14:creationId xmlns:p14="http://schemas.microsoft.com/office/powerpoint/2010/main" val="196360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B56CD1-05C6-BB63-E5BE-817276BAFEF1}"/>
              </a:ext>
            </a:extLst>
          </p:cNvPr>
          <p:cNvSpPr>
            <a:spLocks noGrp="1"/>
          </p:cNvSpPr>
          <p:nvPr>
            <p:ph type="title"/>
          </p:nvPr>
        </p:nvSpPr>
        <p:spPr>
          <a:xfrm>
            <a:off x="270361" y="531885"/>
            <a:ext cx="7933271" cy="600075"/>
          </a:xfrm>
        </p:spPr>
        <p:txBody>
          <a:bodyPr>
            <a:noAutofit/>
          </a:bodyPr>
          <a:lstStyle/>
          <a:p>
            <a:pPr algn="l">
              <a:lnSpc>
                <a:spcPct val="100000"/>
              </a:lnSpc>
            </a:pPr>
            <a:r>
              <a:rPr lang="en-US" sz="3200" dirty="0"/>
              <a:t>Improving PFAS data accessibility </a:t>
            </a:r>
            <a:br>
              <a:rPr lang="en-US" sz="3200" dirty="0"/>
            </a:br>
            <a:r>
              <a:rPr lang="en-US" sz="3200" dirty="0"/>
              <a:t>via in-house dashboard</a:t>
            </a:r>
          </a:p>
        </p:txBody>
      </p:sp>
      <p:grpSp>
        <p:nvGrpSpPr>
          <p:cNvPr id="6" name="Group 5">
            <a:extLst>
              <a:ext uri="{FF2B5EF4-FFF2-40B4-BE49-F238E27FC236}">
                <a16:creationId xmlns:a16="http://schemas.microsoft.com/office/drawing/2014/main" id="{C62B39D8-256B-61D5-FE61-DB84E5687E0F}"/>
              </a:ext>
            </a:extLst>
          </p:cNvPr>
          <p:cNvGrpSpPr/>
          <p:nvPr/>
        </p:nvGrpSpPr>
        <p:grpSpPr>
          <a:xfrm>
            <a:off x="7687339" y="81292"/>
            <a:ext cx="4410407" cy="2162178"/>
            <a:chOff x="7815493" y="1958088"/>
            <a:chExt cx="4410407" cy="2162178"/>
          </a:xfrm>
        </p:grpSpPr>
        <p:grpSp>
          <p:nvGrpSpPr>
            <p:cNvPr id="7" name="Group 6">
              <a:extLst>
                <a:ext uri="{FF2B5EF4-FFF2-40B4-BE49-F238E27FC236}">
                  <a16:creationId xmlns:a16="http://schemas.microsoft.com/office/drawing/2014/main" id="{E887B4D1-EF1C-6E60-10AF-F91202F54D8E}"/>
                </a:ext>
              </a:extLst>
            </p:cNvPr>
            <p:cNvGrpSpPr/>
            <p:nvPr/>
          </p:nvGrpSpPr>
          <p:grpSpPr>
            <a:xfrm>
              <a:off x="7815493" y="1958088"/>
              <a:ext cx="4410407" cy="2162178"/>
              <a:chOff x="7150697" y="997641"/>
              <a:chExt cx="4410407" cy="2162178"/>
            </a:xfrm>
          </p:grpSpPr>
          <p:sp>
            <p:nvSpPr>
              <p:cNvPr id="10" name="Rectangle 9">
                <a:extLst>
                  <a:ext uri="{FF2B5EF4-FFF2-40B4-BE49-F238E27FC236}">
                    <a16:creationId xmlns:a16="http://schemas.microsoft.com/office/drawing/2014/main" id="{2BFF9210-65FD-676B-0E77-896D6754558B}"/>
                  </a:ext>
                </a:extLst>
              </p:cNvPr>
              <p:cNvSpPr/>
              <p:nvPr/>
            </p:nvSpPr>
            <p:spPr>
              <a:xfrm>
                <a:off x="7150697" y="997641"/>
                <a:ext cx="4410407" cy="2162178"/>
              </a:xfrm>
              <a:prstGeom prst="rect">
                <a:avLst/>
              </a:prstGeom>
              <a:solidFill>
                <a:srgbClr val="3F6EA7"/>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72F0AF-CFC6-297D-30A2-12A28F8203B1}"/>
                  </a:ext>
                </a:extLst>
              </p:cNvPr>
              <p:cNvSpPr/>
              <p:nvPr/>
            </p:nvSpPr>
            <p:spPr>
              <a:xfrm>
                <a:off x="7258251" y="1132446"/>
                <a:ext cx="1398966" cy="1295400"/>
              </a:xfrm>
              <a:prstGeom prst="ellipse">
                <a:avLst/>
              </a:prstGeom>
              <a:solidFill>
                <a:srgbClr val="6B9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District </a:t>
                </a:r>
                <a:r>
                  <a:rPr lang="en-US" sz="2000" dirty="0">
                    <a:ln w="0"/>
                    <a:solidFill>
                      <a:srgbClr val="FFFF00"/>
                    </a:solidFill>
                    <a:effectLst>
                      <a:outerShdw blurRad="38100" dist="19050" dir="2700000" algn="tl" rotWithShape="0">
                        <a:schemeClr val="dk1">
                          <a:alpha val="40000"/>
                        </a:schemeClr>
                      </a:outerShdw>
                    </a:effectLst>
                  </a:rPr>
                  <a:t>R&amp;D Team</a:t>
                </a:r>
              </a:p>
            </p:txBody>
          </p:sp>
        </p:grpSp>
        <p:pic>
          <p:nvPicPr>
            <p:cNvPr id="3" name="Picture 2">
              <a:extLst>
                <a:ext uri="{FF2B5EF4-FFF2-40B4-BE49-F238E27FC236}">
                  <a16:creationId xmlns:a16="http://schemas.microsoft.com/office/drawing/2014/main" id="{FCFB564F-595F-26C7-F61A-4A6226F4D22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475464" y="2281567"/>
              <a:ext cx="1403484" cy="1734307"/>
            </a:xfrm>
            <a:prstGeom prst="rect">
              <a:avLst/>
            </a:prstGeom>
            <a:ln w="38100">
              <a:noFill/>
            </a:ln>
            <a:effectLst>
              <a:softEdge rad="63500"/>
            </a:effectLst>
          </p:spPr>
        </p:pic>
        <p:sp>
          <p:nvSpPr>
            <p:cNvPr id="2" name="TextBox 1">
              <a:extLst>
                <a:ext uri="{FF2B5EF4-FFF2-40B4-BE49-F238E27FC236}">
                  <a16:creationId xmlns:a16="http://schemas.microsoft.com/office/drawing/2014/main" id="{AB23D3E4-C979-93E3-ACFD-82CCA023B4C4}"/>
                </a:ext>
              </a:extLst>
            </p:cNvPr>
            <p:cNvSpPr txBox="1"/>
            <p:nvPr/>
          </p:nvSpPr>
          <p:spPr>
            <a:xfrm>
              <a:off x="11046134" y="2867242"/>
              <a:ext cx="1156059" cy="646331"/>
            </a:xfrm>
            <a:prstGeom prst="rect">
              <a:avLst/>
            </a:prstGeom>
            <a:noFill/>
            <a:ln>
              <a:noFill/>
            </a:ln>
          </p:spPr>
          <p:txBody>
            <a:bodyPr wrap="square" rtlCol="0">
              <a:spAutoFit/>
            </a:bodyPr>
            <a:lstStyle/>
            <a:p>
              <a:r>
                <a:rPr lang="en-US" b="1" dirty="0">
                  <a:solidFill>
                    <a:srgbClr val="FFFF00"/>
                  </a:solidFill>
                </a:rPr>
                <a:t>Andrew Huang</a:t>
              </a:r>
            </a:p>
          </p:txBody>
        </p:sp>
      </p:grpSp>
      <p:sp>
        <p:nvSpPr>
          <p:cNvPr id="5" name="Content Placeholder 4">
            <a:extLst>
              <a:ext uri="{FF2B5EF4-FFF2-40B4-BE49-F238E27FC236}">
                <a16:creationId xmlns:a16="http://schemas.microsoft.com/office/drawing/2014/main" id="{534B1A83-9300-AFE3-8D27-DA388D044130}"/>
              </a:ext>
            </a:extLst>
          </p:cNvPr>
          <p:cNvSpPr>
            <a:spLocks noGrp="1"/>
          </p:cNvSpPr>
          <p:nvPr>
            <p:ph idx="1"/>
          </p:nvPr>
        </p:nvSpPr>
        <p:spPr>
          <a:xfrm>
            <a:off x="485780" y="1823721"/>
            <a:ext cx="3857620" cy="4646613"/>
          </a:xfrm>
        </p:spPr>
        <p:txBody>
          <a:bodyPr>
            <a:normAutofit/>
          </a:bodyPr>
          <a:lstStyle/>
          <a:p>
            <a:pPr lvl="0">
              <a:spcAft>
                <a:spcPts val="2400"/>
              </a:spcAft>
            </a:pPr>
            <a:r>
              <a:rPr lang="en-US" altLang="en-US" dirty="0"/>
              <a:t>With several PFAS facilities in operation, managing and analyzing large volumes of monitoring data has become increasingly complex</a:t>
            </a:r>
          </a:p>
          <a:p>
            <a:pPr lvl="0">
              <a:spcAft>
                <a:spcPts val="2400"/>
              </a:spcAft>
            </a:pPr>
            <a:r>
              <a:rPr lang="en-US" altLang="en-US" dirty="0"/>
              <a:t>Staff built a PFAS “dashboard” in-house to enhance staff workflow efficiency and data accessibility </a:t>
            </a:r>
          </a:p>
          <a:p>
            <a:pPr lvl="0">
              <a:spcAft>
                <a:spcPts val="2400"/>
              </a:spcAft>
            </a:pPr>
            <a:endParaRPr lang="en-US" altLang="en-US" dirty="0"/>
          </a:p>
          <a:p>
            <a:pPr lvl="0">
              <a:spcAft>
                <a:spcPts val="2400"/>
              </a:spcAft>
            </a:pPr>
            <a:endParaRPr lang="en-US" altLang="en-US" dirty="0"/>
          </a:p>
        </p:txBody>
      </p:sp>
      <p:grpSp>
        <p:nvGrpSpPr>
          <p:cNvPr id="13" name="Group 12">
            <a:extLst>
              <a:ext uri="{FF2B5EF4-FFF2-40B4-BE49-F238E27FC236}">
                <a16:creationId xmlns:a16="http://schemas.microsoft.com/office/drawing/2014/main" id="{D5AE83BD-707D-FA3D-3E10-D55C98DF8E8D}"/>
              </a:ext>
            </a:extLst>
          </p:cNvPr>
          <p:cNvGrpSpPr/>
          <p:nvPr/>
        </p:nvGrpSpPr>
        <p:grpSpPr>
          <a:xfrm>
            <a:off x="5008419" y="2567656"/>
            <a:ext cx="7086600" cy="3725834"/>
            <a:chOff x="5008419" y="2567656"/>
            <a:chExt cx="7086600" cy="3725834"/>
          </a:xfrm>
        </p:grpSpPr>
        <p:pic>
          <p:nvPicPr>
            <p:cNvPr id="8" name="Picture 7">
              <a:extLst>
                <a:ext uri="{FF2B5EF4-FFF2-40B4-BE49-F238E27FC236}">
                  <a16:creationId xmlns:a16="http://schemas.microsoft.com/office/drawing/2014/main" id="{91E4DC84-3EF4-74E6-CE54-CF04A760E48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008419" y="2567656"/>
              <a:ext cx="7086600" cy="3725834"/>
            </a:xfrm>
            <a:prstGeom prst="rect">
              <a:avLst/>
            </a:prstGeom>
            <a:effectLst>
              <a:softEdge rad="31750"/>
            </a:effectLst>
          </p:spPr>
        </p:pic>
        <p:sp>
          <p:nvSpPr>
            <p:cNvPr id="12" name="TextBox 11">
              <a:extLst>
                <a:ext uri="{FF2B5EF4-FFF2-40B4-BE49-F238E27FC236}">
                  <a16:creationId xmlns:a16="http://schemas.microsoft.com/office/drawing/2014/main" id="{2CD1FC4C-4511-DB63-8D14-EBB1C97BAD48}"/>
                </a:ext>
              </a:extLst>
            </p:cNvPr>
            <p:cNvSpPr txBox="1"/>
            <p:nvPr/>
          </p:nvSpPr>
          <p:spPr>
            <a:xfrm>
              <a:off x="8623386" y="5867554"/>
              <a:ext cx="3325961" cy="307777"/>
            </a:xfrm>
            <a:prstGeom prst="rect">
              <a:avLst/>
            </a:prstGeom>
            <a:solidFill>
              <a:schemeClr val="accent3">
                <a:lumMod val="20000"/>
                <a:lumOff val="80000"/>
              </a:schemeClr>
            </a:solidFill>
          </p:spPr>
          <p:txBody>
            <a:bodyPr wrap="square" rtlCol="0">
              <a:spAutoFit/>
            </a:bodyPr>
            <a:lstStyle/>
            <a:p>
              <a:pPr algn="ctr"/>
              <a:r>
                <a:rPr lang="en-US" sz="1400" b="1" i="1" dirty="0">
                  <a:solidFill>
                    <a:srgbClr val="0070C0"/>
                  </a:solidFill>
                </a:rPr>
                <a:t>City of Tustin – Centralized Plant</a:t>
              </a:r>
            </a:p>
          </p:txBody>
        </p:sp>
      </p:grpSp>
    </p:spTree>
    <p:extLst>
      <p:ext uri="{BB962C8B-B14F-4D97-AF65-F5344CB8AC3E}">
        <p14:creationId xmlns:p14="http://schemas.microsoft.com/office/powerpoint/2010/main" val="121941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F08CD-D377-138B-E1AA-C4EEB609C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10C03-36E4-2305-B0F9-43D577BF253F}"/>
              </a:ext>
            </a:extLst>
          </p:cNvPr>
          <p:cNvSpPr>
            <a:spLocks noGrp="1"/>
          </p:cNvSpPr>
          <p:nvPr>
            <p:ph type="title"/>
          </p:nvPr>
        </p:nvSpPr>
        <p:spPr>
          <a:xfrm>
            <a:off x="627790" y="365125"/>
            <a:ext cx="10801443" cy="847725"/>
          </a:xfrm>
        </p:spPr>
        <p:txBody>
          <a:bodyPr>
            <a:normAutofit/>
          </a:bodyPr>
          <a:lstStyle/>
          <a:p>
            <a:r>
              <a:rPr lang="en-US"/>
              <a:t>PFAS Treatment Facilities Configuration</a:t>
            </a:r>
          </a:p>
        </p:txBody>
      </p:sp>
      <p:sp>
        <p:nvSpPr>
          <p:cNvPr id="5" name="Content Placeholder 4">
            <a:extLst>
              <a:ext uri="{FF2B5EF4-FFF2-40B4-BE49-F238E27FC236}">
                <a16:creationId xmlns:a16="http://schemas.microsoft.com/office/drawing/2014/main" id="{3C01CE03-FF47-3750-C571-B4E9F0F2CF83}"/>
              </a:ext>
            </a:extLst>
          </p:cNvPr>
          <p:cNvSpPr>
            <a:spLocks noGrp="1"/>
          </p:cNvSpPr>
          <p:nvPr>
            <p:ph idx="1"/>
          </p:nvPr>
        </p:nvSpPr>
        <p:spPr>
          <a:xfrm>
            <a:off x="244548" y="1623303"/>
            <a:ext cx="5285337" cy="4646613"/>
          </a:xfrm>
        </p:spPr>
        <p:txBody>
          <a:bodyPr>
            <a:normAutofit/>
          </a:bodyPr>
          <a:lstStyle/>
          <a:p>
            <a:pPr lvl="0">
              <a:spcAft>
                <a:spcPts val="1800"/>
              </a:spcAft>
            </a:pPr>
            <a:r>
              <a:rPr lang="en-US" altLang="en-US" dirty="0"/>
              <a:t>Treatment vessels</a:t>
            </a:r>
            <a:r>
              <a:rPr lang="en-US" altLang="en-US" noProof="0" dirty="0"/>
              <a:t> are loaded with IX or GAC media</a:t>
            </a:r>
          </a:p>
          <a:p>
            <a:pPr>
              <a:spcAft>
                <a:spcPts val="1800"/>
              </a:spcAft>
            </a:pPr>
            <a:r>
              <a:rPr lang="en-US" altLang="en-US" dirty="0"/>
              <a:t>OCWD Lab analyzes permit-required samples collected by WQ Department to monitor treatment performance </a:t>
            </a:r>
          </a:p>
          <a:p>
            <a:pPr>
              <a:spcAft>
                <a:spcPts val="1800"/>
              </a:spcAft>
            </a:pPr>
            <a:r>
              <a:rPr lang="en-US" altLang="en-US" dirty="0"/>
              <a:t>Water goes through two treatment vessels in series, called a lead-lag configuration</a:t>
            </a:r>
          </a:p>
          <a:p>
            <a:pPr lvl="0">
              <a:spcAft>
                <a:spcPts val="1800"/>
              </a:spcAft>
            </a:pPr>
            <a:r>
              <a:rPr lang="en-US" altLang="en-US" noProof="0" dirty="0"/>
              <a:t>Lead vessel monitoring serves as an indicator for when to replace the media</a:t>
            </a:r>
          </a:p>
          <a:p>
            <a:pPr lvl="0">
              <a:spcAft>
                <a:spcPts val="1800"/>
              </a:spcAft>
            </a:pPr>
            <a:endParaRPr lang="en-US" altLang="en-US" noProof="0" dirty="0"/>
          </a:p>
        </p:txBody>
      </p:sp>
      <p:pic>
        <p:nvPicPr>
          <p:cNvPr id="9" name="Picture 8">
            <a:extLst>
              <a:ext uri="{FF2B5EF4-FFF2-40B4-BE49-F238E27FC236}">
                <a16:creationId xmlns:a16="http://schemas.microsoft.com/office/drawing/2014/main" id="{5DFC5426-7D63-D931-5BE2-44B01DD69B6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529885" y="1408794"/>
            <a:ext cx="6273274" cy="4417132"/>
          </a:xfrm>
          <a:prstGeom prst="rect">
            <a:avLst/>
          </a:prstGeom>
        </p:spPr>
      </p:pic>
      <p:sp>
        <p:nvSpPr>
          <p:cNvPr id="11" name="Freeform: Shape 10">
            <a:extLst>
              <a:ext uri="{FF2B5EF4-FFF2-40B4-BE49-F238E27FC236}">
                <a16:creationId xmlns:a16="http://schemas.microsoft.com/office/drawing/2014/main" id="{C81AE500-890E-0034-A9B5-1D44C06CE3CC}"/>
              </a:ext>
            </a:extLst>
          </p:cNvPr>
          <p:cNvSpPr/>
          <p:nvPr/>
        </p:nvSpPr>
        <p:spPr>
          <a:xfrm>
            <a:off x="9166860" y="3459480"/>
            <a:ext cx="952500" cy="937260"/>
          </a:xfrm>
          <a:custGeom>
            <a:avLst/>
            <a:gdLst>
              <a:gd name="csX0" fmla="*/ 38100 w 952500"/>
              <a:gd name="csY0" fmla="*/ 502920 h 937260"/>
              <a:gd name="csX1" fmla="*/ 45720 w 952500"/>
              <a:gd name="csY1" fmla="*/ 350520 h 937260"/>
              <a:gd name="csX2" fmla="*/ 60960 w 952500"/>
              <a:gd name="csY2" fmla="*/ 312420 h 937260"/>
              <a:gd name="csX3" fmla="*/ 83820 w 952500"/>
              <a:gd name="csY3" fmla="*/ 243840 h 937260"/>
              <a:gd name="csX4" fmla="*/ 129540 w 952500"/>
              <a:gd name="csY4" fmla="*/ 190500 h 937260"/>
              <a:gd name="csX5" fmla="*/ 167640 w 952500"/>
              <a:gd name="csY5" fmla="*/ 144780 h 937260"/>
              <a:gd name="csX6" fmla="*/ 205740 w 952500"/>
              <a:gd name="csY6" fmla="*/ 99060 h 937260"/>
              <a:gd name="csX7" fmla="*/ 251460 w 952500"/>
              <a:gd name="csY7" fmla="*/ 68580 h 937260"/>
              <a:gd name="csX8" fmla="*/ 312420 w 952500"/>
              <a:gd name="csY8" fmla="*/ 30480 h 937260"/>
              <a:gd name="csX9" fmla="*/ 350520 w 952500"/>
              <a:gd name="csY9" fmla="*/ 22860 h 937260"/>
              <a:gd name="csX10" fmla="*/ 381000 w 952500"/>
              <a:gd name="csY10" fmla="*/ 7620 h 937260"/>
              <a:gd name="csX11" fmla="*/ 411480 w 952500"/>
              <a:gd name="csY11" fmla="*/ 0 h 937260"/>
              <a:gd name="csX12" fmla="*/ 723900 w 952500"/>
              <a:gd name="csY12" fmla="*/ 7620 h 937260"/>
              <a:gd name="csX13" fmla="*/ 784860 w 952500"/>
              <a:gd name="csY13" fmla="*/ 38100 h 937260"/>
              <a:gd name="csX14" fmla="*/ 830580 w 952500"/>
              <a:gd name="csY14" fmla="*/ 76200 h 937260"/>
              <a:gd name="csX15" fmla="*/ 845820 w 952500"/>
              <a:gd name="csY15" fmla="*/ 99060 h 937260"/>
              <a:gd name="csX16" fmla="*/ 868680 w 952500"/>
              <a:gd name="csY16" fmla="*/ 121920 h 937260"/>
              <a:gd name="csX17" fmla="*/ 899160 w 952500"/>
              <a:gd name="csY17" fmla="*/ 175260 h 937260"/>
              <a:gd name="csX18" fmla="*/ 906780 w 952500"/>
              <a:gd name="csY18" fmla="*/ 198120 h 937260"/>
              <a:gd name="csX19" fmla="*/ 922020 w 952500"/>
              <a:gd name="csY19" fmla="*/ 228600 h 937260"/>
              <a:gd name="csX20" fmla="*/ 929640 w 952500"/>
              <a:gd name="csY20" fmla="*/ 259080 h 937260"/>
              <a:gd name="csX21" fmla="*/ 952500 w 952500"/>
              <a:gd name="csY21" fmla="*/ 335280 h 937260"/>
              <a:gd name="csX22" fmla="*/ 944880 w 952500"/>
              <a:gd name="csY22" fmla="*/ 472440 h 937260"/>
              <a:gd name="csX23" fmla="*/ 929640 w 952500"/>
              <a:gd name="csY23" fmla="*/ 495300 h 937260"/>
              <a:gd name="csX24" fmla="*/ 922020 w 952500"/>
              <a:gd name="csY24" fmla="*/ 533400 h 937260"/>
              <a:gd name="csX25" fmla="*/ 906780 w 952500"/>
              <a:gd name="csY25" fmla="*/ 563880 h 937260"/>
              <a:gd name="csX26" fmla="*/ 891540 w 952500"/>
              <a:gd name="csY26" fmla="*/ 624840 h 937260"/>
              <a:gd name="csX27" fmla="*/ 868680 w 952500"/>
              <a:gd name="csY27" fmla="*/ 693420 h 937260"/>
              <a:gd name="csX28" fmla="*/ 853440 w 952500"/>
              <a:gd name="csY28" fmla="*/ 746760 h 937260"/>
              <a:gd name="csX29" fmla="*/ 838200 w 952500"/>
              <a:gd name="csY29" fmla="*/ 777240 h 937260"/>
              <a:gd name="csX30" fmla="*/ 830580 w 952500"/>
              <a:gd name="csY30" fmla="*/ 800100 h 937260"/>
              <a:gd name="csX31" fmla="*/ 769620 w 952500"/>
              <a:gd name="csY31" fmla="*/ 830580 h 937260"/>
              <a:gd name="csX32" fmla="*/ 678180 w 952500"/>
              <a:gd name="csY32" fmla="*/ 868680 h 937260"/>
              <a:gd name="csX33" fmla="*/ 617220 w 952500"/>
              <a:gd name="csY33" fmla="*/ 906780 h 937260"/>
              <a:gd name="csX34" fmla="*/ 594360 w 952500"/>
              <a:gd name="csY34" fmla="*/ 914400 h 937260"/>
              <a:gd name="csX35" fmla="*/ 533400 w 952500"/>
              <a:gd name="csY35" fmla="*/ 937260 h 937260"/>
              <a:gd name="csX36" fmla="*/ 342900 w 952500"/>
              <a:gd name="csY36" fmla="*/ 929640 h 937260"/>
              <a:gd name="csX37" fmla="*/ 297180 w 952500"/>
              <a:gd name="csY37" fmla="*/ 914400 h 937260"/>
              <a:gd name="csX38" fmla="*/ 274320 w 952500"/>
              <a:gd name="csY38" fmla="*/ 906780 h 937260"/>
              <a:gd name="csX39" fmla="*/ 243840 w 952500"/>
              <a:gd name="csY39" fmla="*/ 883920 h 937260"/>
              <a:gd name="csX40" fmla="*/ 182880 w 952500"/>
              <a:gd name="csY40" fmla="*/ 845820 h 937260"/>
              <a:gd name="csX41" fmla="*/ 152400 w 952500"/>
              <a:gd name="csY41" fmla="*/ 815340 h 937260"/>
              <a:gd name="csX42" fmla="*/ 121920 w 952500"/>
              <a:gd name="csY42" fmla="*/ 792480 h 937260"/>
              <a:gd name="csX43" fmla="*/ 38100 w 952500"/>
              <a:gd name="csY43" fmla="*/ 678180 h 937260"/>
              <a:gd name="csX44" fmla="*/ 22860 w 952500"/>
              <a:gd name="csY44" fmla="*/ 655320 h 937260"/>
              <a:gd name="csX45" fmla="*/ 0 w 952500"/>
              <a:gd name="csY45" fmla="*/ 586740 h 937260"/>
              <a:gd name="csX46" fmla="*/ 7620 w 952500"/>
              <a:gd name="csY46" fmla="*/ 502920 h 937260"/>
              <a:gd name="csX47" fmla="*/ 38100 w 952500"/>
              <a:gd name="csY47" fmla="*/ 502920 h 9372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952500" h="937260">
                <a:moveTo>
                  <a:pt x="38100" y="502920"/>
                </a:moveTo>
                <a:cubicBezTo>
                  <a:pt x="44450" y="477520"/>
                  <a:pt x="39660" y="401021"/>
                  <a:pt x="45720" y="350520"/>
                </a:cubicBezTo>
                <a:cubicBezTo>
                  <a:pt x="47350" y="336939"/>
                  <a:pt x="56635" y="325396"/>
                  <a:pt x="60960" y="312420"/>
                </a:cubicBezTo>
                <a:cubicBezTo>
                  <a:pt x="75512" y="268765"/>
                  <a:pt x="59970" y="291540"/>
                  <a:pt x="83820" y="243840"/>
                </a:cubicBezTo>
                <a:cubicBezTo>
                  <a:pt x="101400" y="208680"/>
                  <a:pt x="101418" y="227996"/>
                  <a:pt x="129540" y="190500"/>
                </a:cubicBezTo>
                <a:cubicBezTo>
                  <a:pt x="168211" y="138938"/>
                  <a:pt x="119740" y="176714"/>
                  <a:pt x="167640" y="144780"/>
                </a:cubicBezTo>
                <a:cubicBezTo>
                  <a:pt x="181187" y="124460"/>
                  <a:pt x="185431" y="114856"/>
                  <a:pt x="205740" y="99060"/>
                </a:cubicBezTo>
                <a:cubicBezTo>
                  <a:pt x="220198" y="87815"/>
                  <a:pt x="236807" y="79570"/>
                  <a:pt x="251460" y="68580"/>
                </a:cubicBezTo>
                <a:cubicBezTo>
                  <a:pt x="272316" y="52938"/>
                  <a:pt x="287316" y="38848"/>
                  <a:pt x="312420" y="30480"/>
                </a:cubicBezTo>
                <a:cubicBezTo>
                  <a:pt x="324707" y="26384"/>
                  <a:pt x="337820" y="25400"/>
                  <a:pt x="350520" y="22860"/>
                </a:cubicBezTo>
                <a:cubicBezTo>
                  <a:pt x="360680" y="17780"/>
                  <a:pt x="370364" y="11608"/>
                  <a:pt x="381000" y="7620"/>
                </a:cubicBezTo>
                <a:cubicBezTo>
                  <a:pt x="390806" y="3943"/>
                  <a:pt x="401007" y="0"/>
                  <a:pt x="411480" y="0"/>
                </a:cubicBezTo>
                <a:cubicBezTo>
                  <a:pt x="515651" y="0"/>
                  <a:pt x="619760" y="5080"/>
                  <a:pt x="723900" y="7620"/>
                </a:cubicBezTo>
                <a:cubicBezTo>
                  <a:pt x="758719" y="19226"/>
                  <a:pt x="743729" y="12393"/>
                  <a:pt x="784860" y="38100"/>
                </a:cubicBezTo>
                <a:cubicBezTo>
                  <a:pt x="805709" y="51130"/>
                  <a:pt x="814162" y="56498"/>
                  <a:pt x="830580" y="76200"/>
                </a:cubicBezTo>
                <a:cubicBezTo>
                  <a:pt x="836443" y="83235"/>
                  <a:pt x="839957" y="92025"/>
                  <a:pt x="845820" y="99060"/>
                </a:cubicBezTo>
                <a:cubicBezTo>
                  <a:pt x="852719" y="107339"/>
                  <a:pt x="861781" y="113641"/>
                  <a:pt x="868680" y="121920"/>
                </a:cubicBezTo>
                <a:cubicBezTo>
                  <a:pt x="879934" y="135425"/>
                  <a:pt x="892584" y="159916"/>
                  <a:pt x="899160" y="175260"/>
                </a:cubicBezTo>
                <a:cubicBezTo>
                  <a:pt x="902324" y="182643"/>
                  <a:pt x="903616" y="190737"/>
                  <a:pt x="906780" y="198120"/>
                </a:cubicBezTo>
                <a:cubicBezTo>
                  <a:pt x="911255" y="208561"/>
                  <a:pt x="918032" y="217964"/>
                  <a:pt x="922020" y="228600"/>
                </a:cubicBezTo>
                <a:cubicBezTo>
                  <a:pt x="925697" y="238406"/>
                  <a:pt x="926328" y="249145"/>
                  <a:pt x="929640" y="259080"/>
                </a:cubicBezTo>
                <a:cubicBezTo>
                  <a:pt x="954703" y="334268"/>
                  <a:pt x="937451" y="260036"/>
                  <a:pt x="952500" y="335280"/>
                </a:cubicBezTo>
                <a:cubicBezTo>
                  <a:pt x="949960" y="381000"/>
                  <a:pt x="951356" y="427110"/>
                  <a:pt x="944880" y="472440"/>
                </a:cubicBezTo>
                <a:cubicBezTo>
                  <a:pt x="943585" y="481506"/>
                  <a:pt x="932856" y="486725"/>
                  <a:pt x="929640" y="495300"/>
                </a:cubicBezTo>
                <a:cubicBezTo>
                  <a:pt x="925092" y="507427"/>
                  <a:pt x="926116" y="521113"/>
                  <a:pt x="922020" y="533400"/>
                </a:cubicBezTo>
                <a:cubicBezTo>
                  <a:pt x="918428" y="544176"/>
                  <a:pt x="911255" y="553439"/>
                  <a:pt x="906780" y="563880"/>
                </a:cubicBezTo>
                <a:cubicBezTo>
                  <a:pt x="894427" y="592704"/>
                  <a:pt x="901763" y="589060"/>
                  <a:pt x="891540" y="624840"/>
                </a:cubicBezTo>
                <a:cubicBezTo>
                  <a:pt x="884920" y="648009"/>
                  <a:pt x="874524" y="670043"/>
                  <a:pt x="868680" y="693420"/>
                </a:cubicBezTo>
                <a:cubicBezTo>
                  <a:pt x="864813" y="708887"/>
                  <a:pt x="859999" y="731456"/>
                  <a:pt x="853440" y="746760"/>
                </a:cubicBezTo>
                <a:cubicBezTo>
                  <a:pt x="848965" y="757201"/>
                  <a:pt x="842675" y="766799"/>
                  <a:pt x="838200" y="777240"/>
                </a:cubicBezTo>
                <a:cubicBezTo>
                  <a:pt x="835036" y="784623"/>
                  <a:pt x="835598" y="793828"/>
                  <a:pt x="830580" y="800100"/>
                </a:cubicBezTo>
                <a:cubicBezTo>
                  <a:pt x="819236" y="814279"/>
                  <a:pt x="782024" y="824855"/>
                  <a:pt x="769620" y="830580"/>
                </a:cubicBezTo>
                <a:cubicBezTo>
                  <a:pt x="686506" y="868940"/>
                  <a:pt x="736595" y="854076"/>
                  <a:pt x="678180" y="868680"/>
                </a:cubicBezTo>
                <a:cubicBezTo>
                  <a:pt x="657860" y="881380"/>
                  <a:pt x="639953" y="899202"/>
                  <a:pt x="617220" y="906780"/>
                </a:cubicBezTo>
                <a:cubicBezTo>
                  <a:pt x="609600" y="909320"/>
                  <a:pt x="601881" y="911580"/>
                  <a:pt x="594360" y="914400"/>
                </a:cubicBezTo>
                <a:cubicBezTo>
                  <a:pt x="521468" y="941735"/>
                  <a:pt x="585288" y="919964"/>
                  <a:pt x="533400" y="937260"/>
                </a:cubicBezTo>
                <a:cubicBezTo>
                  <a:pt x="469900" y="934720"/>
                  <a:pt x="406155" y="935761"/>
                  <a:pt x="342900" y="929640"/>
                </a:cubicBezTo>
                <a:cubicBezTo>
                  <a:pt x="326910" y="928093"/>
                  <a:pt x="312420" y="919480"/>
                  <a:pt x="297180" y="914400"/>
                </a:cubicBezTo>
                <a:lnTo>
                  <a:pt x="274320" y="906780"/>
                </a:lnTo>
                <a:cubicBezTo>
                  <a:pt x="264160" y="899160"/>
                  <a:pt x="254610" y="890651"/>
                  <a:pt x="243840" y="883920"/>
                </a:cubicBezTo>
                <a:cubicBezTo>
                  <a:pt x="198776" y="855755"/>
                  <a:pt x="226053" y="883596"/>
                  <a:pt x="182880" y="845820"/>
                </a:cubicBezTo>
                <a:cubicBezTo>
                  <a:pt x="172067" y="836358"/>
                  <a:pt x="163213" y="824802"/>
                  <a:pt x="152400" y="815340"/>
                </a:cubicBezTo>
                <a:cubicBezTo>
                  <a:pt x="142842" y="806977"/>
                  <a:pt x="130502" y="801842"/>
                  <a:pt x="121920" y="792480"/>
                </a:cubicBezTo>
                <a:cubicBezTo>
                  <a:pt x="88090" y="755574"/>
                  <a:pt x="65193" y="718820"/>
                  <a:pt x="38100" y="678180"/>
                </a:cubicBezTo>
                <a:cubicBezTo>
                  <a:pt x="33020" y="670560"/>
                  <a:pt x="26261" y="663823"/>
                  <a:pt x="22860" y="655320"/>
                </a:cubicBezTo>
                <a:cubicBezTo>
                  <a:pt x="3731" y="607496"/>
                  <a:pt x="10937" y="630490"/>
                  <a:pt x="0" y="586740"/>
                </a:cubicBezTo>
                <a:cubicBezTo>
                  <a:pt x="2540" y="558800"/>
                  <a:pt x="3912" y="530729"/>
                  <a:pt x="7620" y="502920"/>
                </a:cubicBezTo>
                <a:cubicBezTo>
                  <a:pt x="9004" y="492539"/>
                  <a:pt x="31750" y="528320"/>
                  <a:pt x="38100" y="502920"/>
                </a:cubicBezTo>
                <a:close/>
              </a:path>
            </a:pathLst>
          </a:custGeom>
          <a:solidFill>
            <a:schemeClr val="accent2">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F5BB8211-6523-C812-69ED-B7FE8C6A4962}"/>
              </a:ext>
            </a:extLst>
          </p:cNvPr>
          <p:cNvSpPr/>
          <p:nvPr/>
        </p:nvSpPr>
        <p:spPr>
          <a:xfrm>
            <a:off x="9096942" y="2819400"/>
            <a:ext cx="763338" cy="746819"/>
          </a:xfrm>
          <a:custGeom>
            <a:avLst/>
            <a:gdLst>
              <a:gd name="csX0" fmla="*/ 8958 w 763338"/>
              <a:gd name="csY0" fmla="*/ 533400 h 746819"/>
              <a:gd name="csX1" fmla="*/ 8958 w 763338"/>
              <a:gd name="csY1" fmla="*/ 304800 h 746819"/>
              <a:gd name="csX2" fmla="*/ 24198 w 763338"/>
              <a:gd name="csY2" fmla="*/ 220980 h 746819"/>
              <a:gd name="csX3" fmla="*/ 39438 w 763338"/>
              <a:gd name="csY3" fmla="*/ 198120 h 746819"/>
              <a:gd name="csX4" fmla="*/ 47058 w 763338"/>
              <a:gd name="csY4" fmla="*/ 167640 h 746819"/>
              <a:gd name="csX5" fmla="*/ 69918 w 763338"/>
              <a:gd name="csY5" fmla="*/ 144780 h 746819"/>
              <a:gd name="csX6" fmla="*/ 146118 w 763338"/>
              <a:gd name="csY6" fmla="*/ 91440 h 746819"/>
              <a:gd name="csX7" fmla="*/ 191838 w 763338"/>
              <a:gd name="csY7" fmla="*/ 60960 h 746819"/>
              <a:gd name="csX8" fmla="*/ 245178 w 763338"/>
              <a:gd name="csY8" fmla="*/ 30480 h 746819"/>
              <a:gd name="csX9" fmla="*/ 290898 w 763338"/>
              <a:gd name="csY9" fmla="*/ 7620 h 746819"/>
              <a:gd name="csX10" fmla="*/ 336618 w 763338"/>
              <a:gd name="csY10" fmla="*/ 0 h 746819"/>
              <a:gd name="csX11" fmla="*/ 527118 w 763338"/>
              <a:gd name="csY11" fmla="*/ 7620 h 746819"/>
              <a:gd name="csX12" fmla="*/ 549978 w 763338"/>
              <a:gd name="csY12" fmla="*/ 22860 h 746819"/>
              <a:gd name="csX13" fmla="*/ 580458 w 763338"/>
              <a:gd name="csY13" fmla="*/ 30480 h 746819"/>
              <a:gd name="csX14" fmla="*/ 603318 w 763338"/>
              <a:gd name="csY14" fmla="*/ 60960 h 746819"/>
              <a:gd name="csX15" fmla="*/ 656658 w 763338"/>
              <a:gd name="csY15" fmla="*/ 99060 h 746819"/>
              <a:gd name="csX16" fmla="*/ 679518 w 763338"/>
              <a:gd name="csY16" fmla="*/ 121920 h 746819"/>
              <a:gd name="csX17" fmla="*/ 702378 w 763338"/>
              <a:gd name="csY17" fmla="*/ 152400 h 746819"/>
              <a:gd name="csX18" fmla="*/ 740478 w 763338"/>
              <a:gd name="csY18" fmla="*/ 198120 h 746819"/>
              <a:gd name="csX19" fmla="*/ 748098 w 763338"/>
              <a:gd name="csY19" fmla="*/ 220980 h 746819"/>
              <a:gd name="csX20" fmla="*/ 763338 w 763338"/>
              <a:gd name="csY20" fmla="*/ 251460 h 746819"/>
              <a:gd name="csX21" fmla="*/ 748098 w 763338"/>
              <a:gd name="csY21" fmla="*/ 449580 h 746819"/>
              <a:gd name="csX22" fmla="*/ 740478 w 763338"/>
              <a:gd name="csY22" fmla="*/ 472440 h 746819"/>
              <a:gd name="csX23" fmla="*/ 725238 w 763338"/>
              <a:gd name="csY23" fmla="*/ 495300 h 746819"/>
              <a:gd name="csX24" fmla="*/ 709998 w 763338"/>
              <a:gd name="csY24" fmla="*/ 548640 h 746819"/>
              <a:gd name="csX25" fmla="*/ 694758 w 763338"/>
              <a:gd name="csY25" fmla="*/ 571500 h 746819"/>
              <a:gd name="csX26" fmla="*/ 656658 w 763338"/>
              <a:gd name="csY26" fmla="*/ 678180 h 746819"/>
              <a:gd name="csX27" fmla="*/ 618558 w 763338"/>
              <a:gd name="csY27" fmla="*/ 693420 h 746819"/>
              <a:gd name="csX28" fmla="*/ 580458 w 763338"/>
              <a:gd name="csY28" fmla="*/ 701040 h 746819"/>
              <a:gd name="csX29" fmla="*/ 428058 w 763338"/>
              <a:gd name="csY29" fmla="*/ 693420 h 746819"/>
              <a:gd name="csX30" fmla="*/ 298518 w 763338"/>
              <a:gd name="csY30" fmla="*/ 708660 h 746819"/>
              <a:gd name="csX31" fmla="*/ 275658 w 763338"/>
              <a:gd name="csY31" fmla="*/ 716280 h 746819"/>
              <a:gd name="csX32" fmla="*/ 245178 w 763338"/>
              <a:gd name="csY32" fmla="*/ 723900 h 746819"/>
              <a:gd name="csX33" fmla="*/ 222318 w 763338"/>
              <a:gd name="csY33" fmla="*/ 739140 h 746819"/>
              <a:gd name="csX34" fmla="*/ 108018 w 763338"/>
              <a:gd name="csY34" fmla="*/ 723900 h 746819"/>
              <a:gd name="csX35" fmla="*/ 77538 w 763338"/>
              <a:gd name="csY35" fmla="*/ 678180 h 746819"/>
              <a:gd name="csX36" fmla="*/ 62298 w 763338"/>
              <a:gd name="csY36" fmla="*/ 655320 h 746819"/>
              <a:gd name="csX37" fmla="*/ 39438 w 763338"/>
              <a:gd name="csY37" fmla="*/ 624840 h 746819"/>
              <a:gd name="csX38" fmla="*/ 24198 w 763338"/>
              <a:gd name="csY38" fmla="*/ 594360 h 746819"/>
              <a:gd name="csX39" fmla="*/ 8958 w 763338"/>
              <a:gd name="csY39" fmla="*/ 518160 h 746819"/>
              <a:gd name="csX40" fmla="*/ 8958 w 763338"/>
              <a:gd name="csY40" fmla="*/ 533400 h 746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63338" h="746819">
                <a:moveTo>
                  <a:pt x="8958" y="533400"/>
                </a:moveTo>
                <a:cubicBezTo>
                  <a:pt x="-3308" y="423006"/>
                  <a:pt x="-2661" y="461653"/>
                  <a:pt x="8958" y="304800"/>
                </a:cubicBezTo>
                <a:cubicBezTo>
                  <a:pt x="9221" y="301245"/>
                  <a:pt x="21500" y="228175"/>
                  <a:pt x="24198" y="220980"/>
                </a:cubicBezTo>
                <a:cubicBezTo>
                  <a:pt x="27414" y="212405"/>
                  <a:pt x="34358" y="205740"/>
                  <a:pt x="39438" y="198120"/>
                </a:cubicBezTo>
                <a:cubicBezTo>
                  <a:pt x="41978" y="187960"/>
                  <a:pt x="41862" y="176733"/>
                  <a:pt x="47058" y="167640"/>
                </a:cubicBezTo>
                <a:cubicBezTo>
                  <a:pt x="52405" y="158284"/>
                  <a:pt x="61412" y="151396"/>
                  <a:pt x="69918" y="144780"/>
                </a:cubicBezTo>
                <a:cubicBezTo>
                  <a:pt x="117133" y="108057"/>
                  <a:pt x="107275" y="124734"/>
                  <a:pt x="146118" y="91440"/>
                </a:cubicBezTo>
                <a:cubicBezTo>
                  <a:pt x="182441" y="60306"/>
                  <a:pt x="152953" y="73922"/>
                  <a:pt x="191838" y="60960"/>
                </a:cubicBezTo>
                <a:cubicBezTo>
                  <a:pt x="265540" y="5683"/>
                  <a:pt x="186998" y="59570"/>
                  <a:pt x="245178" y="30480"/>
                </a:cubicBezTo>
                <a:cubicBezTo>
                  <a:pt x="278059" y="14040"/>
                  <a:pt x="256422" y="15281"/>
                  <a:pt x="290898" y="7620"/>
                </a:cubicBezTo>
                <a:cubicBezTo>
                  <a:pt x="305980" y="4268"/>
                  <a:pt x="321378" y="2540"/>
                  <a:pt x="336618" y="0"/>
                </a:cubicBezTo>
                <a:cubicBezTo>
                  <a:pt x="400118" y="2540"/>
                  <a:pt x="463929" y="850"/>
                  <a:pt x="527118" y="7620"/>
                </a:cubicBezTo>
                <a:cubicBezTo>
                  <a:pt x="536224" y="8596"/>
                  <a:pt x="541560" y="19252"/>
                  <a:pt x="549978" y="22860"/>
                </a:cubicBezTo>
                <a:cubicBezTo>
                  <a:pt x="559604" y="26985"/>
                  <a:pt x="570298" y="27940"/>
                  <a:pt x="580458" y="30480"/>
                </a:cubicBezTo>
                <a:cubicBezTo>
                  <a:pt x="588078" y="40640"/>
                  <a:pt x="594338" y="51980"/>
                  <a:pt x="603318" y="60960"/>
                </a:cubicBezTo>
                <a:cubicBezTo>
                  <a:pt x="630770" y="88412"/>
                  <a:pt x="630698" y="77427"/>
                  <a:pt x="656658" y="99060"/>
                </a:cubicBezTo>
                <a:cubicBezTo>
                  <a:pt x="664937" y="105959"/>
                  <a:pt x="672505" y="113738"/>
                  <a:pt x="679518" y="121920"/>
                </a:cubicBezTo>
                <a:cubicBezTo>
                  <a:pt x="687783" y="131563"/>
                  <a:pt x="694113" y="142757"/>
                  <a:pt x="702378" y="152400"/>
                </a:cubicBezTo>
                <a:cubicBezTo>
                  <a:pt x="722601" y="175993"/>
                  <a:pt x="727005" y="171174"/>
                  <a:pt x="740478" y="198120"/>
                </a:cubicBezTo>
                <a:cubicBezTo>
                  <a:pt x="744070" y="205304"/>
                  <a:pt x="744934" y="213597"/>
                  <a:pt x="748098" y="220980"/>
                </a:cubicBezTo>
                <a:cubicBezTo>
                  <a:pt x="752573" y="231421"/>
                  <a:pt x="758258" y="241300"/>
                  <a:pt x="763338" y="251460"/>
                </a:cubicBezTo>
                <a:cubicBezTo>
                  <a:pt x="758301" y="362274"/>
                  <a:pt x="768712" y="377430"/>
                  <a:pt x="748098" y="449580"/>
                </a:cubicBezTo>
                <a:cubicBezTo>
                  <a:pt x="745891" y="457303"/>
                  <a:pt x="744070" y="465256"/>
                  <a:pt x="740478" y="472440"/>
                </a:cubicBezTo>
                <a:cubicBezTo>
                  <a:pt x="736382" y="480631"/>
                  <a:pt x="730318" y="487680"/>
                  <a:pt x="725238" y="495300"/>
                </a:cubicBezTo>
                <a:cubicBezTo>
                  <a:pt x="722797" y="505066"/>
                  <a:pt x="715464" y="537708"/>
                  <a:pt x="709998" y="548640"/>
                </a:cubicBezTo>
                <a:cubicBezTo>
                  <a:pt x="705902" y="556831"/>
                  <a:pt x="699838" y="563880"/>
                  <a:pt x="694758" y="571500"/>
                </a:cubicBezTo>
                <a:cubicBezTo>
                  <a:pt x="682979" y="642177"/>
                  <a:pt x="703757" y="654631"/>
                  <a:pt x="656658" y="678180"/>
                </a:cubicBezTo>
                <a:cubicBezTo>
                  <a:pt x="644424" y="684297"/>
                  <a:pt x="631659" y="689490"/>
                  <a:pt x="618558" y="693420"/>
                </a:cubicBezTo>
                <a:cubicBezTo>
                  <a:pt x="606153" y="697142"/>
                  <a:pt x="593158" y="698500"/>
                  <a:pt x="580458" y="701040"/>
                </a:cubicBezTo>
                <a:cubicBezTo>
                  <a:pt x="529658" y="698500"/>
                  <a:pt x="478903" y="692046"/>
                  <a:pt x="428058" y="693420"/>
                </a:cubicBezTo>
                <a:cubicBezTo>
                  <a:pt x="384596" y="694595"/>
                  <a:pt x="341515" y="702210"/>
                  <a:pt x="298518" y="708660"/>
                </a:cubicBezTo>
                <a:cubicBezTo>
                  <a:pt x="290575" y="709851"/>
                  <a:pt x="283381" y="714073"/>
                  <a:pt x="275658" y="716280"/>
                </a:cubicBezTo>
                <a:cubicBezTo>
                  <a:pt x="265588" y="719157"/>
                  <a:pt x="255338" y="721360"/>
                  <a:pt x="245178" y="723900"/>
                </a:cubicBezTo>
                <a:cubicBezTo>
                  <a:pt x="237558" y="728980"/>
                  <a:pt x="230736" y="735532"/>
                  <a:pt x="222318" y="739140"/>
                </a:cubicBezTo>
                <a:cubicBezTo>
                  <a:pt x="178657" y="757852"/>
                  <a:pt x="160696" y="738267"/>
                  <a:pt x="108018" y="723900"/>
                </a:cubicBezTo>
                <a:lnTo>
                  <a:pt x="77538" y="678180"/>
                </a:lnTo>
                <a:cubicBezTo>
                  <a:pt x="72458" y="670560"/>
                  <a:pt x="67793" y="662646"/>
                  <a:pt x="62298" y="655320"/>
                </a:cubicBezTo>
                <a:cubicBezTo>
                  <a:pt x="54678" y="645160"/>
                  <a:pt x="46169" y="635610"/>
                  <a:pt x="39438" y="624840"/>
                </a:cubicBezTo>
                <a:cubicBezTo>
                  <a:pt x="33418" y="615207"/>
                  <a:pt x="29278" y="604520"/>
                  <a:pt x="24198" y="594360"/>
                </a:cubicBezTo>
                <a:cubicBezTo>
                  <a:pt x="19118" y="568960"/>
                  <a:pt x="17149" y="542734"/>
                  <a:pt x="8958" y="518160"/>
                </a:cubicBezTo>
                <a:lnTo>
                  <a:pt x="8958" y="533400"/>
                </a:lnTo>
                <a:close/>
              </a:path>
            </a:pathLst>
          </a:custGeom>
          <a:solidFill>
            <a:schemeClr val="accent2">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Freeform: Shape 2">
            <a:extLst>
              <a:ext uri="{FF2B5EF4-FFF2-40B4-BE49-F238E27FC236}">
                <a16:creationId xmlns:a16="http://schemas.microsoft.com/office/drawing/2014/main" id="{2094FA67-EE6E-9189-EE2F-0E29E9E4FF75}"/>
              </a:ext>
            </a:extLst>
          </p:cNvPr>
          <p:cNvSpPr/>
          <p:nvPr/>
        </p:nvSpPr>
        <p:spPr>
          <a:xfrm>
            <a:off x="10081260" y="2811780"/>
            <a:ext cx="830580" cy="777240"/>
          </a:xfrm>
          <a:custGeom>
            <a:avLst/>
            <a:gdLst>
              <a:gd name="csX0" fmla="*/ 76200 w 830580"/>
              <a:gd name="csY0" fmla="*/ 601980 h 777240"/>
              <a:gd name="csX1" fmla="*/ 7620 w 830580"/>
              <a:gd name="csY1" fmla="*/ 502920 h 777240"/>
              <a:gd name="csX2" fmla="*/ 0 w 830580"/>
              <a:gd name="csY2" fmla="*/ 480060 h 777240"/>
              <a:gd name="csX3" fmla="*/ 7620 w 830580"/>
              <a:gd name="csY3" fmla="*/ 434340 h 777240"/>
              <a:gd name="csX4" fmla="*/ 15240 w 830580"/>
              <a:gd name="csY4" fmla="*/ 411480 h 777240"/>
              <a:gd name="csX5" fmla="*/ 22860 w 830580"/>
              <a:gd name="csY5" fmla="*/ 381000 h 777240"/>
              <a:gd name="csX6" fmla="*/ 30480 w 830580"/>
              <a:gd name="csY6" fmla="*/ 358140 h 777240"/>
              <a:gd name="csX7" fmla="*/ 45720 w 830580"/>
              <a:gd name="csY7" fmla="*/ 266700 h 777240"/>
              <a:gd name="csX8" fmla="*/ 53340 w 830580"/>
              <a:gd name="csY8" fmla="*/ 243840 h 777240"/>
              <a:gd name="csX9" fmla="*/ 60960 w 830580"/>
              <a:gd name="csY9" fmla="*/ 213360 h 777240"/>
              <a:gd name="csX10" fmla="*/ 76200 w 830580"/>
              <a:gd name="csY10" fmla="*/ 175260 h 777240"/>
              <a:gd name="csX11" fmla="*/ 99060 w 830580"/>
              <a:gd name="csY11" fmla="*/ 160020 h 777240"/>
              <a:gd name="csX12" fmla="*/ 121920 w 830580"/>
              <a:gd name="csY12" fmla="*/ 129540 h 777240"/>
              <a:gd name="csX13" fmla="*/ 198120 w 830580"/>
              <a:gd name="csY13" fmla="*/ 83820 h 777240"/>
              <a:gd name="csX14" fmla="*/ 220980 w 830580"/>
              <a:gd name="csY14" fmla="*/ 68580 h 777240"/>
              <a:gd name="csX15" fmla="*/ 266700 w 830580"/>
              <a:gd name="csY15" fmla="*/ 53340 h 777240"/>
              <a:gd name="csX16" fmla="*/ 312420 w 830580"/>
              <a:gd name="csY16" fmla="*/ 22860 h 777240"/>
              <a:gd name="csX17" fmla="*/ 358140 w 830580"/>
              <a:gd name="csY17" fmla="*/ 15240 h 777240"/>
              <a:gd name="csX18" fmla="*/ 381000 w 830580"/>
              <a:gd name="csY18" fmla="*/ 7620 h 777240"/>
              <a:gd name="csX19" fmla="*/ 411480 w 830580"/>
              <a:gd name="csY19" fmla="*/ 0 h 777240"/>
              <a:gd name="csX20" fmla="*/ 579120 w 830580"/>
              <a:gd name="csY20" fmla="*/ 7620 h 777240"/>
              <a:gd name="csX21" fmla="*/ 617220 w 830580"/>
              <a:gd name="csY21" fmla="*/ 30480 h 777240"/>
              <a:gd name="csX22" fmla="*/ 678180 w 830580"/>
              <a:gd name="csY22" fmla="*/ 83820 h 777240"/>
              <a:gd name="csX23" fmla="*/ 754380 w 830580"/>
              <a:gd name="csY23" fmla="*/ 137160 h 777240"/>
              <a:gd name="csX24" fmla="*/ 784860 w 830580"/>
              <a:gd name="csY24" fmla="*/ 167640 h 777240"/>
              <a:gd name="csX25" fmla="*/ 800100 w 830580"/>
              <a:gd name="csY25" fmla="*/ 213360 h 777240"/>
              <a:gd name="csX26" fmla="*/ 807720 w 830580"/>
              <a:gd name="csY26" fmla="*/ 236220 h 777240"/>
              <a:gd name="csX27" fmla="*/ 815340 w 830580"/>
              <a:gd name="csY27" fmla="*/ 312420 h 777240"/>
              <a:gd name="csX28" fmla="*/ 830580 w 830580"/>
              <a:gd name="csY28" fmla="*/ 373380 h 777240"/>
              <a:gd name="csX29" fmla="*/ 815340 w 830580"/>
              <a:gd name="csY29" fmla="*/ 510540 h 777240"/>
              <a:gd name="csX30" fmla="*/ 777240 w 830580"/>
              <a:gd name="csY30" fmla="*/ 586740 h 777240"/>
              <a:gd name="csX31" fmla="*/ 762000 w 830580"/>
              <a:gd name="csY31" fmla="*/ 624840 h 777240"/>
              <a:gd name="csX32" fmla="*/ 754380 w 830580"/>
              <a:gd name="csY32" fmla="*/ 647700 h 777240"/>
              <a:gd name="csX33" fmla="*/ 723900 w 830580"/>
              <a:gd name="csY33" fmla="*/ 670560 h 777240"/>
              <a:gd name="csX34" fmla="*/ 541020 w 830580"/>
              <a:gd name="csY34" fmla="*/ 701040 h 777240"/>
              <a:gd name="csX35" fmla="*/ 510540 w 830580"/>
              <a:gd name="csY35" fmla="*/ 716280 h 777240"/>
              <a:gd name="csX36" fmla="*/ 495300 w 830580"/>
              <a:gd name="csY36" fmla="*/ 754380 h 777240"/>
              <a:gd name="csX37" fmla="*/ 480060 w 830580"/>
              <a:gd name="csY37" fmla="*/ 777240 h 777240"/>
              <a:gd name="csX38" fmla="*/ 365760 w 830580"/>
              <a:gd name="csY38" fmla="*/ 769620 h 777240"/>
              <a:gd name="csX39" fmla="*/ 274320 w 830580"/>
              <a:gd name="csY39" fmla="*/ 723900 h 777240"/>
              <a:gd name="csX40" fmla="*/ 243840 w 830580"/>
              <a:gd name="csY40" fmla="*/ 716280 h 777240"/>
              <a:gd name="csX41" fmla="*/ 220980 w 830580"/>
              <a:gd name="csY41" fmla="*/ 701040 h 777240"/>
              <a:gd name="csX42" fmla="*/ 167640 w 830580"/>
              <a:gd name="csY42" fmla="*/ 685800 h 777240"/>
              <a:gd name="csX43" fmla="*/ 121920 w 830580"/>
              <a:gd name="csY43" fmla="*/ 655320 h 777240"/>
              <a:gd name="csX44" fmla="*/ 83820 w 830580"/>
              <a:gd name="csY44" fmla="*/ 617220 h 777240"/>
              <a:gd name="csX45" fmla="*/ 68580 w 830580"/>
              <a:gd name="csY45" fmla="*/ 594360 h 777240"/>
              <a:gd name="csX46" fmla="*/ 76200 w 830580"/>
              <a:gd name="csY46" fmla="*/ 601980 h 777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830580" h="777240">
                <a:moveTo>
                  <a:pt x="76200" y="601980"/>
                </a:moveTo>
                <a:cubicBezTo>
                  <a:pt x="66040" y="586740"/>
                  <a:pt x="26841" y="547770"/>
                  <a:pt x="7620" y="502920"/>
                </a:cubicBezTo>
                <a:cubicBezTo>
                  <a:pt x="4456" y="495537"/>
                  <a:pt x="2540" y="487680"/>
                  <a:pt x="0" y="480060"/>
                </a:cubicBezTo>
                <a:cubicBezTo>
                  <a:pt x="2540" y="464820"/>
                  <a:pt x="4268" y="449422"/>
                  <a:pt x="7620" y="434340"/>
                </a:cubicBezTo>
                <a:cubicBezTo>
                  <a:pt x="9362" y="426499"/>
                  <a:pt x="13033" y="419203"/>
                  <a:pt x="15240" y="411480"/>
                </a:cubicBezTo>
                <a:cubicBezTo>
                  <a:pt x="18117" y="401410"/>
                  <a:pt x="19983" y="391070"/>
                  <a:pt x="22860" y="381000"/>
                </a:cubicBezTo>
                <a:cubicBezTo>
                  <a:pt x="25067" y="373277"/>
                  <a:pt x="28905" y="366016"/>
                  <a:pt x="30480" y="358140"/>
                </a:cubicBezTo>
                <a:cubicBezTo>
                  <a:pt x="36540" y="327840"/>
                  <a:pt x="35948" y="296015"/>
                  <a:pt x="45720" y="266700"/>
                </a:cubicBezTo>
                <a:cubicBezTo>
                  <a:pt x="48260" y="259080"/>
                  <a:pt x="51133" y="251563"/>
                  <a:pt x="53340" y="243840"/>
                </a:cubicBezTo>
                <a:cubicBezTo>
                  <a:pt x="56217" y="233770"/>
                  <a:pt x="57648" y="223295"/>
                  <a:pt x="60960" y="213360"/>
                </a:cubicBezTo>
                <a:cubicBezTo>
                  <a:pt x="65285" y="200384"/>
                  <a:pt x="68250" y="186391"/>
                  <a:pt x="76200" y="175260"/>
                </a:cubicBezTo>
                <a:cubicBezTo>
                  <a:pt x="81523" y="167808"/>
                  <a:pt x="92584" y="166496"/>
                  <a:pt x="99060" y="160020"/>
                </a:cubicBezTo>
                <a:cubicBezTo>
                  <a:pt x="108040" y="151040"/>
                  <a:pt x="111854" y="137283"/>
                  <a:pt x="121920" y="129540"/>
                </a:cubicBezTo>
                <a:cubicBezTo>
                  <a:pt x="145399" y="111480"/>
                  <a:pt x="173474" y="100251"/>
                  <a:pt x="198120" y="83820"/>
                </a:cubicBezTo>
                <a:cubicBezTo>
                  <a:pt x="205740" y="78740"/>
                  <a:pt x="212611" y="72299"/>
                  <a:pt x="220980" y="68580"/>
                </a:cubicBezTo>
                <a:cubicBezTo>
                  <a:pt x="235660" y="62056"/>
                  <a:pt x="253334" y="62251"/>
                  <a:pt x="266700" y="53340"/>
                </a:cubicBezTo>
                <a:cubicBezTo>
                  <a:pt x="281940" y="43180"/>
                  <a:pt x="294353" y="25871"/>
                  <a:pt x="312420" y="22860"/>
                </a:cubicBezTo>
                <a:cubicBezTo>
                  <a:pt x="327660" y="20320"/>
                  <a:pt x="343058" y="18592"/>
                  <a:pt x="358140" y="15240"/>
                </a:cubicBezTo>
                <a:cubicBezTo>
                  <a:pt x="365981" y="13498"/>
                  <a:pt x="373277" y="9827"/>
                  <a:pt x="381000" y="7620"/>
                </a:cubicBezTo>
                <a:cubicBezTo>
                  <a:pt x="391070" y="4743"/>
                  <a:pt x="401320" y="2540"/>
                  <a:pt x="411480" y="0"/>
                </a:cubicBezTo>
                <a:cubicBezTo>
                  <a:pt x="467360" y="2540"/>
                  <a:pt x="523786" y="-578"/>
                  <a:pt x="579120" y="7620"/>
                </a:cubicBezTo>
                <a:cubicBezTo>
                  <a:pt x="593771" y="9790"/>
                  <a:pt x="604897" y="22265"/>
                  <a:pt x="617220" y="30480"/>
                </a:cubicBezTo>
                <a:cubicBezTo>
                  <a:pt x="685278" y="75852"/>
                  <a:pt x="609210" y="28644"/>
                  <a:pt x="678180" y="83820"/>
                </a:cubicBezTo>
                <a:cubicBezTo>
                  <a:pt x="726047" y="122113"/>
                  <a:pt x="715085" y="102777"/>
                  <a:pt x="754380" y="137160"/>
                </a:cubicBezTo>
                <a:cubicBezTo>
                  <a:pt x="765193" y="146622"/>
                  <a:pt x="774700" y="157480"/>
                  <a:pt x="784860" y="167640"/>
                </a:cubicBezTo>
                <a:lnTo>
                  <a:pt x="800100" y="213360"/>
                </a:lnTo>
                <a:lnTo>
                  <a:pt x="807720" y="236220"/>
                </a:lnTo>
                <a:cubicBezTo>
                  <a:pt x="810260" y="261620"/>
                  <a:pt x="811143" y="287241"/>
                  <a:pt x="815340" y="312420"/>
                </a:cubicBezTo>
                <a:cubicBezTo>
                  <a:pt x="818783" y="333080"/>
                  <a:pt x="830580" y="373380"/>
                  <a:pt x="830580" y="373380"/>
                </a:cubicBezTo>
                <a:cubicBezTo>
                  <a:pt x="825500" y="419100"/>
                  <a:pt x="822903" y="465165"/>
                  <a:pt x="815340" y="510540"/>
                </a:cubicBezTo>
                <a:cubicBezTo>
                  <a:pt x="805271" y="570956"/>
                  <a:pt x="802476" y="541316"/>
                  <a:pt x="777240" y="586740"/>
                </a:cubicBezTo>
                <a:cubicBezTo>
                  <a:pt x="770597" y="598697"/>
                  <a:pt x="766803" y="612033"/>
                  <a:pt x="762000" y="624840"/>
                </a:cubicBezTo>
                <a:cubicBezTo>
                  <a:pt x="759180" y="632361"/>
                  <a:pt x="759522" y="641530"/>
                  <a:pt x="754380" y="647700"/>
                </a:cubicBezTo>
                <a:cubicBezTo>
                  <a:pt x="746250" y="657456"/>
                  <a:pt x="735259" y="664880"/>
                  <a:pt x="723900" y="670560"/>
                </a:cubicBezTo>
                <a:cubicBezTo>
                  <a:pt x="672837" y="696092"/>
                  <a:pt x="584479" y="696211"/>
                  <a:pt x="541020" y="701040"/>
                </a:cubicBezTo>
                <a:cubicBezTo>
                  <a:pt x="530860" y="706120"/>
                  <a:pt x="517932" y="707655"/>
                  <a:pt x="510540" y="716280"/>
                </a:cubicBezTo>
                <a:cubicBezTo>
                  <a:pt x="501638" y="726665"/>
                  <a:pt x="501417" y="742146"/>
                  <a:pt x="495300" y="754380"/>
                </a:cubicBezTo>
                <a:cubicBezTo>
                  <a:pt x="491204" y="762571"/>
                  <a:pt x="485140" y="769620"/>
                  <a:pt x="480060" y="777240"/>
                </a:cubicBezTo>
                <a:cubicBezTo>
                  <a:pt x="441960" y="774700"/>
                  <a:pt x="403561" y="775020"/>
                  <a:pt x="365760" y="769620"/>
                </a:cubicBezTo>
                <a:cubicBezTo>
                  <a:pt x="213304" y="747841"/>
                  <a:pt x="435292" y="764143"/>
                  <a:pt x="274320" y="723900"/>
                </a:cubicBezTo>
                <a:lnTo>
                  <a:pt x="243840" y="716280"/>
                </a:lnTo>
                <a:cubicBezTo>
                  <a:pt x="236220" y="711200"/>
                  <a:pt x="229398" y="704648"/>
                  <a:pt x="220980" y="701040"/>
                </a:cubicBezTo>
                <a:cubicBezTo>
                  <a:pt x="203717" y="693641"/>
                  <a:pt x="184322" y="695068"/>
                  <a:pt x="167640" y="685800"/>
                </a:cubicBezTo>
                <a:cubicBezTo>
                  <a:pt x="151629" y="676905"/>
                  <a:pt x="121920" y="655320"/>
                  <a:pt x="121920" y="655320"/>
                </a:cubicBezTo>
                <a:cubicBezTo>
                  <a:pt x="81280" y="594360"/>
                  <a:pt x="134620" y="668020"/>
                  <a:pt x="83820" y="617220"/>
                </a:cubicBezTo>
                <a:cubicBezTo>
                  <a:pt x="77344" y="610744"/>
                  <a:pt x="74075" y="601686"/>
                  <a:pt x="68580" y="594360"/>
                </a:cubicBezTo>
                <a:cubicBezTo>
                  <a:pt x="66425" y="591486"/>
                  <a:pt x="86360" y="617220"/>
                  <a:pt x="76200" y="601980"/>
                </a:cubicBezTo>
                <a:close/>
              </a:path>
            </a:pathLst>
          </a:custGeom>
          <a:solidFill>
            <a:srgbClr val="7030A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Shape 3">
            <a:extLst>
              <a:ext uri="{FF2B5EF4-FFF2-40B4-BE49-F238E27FC236}">
                <a16:creationId xmlns:a16="http://schemas.microsoft.com/office/drawing/2014/main" id="{25316CB8-01A3-1470-3CD2-88663B3F8366}"/>
              </a:ext>
            </a:extLst>
          </p:cNvPr>
          <p:cNvSpPr/>
          <p:nvPr/>
        </p:nvSpPr>
        <p:spPr>
          <a:xfrm>
            <a:off x="10335820" y="3467100"/>
            <a:ext cx="979880" cy="906780"/>
          </a:xfrm>
          <a:custGeom>
            <a:avLst/>
            <a:gdLst>
              <a:gd name="csX0" fmla="*/ 42620 w 979880"/>
              <a:gd name="csY0" fmla="*/ 647700 h 906780"/>
              <a:gd name="csX1" fmla="*/ 19760 w 979880"/>
              <a:gd name="csY1" fmla="*/ 609600 h 906780"/>
              <a:gd name="csX2" fmla="*/ 4520 w 979880"/>
              <a:gd name="csY2" fmla="*/ 586740 h 906780"/>
              <a:gd name="csX3" fmla="*/ 57860 w 979880"/>
              <a:gd name="csY3" fmla="*/ 342900 h 906780"/>
              <a:gd name="csX4" fmla="*/ 95960 w 979880"/>
              <a:gd name="csY4" fmla="*/ 297180 h 906780"/>
              <a:gd name="csX5" fmla="*/ 118820 w 979880"/>
              <a:gd name="csY5" fmla="*/ 251460 h 906780"/>
              <a:gd name="csX6" fmla="*/ 134060 w 979880"/>
              <a:gd name="csY6" fmla="*/ 220980 h 906780"/>
              <a:gd name="csX7" fmla="*/ 156920 w 979880"/>
              <a:gd name="csY7" fmla="*/ 198120 h 906780"/>
              <a:gd name="csX8" fmla="*/ 179780 w 979880"/>
              <a:gd name="csY8" fmla="*/ 137160 h 906780"/>
              <a:gd name="csX9" fmla="*/ 233120 w 979880"/>
              <a:gd name="csY9" fmla="*/ 68580 h 906780"/>
              <a:gd name="csX10" fmla="*/ 255980 w 979880"/>
              <a:gd name="csY10" fmla="*/ 45720 h 906780"/>
              <a:gd name="csX11" fmla="*/ 316940 w 979880"/>
              <a:gd name="csY11" fmla="*/ 30480 h 906780"/>
              <a:gd name="csX12" fmla="*/ 362660 w 979880"/>
              <a:gd name="csY12" fmla="*/ 15240 h 906780"/>
              <a:gd name="csX13" fmla="*/ 492200 w 979880"/>
              <a:gd name="csY13" fmla="*/ 0 h 906780"/>
              <a:gd name="csX14" fmla="*/ 713180 w 979880"/>
              <a:gd name="csY14" fmla="*/ 7620 h 906780"/>
              <a:gd name="csX15" fmla="*/ 789380 w 979880"/>
              <a:gd name="csY15" fmla="*/ 45720 h 906780"/>
              <a:gd name="csX16" fmla="*/ 850340 w 979880"/>
              <a:gd name="csY16" fmla="*/ 106680 h 906780"/>
              <a:gd name="csX17" fmla="*/ 865580 w 979880"/>
              <a:gd name="csY17" fmla="*/ 137160 h 906780"/>
              <a:gd name="csX18" fmla="*/ 880820 w 979880"/>
              <a:gd name="csY18" fmla="*/ 160020 h 906780"/>
              <a:gd name="csX19" fmla="*/ 888440 w 979880"/>
              <a:gd name="csY19" fmla="*/ 182880 h 906780"/>
              <a:gd name="csX20" fmla="*/ 911300 w 979880"/>
              <a:gd name="csY20" fmla="*/ 213360 h 906780"/>
              <a:gd name="csX21" fmla="*/ 934160 w 979880"/>
              <a:gd name="csY21" fmla="*/ 266700 h 906780"/>
              <a:gd name="csX22" fmla="*/ 949400 w 979880"/>
              <a:gd name="csY22" fmla="*/ 289560 h 906780"/>
              <a:gd name="csX23" fmla="*/ 957020 w 979880"/>
              <a:gd name="csY23" fmla="*/ 320040 h 906780"/>
              <a:gd name="csX24" fmla="*/ 979880 w 979880"/>
              <a:gd name="csY24" fmla="*/ 381000 h 906780"/>
              <a:gd name="csX25" fmla="*/ 972260 w 979880"/>
              <a:gd name="csY25" fmla="*/ 487680 h 906780"/>
              <a:gd name="csX26" fmla="*/ 949400 w 979880"/>
              <a:gd name="csY26" fmla="*/ 563880 h 906780"/>
              <a:gd name="csX27" fmla="*/ 941780 w 979880"/>
              <a:gd name="csY27" fmla="*/ 586740 h 906780"/>
              <a:gd name="csX28" fmla="*/ 934160 w 979880"/>
              <a:gd name="csY28" fmla="*/ 609600 h 906780"/>
              <a:gd name="csX29" fmla="*/ 918920 w 979880"/>
              <a:gd name="csY29" fmla="*/ 662940 h 906780"/>
              <a:gd name="csX30" fmla="*/ 911300 w 979880"/>
              <a:gd name="csY30" fmla="*/ 723900 h 906780"/>
              <a:gd name="csX31" fmla="*/ 857960 w 979880"/>
              <a:gd name="csY31" fmla="*/ 815340 h 906780"/>
              <a:gd name="csX32" fmla="*/ 835100 w 979880"/>
              <a:gd name="csY32" fmla="*/ 822960 h 906780"/>
              <a:gd name="csX33" fmla="*/ 819860 w 979880"/>
              <a:gd name="csY33" fmla="*/ 845820 h 906780"/>
              <a:gd name="csX34" fmla="*/ 797000 w 979880"/>
              <a:gd name="csY34" fmla="*/ 853440 h 906780"/>
              <a:gd name="csX35" fmla="*/ 736040 w 979880"/>
              <a:gd name="csY35" fmla="*/ 868680 h 906780"/>
              <a:gd name="csX36" fmla="*/ 667460 w 979880"/>
              <a:gd name="csY36" fmla="*/ 883920 h 906780"/>
              <a:gd name="csX37" fmla="*/ 583640 w 979880"/>
              <a:gd name="csY37" fmla="*/ 899160 h 906780"/>
              <a:gd name="csX38" fmla="*/ 553160 w 979880"/>
              <a:gd name="csY38" fmla="*/ 906780 h 906780"/>
              <a:gd name="csX39" fmla="*/ 370280 w 979880"/>
              <a:gd name="csY39" fmla="*/ 899160 h 906780"/>
              <a:gd name="csX40" fmla="*/ 294080 w 979880"/>
              <a:gd name="csY40" fmla="*/ 876300 h 906780"/>
              <a:gd name="csX41" fmla="*/ 263600 w 979880"/>
              <a:gd name="csY41" fmla="*/ 853440 h 906780"/>
              <a:gd name="csX42" fmla="*/ 233120 w 979880"/>
              <a:gd name="csY42" fmla="*/ 838200 h 906780"/>
              <a:gd name="csX43" fmla="*/ 210260 w 979880"/>
              <a:gd name="csY43" fmla="*/ 815340 h 906780"/>
              <a:gd name="csX44" fmla="*/ 172160 w 979880"/>
              <a:gd name="csY44" fmla="*/ 792480 h 906780"/>
              <a:gd name="csX45" fmla="*/ 103580 w 979880"/>
              <a:gd name="csY45" fmla="*/ 731520 h 906780"/>
              <a:gd name="csX46" fmla="*/ 73100 w 979880"/>
              <a:gd name="csY46" fmla="*/ 678180 h 906780"/>
              <a:gd name="csX47" fmla="*/ 42620 w 979880"/>
              <a:gd name="csY47" fmla="*/ 647700 h 9067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979880" h="906780">
                <a:moveTo>
                  <a:pt x="42620" y="647700"/>
                </a:moveTo>
                <a:cubicBezTo>
                  <a:pt x="33730" y="636270"/>
                  <a:pt x="27610" y="622159"/>
                  <a:pt x="19760" y="609600"/>
                </a:cubicBezTo>
                <a:cubicBezTo>
                  <a:pt x="14906" y="601834"/>
                  <a:pt x="4886" y="595891"/>
                  <a:pt x="4520" y="586740"/>
                </a:cubicBezTo>
                <a:cubicBezTo>
                  <a:pt x="-3858" y="377299"/>
                  <a:pt x="-7456" y="473532"/>
                  <a:pt x="57860" y="342900"/>
                </a:cubicBezTo>
                <a:cubicBezTo>
                  <a:pt x="77196" y="304229"/>
                  <a:pt x="63649" y="318721"/>
                  <a:pt x="95960" y="297180"/>
                </a:cubicBezTo>
                <a:cubicBezTo>
                  <a:pt x="109931" y="255267"/>
                  <a:pt x="95185" y="292820"/>
                  <a:pt x="118820" y="251460"/>
                </a:cubicBezTo>
                <a:cubicBezTo>
                  <a:pt x="124456" y="241597"/>
                  <a:pt x="127458" y="230223"/>
                  <a:pt x="134060" y="220980"/>
                </a:cubicBezTo>
                <a:cubicBezTo>
                  <a:pt x="140324" y="212211"/>
                  <a:pt x="149300" y="205740"/>
                  <a:pt x="156920" y="198120"/>
                </a:cubicBezTo>
                <a:cubicBezTo>
                  <a:pt x="169674" y="134349"/>
                  <a:pt x="154995" y="182599"/>
                  <a:pt x="179780" y="137160"/>
                </a:cubicBezTo>
                <a:cubicBezTo>
                  <a:pt x="217638" y="67754"/>
                  <a:pt x="187369" y="83830"/>
                  <a:pt x="233120" y="68580"/>
                </a:cubicBezTo>
                <a:cubicBezTo>
                  <a:pt x="240740" y="60960"/>
                  <a:pt x="247014" y="51698"/>
                  <a:pt x="255980" y="45720"/>
                </a:cubicBezTo>
                <a:cubicBezTo>
                  <a:pt x="266651" y="38606"/>
                  <a:pt x="310430" y="32256"/>
                  <a:pt x="316940" y="30480"/>
                </a:cubicBezTo>
                <a:cubicBezTo>
                  <a:pt x="332438" y="26253"/>
                  <a:pt x="346720" y="17233"/>
                  <a:pt x="362660" y="15240"/>
                </a:cubicBezTo>
                <a:cubicBezTo>
                  <a:pt x="446443" y="4767"/>
                  <a:pt x="403267" y="9881"/>
                  <a:pt x="492200" y="0"/>
                </a:cubicBezTo>
                <a:cubicBezTo>
                  <a:pt x="565860" y="2540"/>
                  <a:pt x="639761" y="1142"/>
                  <a:pt x="713180" y="7620"/>
                </a:cubicBezTo>
                <a:cubicBezTo>
                  <a:pt x="731085" y="9200"/>
                  <a:pt x="776308" y="36569"/>
                  <a:pt x="789380" y="45720"/>
                </a:cubicBezTo>
                <a:cubicBezTo>
                  <a:pt x="819685" y="66933"/>
                  <a:pt x="831552" y="76620"/>
                  <a:pt x="850340" y="106680"/>
                </a:cubicBezTo>
                <a:cubicBezTo>
                  <a:pt x="856360" y="116313"/>
                  <a:pt x="859944" y="127297"/>
                  <a:pt x="865580" y="137160"/>
                </a:cubicBezTo>
                <a:cubicBezTo>
                  <a:pt x="870124" y="145111"/>
                  <a:pt x="876724" y="151829"/>
                  <a:pt x="880820" y="160020"/>
                </a:cubicBezTo>
                <a:cubicBezTo>
                  <a:pt x="884412" y="167204"/>
                  <a:pt x="884455" y="175906"/>
                  <a:pt x="888440" y="182880"/>
                </a:cubicBezTo>
                <a:cubicBezTo>
                  <a:pt x="894741" y="193907"/>
                  <a:pt x="904569" y="202590"/>
                  <a:pt x="911300" y="213360"/>
                </a:cubicBezTo>
                <a:cubicBezTo>
                  <a:pt x="950941" y="276785"/>
                  <a:pt x="908234" y="214848"/>
                  <a:pt x="934160" y="266700"/>
                </a:cubicBezTo>
                <a:cubicBezTo>
                  <a:pt x="938256" y="274891"/>
                  <a:pt x="944320" y="281940"/>
                  <a:pt x="949400" y="289560"/>
                </a:cubicBezTo>
                <a:cubicBezTo>
                  <a:pt x="951940" y="299720"/>
                  <a:pt x="953343" y="310234"/>
                  <a:pt x="957020" y="320040"/>
                </a:cubicBezTo>
                <a:cubicBezTo>
                  <a:pt x="986905" y="399734"/>
                  <a:pt x="960321" y="302763"/>
                  <a:pt x="979880" y="381000"/>
                </a:cubicBezTo>
                <a:cubicBezTo>
                  <a:pt x="977340" y="416560"/>
                  <a:pt x="976197" y="452247"/>
                  <a:pt x="972260" y="487680"/>
                </a:cubicBezTo>
                <a:cubicBezTo>
                  <a:pt x="970341" y="504954"/>
                  <a:pt x="953231" y="552387"/>
                  <a:pt x="949400" y="563880"/>
                </a:cubicBezTo>
                <a:lnTo>
                  <a:pt x="941780" y="586740"/>
                </a:lnTo>
                <a:cubicBezTo>
                  <a:pt x="939240" y="594360"/>
                  <a:pt x="936108" y="601808"/>
                  <a:pt x="934160" y="609600"/>
                </a:cubicBezTo>
                <a:cubicBezTo>
                  <a:pt x="924592" y="647872"/>
                  <a:pt x="929852" y="630145"/>
                  <a:pt x="918920" y="662940"/>
                </a:cubicBezTo>
                <a:cubicBezTo>
                  <a:pt x="916380" y="683260"/>
                  <a:pt x="917408" y="704354"/>
                  <a:pt x="911300" y="723900"/>
                </a:cubicBezTo>
                <a:cubicBezTo>
                  <a:pt x="907266" y="736809"/>
                  <a:pt x="876492" y="799896"/>
                  <a:pt x="857960" y="815340"/>
                </a:cubicBezTo>
                <a:cubicBezTo>
                  <a:pt x="851790" y="820482"/>
                  <a:pt x="842720" y="820420"/>
                  <a:pt x="835100" y="822960"/>
                </a:cubicBezTo>
                <a:cubicBezTo>
                  <a:pt x="830020" y="830580"/>
                  <a:pt x="827011" y="840099"/>
                  <a:pt x="819860" y="845820"/>
                </a:cubicBezTo>
                <a:cubicBezTo>
                  <a:pt x="813588" y="850838"/>
                  <a:pt x="804749" y="851327"/>
                  <a:pt x="797000" y="853440"/>
                </a:cubicBezTo>
                <a:cubicBezTo>
                  <a:pt x="776793" y="858951"/>
                  <a:pt x="756360" y="863600"/>
                  <a:pt x="736040" y="868680"/>
                </a:cubicBezTo>
                <a:cubicBezTo>
                  <a:pt x="703425" y="876834"/>
                  <a:pt x="702931" y="877471"/>
                  <a:pt x="667460" y="883920"/>
                </a:cubicBezTo>
                <a:cubicBezTo>
                  <a:pt x="621967" y="892191"/>
                  <a:pt x="625991" y="889749"/>
                  <a:pt x="583640" y="899160"/>
                </a:cubicBezTo>
                <a:cubicBezTo>
                  <a:pt x="573417" y="901432"/>
                  <a:pt x="563320" y="904240"/>
                  <a:pt x="553160" y="906780"/>
                </a:cubicBezTo>
                <a:cubicBezTo>
                  <a:pt x="492200" y="904240"/>
                  <a:pt x="431158" y="903219"/>
                  <a:pt x="370280" y="899160"/>
                </a:cubicBezTo>
                <a:cubicBezTo>
                  <a:pt x="337040" y="896944"/>
                  <a:pt x="320966" y="893103"/>
                  <a:pt x="294080" y="876300"/>
                </a:cubicBezTo>
                <a:cubicBezTo>
                  <a:pt x="283310" y="869569"/>
                  <a:pt x="274370" y="860171"/>
                  <a:pt x="263600" y="853440"/>
                </a:cubicBezTo>
                <a:cubicBezTo>
                  <a:pt x="253967" y="847420"/>
                  <a:pt x="242363" y="844802"/>
                  <a:pt x="233120" y="838200"/>
                </a:cubicBezTo>
                <a:cubicBezTo>
                  <a:pt x="224351" y="831936"/>
                  <a:pt x="218881" y="821806"/>
                  <a:pt x="210260" y="815340"/>
                </a:cubicBezTo>
                <a:cubicBezTo>
                  <a:pt x="198412" y="806454"/>
                  <a:pt x="183623" y="801859"/>
                  <a:pt x="172160" y="792480"/>
                </a:cubicBezTo>
                <a:cubicBezTo>
                  <a:pt x="57329" y="698528"/>
                  <a:pt x="170988" y="776458"/>
                  <a:pt x="103580" y="731520"/>
                </a:cubicBezTo>
                <a:cubicBezTo>
                  <a:pt x="91214" y="694423"/>
                  <a:pt x="101933" y="718546"/>
                  <a:pt x="73100" y="678180"/>
                </a:cubicBezTo>
                <a:cubicBezTo>
                  <a:pt x="49069" y="644536"/>
                  <a:pt x="51510" y="659130"/>
                  <a:pt x="42620" y="647700"/>
                </a:cubicBezTo>
                <a:close/>
              </a:path>
            </a:pathLst>
          </a:custGeom>
          <a:solidFill>
            <a:srgbClr val="7030A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FBAC682-95FE-707D-3278-793C998F88D4}"/>
              </a:ext>
            </a:extLst>
          </p:cNvPr>
          <p:cNvSpPr txBox="1"/>
          <p:nvPr/>
        </p:nvSpPr>
        <p:spPr>
          <a:xfrm>
            <a:off x="10875303" y="2608033"/>
            <a:ext cx="14325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prstClr val="black"/>
                  </a:solidFill>
                </a:ln>
                <a:solidFill>
                  <a:srgbClr val="A568D2"/>
                </a:solidFill>
                <a:effectLst/>
                <a:uLnTx/>
                <a:uFillTx/>
                <a:latin typeface="Roboto" panose="02000000000000000000" pitchFamily="2" charset="0"/>
                <a:ea typeface="Roboto" panose="02000000000000000000" pitchFamily="2" charset="0"/>
                <a:cs typeface="+mn-cs"/>
              </a:rPr>
              <a:t>LAG</a:t>
            </a:r>
          </a:p>
        </p:txBody>
      </p:sp>
      <p:sp>
        <p:nvSpPr>
          <p:cNvPr id="10" name="TextBox 9">
            <a:extLst>
              <a:ext uri="{FF2B5EF4-FFF2-40B4-BE49-F238E27FC236}">
                <a16:creationId xmlns:a16="http://schemas.microsoft.com/office/drawing/2014/main" id="{3DA83FEE-D9CA-FE1D-A81D-5CD3DC71DD30}"/>
              </a:ext>
            </a:extLst>
          </p:cNvPr>
          <p:cNvSpPr txBox="1"/>
          <p:nvPr/>
        </p:nvSpPr>
        <p:spPr>
          <a:xfrm>
            <a:off x="7950242" y="2608034"/>
            <a:ext cx="14325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prstClr val="black"/>
                  </a:solidFill>
                </a:ln>
                <a:solidFill>
                  <a:srgbClr val="7BC24D">
                    <a:lumMod val="60000"/>
                    <a:lumOff val="40000"/>
                  </a:srgbClr>
                </a:solidFill>
                <a:effectLst/>
                <a:uLnTx/>
                <a:uFillTx/>
                <a:latin typeface="Roboto" panose="02000000000000000000" pitchFamily="2" charset="0"/>
                <a:ea typeface="Roboto" panose="02000000000000000000" pitchFamily="2" charset="0"/>
                <a:cs typeface="+mn-cs"/>
              </a:rPr>
              <a:t>LEAD</a:t>
            </a:r>
          </a:p>
        </p:txBody>
      </p:sp>
    </p:spTree>
    <p:extLst>
      <p:ext uri="{BB962C8B-B14F-4D97-AF65-F5344CB8AC3E}">
        <p14:creationId xmlns:p14="http://schemas.microsoft.com/office/powerpoint/2010/main" val="21852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P spid="4" grpId="0" animBg="1"/>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198A6-7353-B965-6792-5D6AC3AC4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63FA5-BF5F-38D7-7250-ED6ABADDDD5A}"/>
              </a:ext>
            </a:extLst>
          </p:cNvPr>
          <p:cNvSpPr>
            <a:spLocks noGrp="1"/>
          </p:cNvSpPr>
          <p:nvPr>
            <p:ph type="title"/>
          </p:nvPr>
        </p:nvSpPr>
        <p:spPr>
          <a:xfrm>
            <a:off x="225811" y="365125"/>
            <a:ext cx="10515600" cy="847725"/>
          </a:xfrm>
        </p:spPr>
        <p:txBody>
          <a:bodyPr/>
          <a:lstStyle/>
          <a:p>
            <a:pPr algn="l"/>
            <a:r>
              <a:rPr lang="en-US"/>
              <a:t>PFAS Monitoring Program</a:t>
            </a:r>
          </a:p>
        </p:txBody>
      </p:sp>
      <p:sp>
        <p:nvSpPr>
          <p:cNvPr id="5" name="Content Placeholder 4">
            <a:extLst>
              <a:ext uri="{FF2B5EF4-FFF2-40B4-BE49-F238E27FC236}">
                <a16:creationId xmlns:a16="http://schemas.microsoft.com/office/drawing/2014/main" id="{F2A9EE42-3191-5AB7-E78E-ABC73864A08A}"/>
              </a:ext>
            </a:extLst>
          </p:cNvPr>
          <p:cNvSpPr>
            <a:spLocks noGrp="1"/>
          </p:cNvSpPr>
          <p:nvPr>
            <p:ph idx="1"/>
          </p:nvPr>
        </p:nvSpPr>
        <p:spPr>
          <a:xfrm>
            <a:off x="264004" y="1428750"/>
            <a:ext cx="5731060" cy="4646613"/>
          </a:xfrm>
        </p:spPr>
        <p:txBody>
          <a:bodyPr>
            <a:normAutofit/>
          </a:bodyPr>
          <a:lstStyle/>
          <a:p>
            <a:pPr lvl="0">
              <a:lnSpc>
                <a:spcPct val="100000"/>
              </a:lnSpc>
              <a:spcAft>
                <a:spcPts val="1200"/>
              </a:spcAft>
            </a:pPr>
            <a:r>
              <a:rPr lang="en-US" altLang="en-US" noProof="0" dirty="0"/>
              <a:t>27 PFAS treatment facilities operational</a:t>
            </a:r>
          </a:p>
          <a:p>
            <a:pPr lvl="1">
              <a:lnSpc>
                <a:spcPct val="100000"/>
              </a:lnSpc>
              <a:spcAft>
                <a:spcPts val="2400"/>
              </a:spcAft>
            </a:pPr>
            <a:r>
              <a:rPr lang="en-US" altLang="en-US" noProof="0" dirty="0"/>
              <a:t>68 facilities total at final build-out</a:t>
            </a:r>
          </a:p>
          <a:p>
            <a:pPr lvl="0">
              <a:lnSpc>
                <a:spcPct val="100000"/>
              </a:lnSpc>
              <a:spcAft>
                <a:spcPts val="2400"/>
              </a:spcAft>
            </a:pPr>
            <a:r>
              <a:rPr lang="en-US" altLang="en-US" noProof="0" dirty="0"/>
              <a:t>WQ Department staff monitoring</a:t>
            </a:r>
          </a:p>
          <a:p>
            <a:pPr lvl="1">
              <a:lnSpc>
                <a:spcPct val="100000"/>
              </a:lnSpc>
              <a:spcAft>
                <a:spcPts val="2400"/>
              </a:spcAft>
            </a:pPr>
            <a:r>
              <a:rPr lang="en-US" altLang="en-US" dirty="0"/>
              <a:t>Monthly </a:t>
            </a:r>
            <a:r>
              <a:rPr lang="en-US" altLang="en-US" noProof="0" dirty="0"/>
              <a:t>sampling of leads and combined effluent. </a:t>
            </a:r>
          </a:p>
          <a:p>
            <a:pPr lvl="1">
              <a:lnSpc>
                <a:spcPct val="100000"/>
              </a:lnSpc>
              <a:spcAft>
                <a:spcPts val="2400"/>
              </a:spcAft>
            </a:pPr>
            <a:r>
              <a:rPr lang="en-US" altLang="en-US" dirty="0"/>
              <a:t>Q</a:t>
            </a:r>
            <a:r>
              <a:rPr lang="en-US" altLang="en-US" noProof="0" dirty="0" err="1"/>
              <a:t>uarterly</a:t>
            </a:r>
            <a:r>
              <a:rPr lang="en-US" altLang="en-US" noProof="0" dirty="0"/>
              <a:t> sampling of all points in treatment</a:t>
            </a:r>
            <a:r>
              <a:rPr lang="en-US" altLang="en-US" dirty="0"/>
              <a:t> train.</a:t>
            </a:r>
          </a:p>
          <a:p>
            <a:pPr lvl="0">
              <a:lnSpc>
                <a:spcPct val="100000"/>
              </a:lnSpc>
              <a:spcAft>
                <a:spcPts val="2400"/>
              </a:spcAft>
            </a:pPr>
            <a:r>
              <a:rPr lang="en-US" dirty="0"/>
              <a:t>Samples analyzed OCWD main lab for 25 different PFAS analytes </a:t>
            </a:r>
          </a:p>
          <a:p>
            <a:pPr lvl="0">
              <a:lnSpc>
                <a:spcPct val="100000"/>
              </a:lnSpc>
              <a:spcAft>
                <a:spcPts val="2400"/>
              </a:spcAft>
            </a:pPr>
            <a:endParaRPr lang="en-US" altLang="en-US" noProof="0" dirty="0"/>
          </a:p>
          <a:p>
            <a:pPr lvl="0">
              <a:lnSpc>
                <a:spcPct val="100000"/>
              </a:lnSpc>
              <a:spcAft>
                <a:spcPts val="2400"/>
              </a:spcAft>
            </a:pPr>
            <a:endParaRPr lang="en-US" altLang="en-US" b="1" u="sng" noProof="0" dirty="0"/>
          </a:p>
          <a:p>
            <a:pPr>
              <a:lnSpc>
                <a:spcPct val="100000"/>
              </a:lnSpc>
              <a:spcAft>
                <a:spcPts val="2400"/>
              </a:spcAft>
            </a:pPr>
            <a:endParaRPr lang="en-US" dirty="0"/>
          </a:p>
        </p:txBody>
      </p:sp>
      <p:pic>
        <p:nvPicPr>
          <p:cNvPr id="9" name="Picture 8" descr="A building with a lawn and trees&#10;&#10;Description automatically generated">
            <a:extLst>
              <a:ext uri="{FF2B5EF4-FFF2-40B4-BE49-F238E27FC236}">
                <a16:creationId xmlns:a16="http://schemas.microsoft.com/office/drawing/2014/main" id="{CBAD40AB-0505-8A33-2C94-E71C1A777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00059" y="4097013"/>
            <a:ext cx="2915742" cy="2303787"/>
          </a:xfrm>
          <a:prstGeom prst="rect">
            <a:avLst/>
          </a:prstGeom>
        </p:spPr>
      </p:pic>
      <p:sp>
        <p:nvSpPr>
          <p:cNvPr id="10" name="Rectangle 9">
            <a:extLst>
              <a:ext uri="{FF2B5EF4-FFF2-40B4-BE49-F238E27FC236}">
                <a16:creationId xmlns:a16="http://schemas.microsoft.com/office/drawing/2014/main" id="{6B894116-0629-C339-505F-5742662890C4}"/>
              </a:ext>
            </a:extLst>
          </p:cNvPr>
          <p:cNvSpPr/>
          <p:nvPr/>
        </p:nvSpPr>
        <p:spPr>
          <a:xfrm>
            <a:off x="9200059" y="0"/>
            <a:ext cx="2915742" cy="2009017"/>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A picture containing beverage&#10;&#10;AI-generated content may be incorrect.">
            <a:extLst>
              <a:ext uri="{FF2B5EF4-FFF2-40B4-BE49-F238E27FC236}">
                <a16:creationId xmlns:a16="http://schemas.microsoft.com/office/drawing/2014/main" id="{64E8B47C-46DD-2267-B4F2-D90E80305C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00060" y="2081101"/>
            <a:ext cx="2915742" cy="1943828"/>
          </a:xfrm>
          <a:prstGeom prst="rect">
            <a:avLst/>
          </a:prstGeom>
        </p:spPr>
      </p:pic>
      <p:pic>
        <p:nvPicPr>
          <p:cNvPr id="14" name="Picture 13" descr="A picture containing sky, ground, outdoor&#10;&#10;AI-generated content may be incorrect.">
            <a:extLst>
              <a:ext uri="{FF2B5EF4-FFF2-40B4-BE49-F238E27FC236}">
                <a16:creationId xmlns:a16="http://schemas.microsoft.com/office/drawing/2014/main" id="{E50B7187-F3AE-3303-60E0-1E06A5DCD53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183381" y="4248718"/>
            <a:ext cx="2915742" cy="2152082"/>
          </a:xfrm>
          <a:prstGeom prst="rect">
            <a:avLst/>
          </a:prstGeom>
        </p:spPr>
      </p:pic>
      <p:pic>
        <p:nvPicPr>
          <p:cNvPr id="16" name="Picture 15" descr="A picture containing indoor, device, equipment, miller&#10;&#10;AI-generated content may be incorrect.">
            <a:extLst>
              <a:ext uri="{FF2B5EF4-FFF2-40B4-BE49-F238E27FC236}">
                <a16:creationId xmlns:a16="http://schemas.microsoft.com/office/drawing/2014/main" id="{EFCBCD3A-33B3-B82B-D157-DF1AC74A99A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83381" y="1782137"/>
            <a:ext cx="2915742" cy="2358631"/>
          </a:xfrm>
          <a:prstGeom prst="rect">
            <a:avLst/>
          </a:prstGeom>
        </p:spPr>
      </p:pic>
      <p:pic>
        <p:nvPicPr>
          <p:cNvPr id="18" name="Picture 17" descr="A group of people in a lab&#10;&#10;AI-generated content may be incorrect.">
            <a:extLst>
              <a:ext uri="{FF2B5EF4-FFF2-40B4-BE49-F238E27FC236}">
                <a16:creationId xmlns:a16="http://schemas.microsoft.com/office/drawing/2014/main" id="{14CB0F63-F250-C5BE-FFCE-5AB40EA6321D}"/>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183381" y="0"/>
            <a:ext cx="2915742" cy="1729950"/>
          </a:xfrm>
          <a:prstGeom prst="rect">
            <a:avLst/>
          </a:prstGeom>
        </p:spPr>
      </p:pic>
    </p:spTree>
    <p:extLst>
      <p:ext uri="{BB962C8B-B14F-4D97-AF65-F5344CB8AC3E}">
        <p14:creationId xmlns:p14="http://schemas.microsoft.com/office/powerpoint/2010/main" val="205657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43B75-142B-DB3C-CEA6-655282B24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06742-591E-21ED-589A-85DA04F69536}"/>
              </a:ext>
            </a:extLst>
          </p:cNvPr>
          <p:cNvSpPr>
            <a:spLocks noGrp="1"/>
          </p:cNvSpPr>
          <p:nvPr>
            <p:ph type="title"/>
          </p:nvPr>
        </p:nvSpPr>
        <p:spPr>
          <a:xfrm>
            <a:off x="627790" y="365125"/>
            <a:ext cx="10801443" cy="847725"/>
          </a:xfrm>
        </p:spPr>
        <p:txBody>
          <a:bodyPr>
            <a:normAutofit/>
          </a:bodyPr>
          <a:lstStyle/>
          <a:p>
            <a:r>
              <a:rPr lang="en-US"/>
              <a:t>The Data Challenge</a:t>
            </a:r>
          </a:p>
        </p:txBody>
      </p:sp>
      <p:grpSp>
        <p:nvGrpSpPr>
          <p:cNvPr id="18" name="Group 17">
            <a:extLst>
              <a:ext uri="{FF2B5EF4-FFF2-40B4-BE49-F238E27FC236}">
                <a16:creationId xmlns:a16="http://schemas.microsoft.com/office/drawing/2014/main" id="{C05F8C01-FAF6-1C3B-975A-0A3E43D9114F}"/>
              </a:ext>
            </a:extLst>
          </p:cNvPr>
          <p:cNvGrpSpPr/>
          <p:nvPr/>
        </p:nvGrpSpPr>
        <p:grpSpPr>
          <a:xfrm>
            <a:off x="368359" y="1750632"/>
            <a:ext cx="2805547" cy="1264571"/>
            <a:chOff x="368359" y="1459684"/>
            <a:chExt cx="3348024" cy="1264571"/>
          </a:xfrm>
        </p:grpSpPr>
        <p:sp>
          <p:nvSpPr>
            <p:cNvPr id="15" name="Rectangle 14">
              <a:extLst>
                <a:ext uri="{FF2B5EF4-FFF2-40B4-BE49-F238E27FC236}">
                  <a16:creationId xmlns:a16="http://schemas.microsoft.com/office/drawing/2014/main" id="{3C8055E2-5A5E-EE08-0BF9-F7D1A4933DBA}"/>
                </a:ext>
              </a:extLst>
            </p:cNvPr>
            <p:cNvSpPr/>
            <p:nvPr/>
          </p:nvSpPr>
          <p:spPr>
            <a:xfrm>
              <a:off x="368359" y="1459684"/>
              <a:ext cx="3273622" cy="12618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E53B66A-F66D-5BE5-E5A5-2310E27DC222}"/>
                </a:ext>
              </a:extLst>
            </p:cNvPr>
            <p:cNvSpPr txBox="1"/>
            <p:nvPr/>
          </p:nvSpPr>
          <p:spPr>
            <a:xfrm>
              <a:off x="368359" y="1462371"/>
              <a:ext cx="3348024" cy="126188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27</a:t>
              </a:r>
              <a:r>
                <a:rPr kumimoji="0" lang="en-US" sz="3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Treatment Plants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(68 Planned)</a:t>
              </a:r>
            </a:p>
          </p:txBody>
        </p:sp>
      </p:grpSp>
      <p:grpSp>
        <p:nvGrpSpPr>
          <p:cNvPr id="24" name="Group 23">
            <a:extLst>
              <a:ext uri="{FF2B5EF4-FFF2-40B4-BE49-F238E27FC236}">
                <a16:creationId xmlns:a16="http://schemas.microsoft.com/office/drawing/2014/main" id="{DA50AEBF-1065-B2D8-63FB-065D8C1D7866}"/>
              </a:ext>
            </a:extLst>
          </p:cNvPr>
          <p:cNvGrpSpPr/>
          <p:nvPr/>
        </p:nvGrpSpPr>
        <p:grpSpPr>
          <a:xfrm>
            <a:off x="3385097" y="1750632"/>
            <a:ext cx="2743200" cy="1291569"/>
            <a:chOff x="4056307" y="1459684"/>
            <a:chExt cx="2971927" cy="1291569"/>
          </a:xfrm>
        </p:grpSpPr>
        <p:sp>
          <p:nvSpPr>
            <p:cNvPr id="17" name="Rectangle 16">
              <a:extLst>
                <a:ext uri="{FF2B5EF4-FFF2-40B4-BE49-F238E27FC236}">
                  <a16:creationId xmlns:a16="http://schemas.microsoft.com/office/drawing/2014/main" id="{44FC83F8-EA9F-FABA-2EF3-D0B627D873B4}"/>
                </a:ext>
              </a:extLst>
            </p:cNvPr>
            <p:cNvSpPr/>
            <p:nvPr/>
          </p:nvSpPr>
          <p:spPr>
            <a:xfrm>
              <a:off x="4056307" y="1459684"/>
              <a:ext cx="2971927" cy="12618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BC99607-7589-9611-CAB1-E1B7747095FF}"/>
                </a:ext>
              </a:extLst>
            </p:cNvPr>
            <p:cNvSpPr txBox="1"/>
            <p:nvPr/>
          </p:nvSpPr>
          <p:spPr>
            <a:xfrm>
              <a:off x="4087408" y="1735590"/>
              <a:ext cx="2909724"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Monthly + Quarterly Sampling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25" name="Group 24">
            <a:extLst>
              <a:ext uri="{FF2B5EF4-FFF2-40B4-BE49-F238E27FC236}">
                <a16:creationId xmlns:a16="http://schemas.microsoft.com/office/drawing/2014/main" id="{2CAFDC6B-247A-CB8C-B2B5-64E54E353A73}"/>
              </a:ext>
            </a:extLst>
          </p:cNvPr>
          <p:cNvGrpSpPr/>
          <p:nvPr/>
        </p:nvGrpSpPr>
        <p:grpSpPr>
          <a:xfrm>
            <a:off x="6321983" y="1750632"/>
            <a:ext cx="2743200" cy="1261884"/>
            <a:chOff x="7805901" y="1459684"/>
            <a:chExt cx="3878976" cy="1261884"/>
          </a:xfrm>
        </p:grpSpPr>
        <p:sp>
          <p:nvSpPr>
            <p:cNvPr id="16" name="Rectangle 15">
              <a:extLst>
                <a:ext uri="{FF2B5EF4-FFF2-40B4-BE49-F238E27FC236}">
                  <a16:creationId xmlns:a16="http://schemas.microsoft.com/office/drawing/2014/main" id="{0B450137-D655-6BA3-35BD-C1211A98C6E7}"/>
                </a:ext>
              </a:extLst>
            </p:cNvPr>
            <p:cNvSpPr/>
            <p:nvPr/>
          </p:nvSpPr>
          <p:spPr>
            <a:xfrm>
              <a:off x="7912430" y="1459684"/>
              <a:ext cx="3594400" cy="12618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01711A2D-1611-196D-E253-E0551A278BAB}"/>
                </a:ext>
              </a:extLst>
            </p:cNvPr>
            <p:cNvSpPr txBox="1"/>
            <p:nvPr/>
          </p:nvSpPr>
          <p:spPr>
            <a:xfrm>
              <a:off x="7805901" y="1527777"/>
              <a:ext cx="3878976" cy="9848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25</a:t>
              </a: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PFAS Analytes Tested</a:t>
              </a:r>
            </a:p>
          </p:txBody>
        </p:sp>
      </p:grpSp>
      <p:grpSp>
        <p:nvGrpSpPr>
          <p:cNvPr id="19" name="Group 18">
            <a:extLst>
              <a:ext uri="{FF2B5EF4-FFF2-40B4-BE49-F238E27FC236}">
                <a16:creationId xmlns:a16="http://schemas.microsoft.com/office/drawing/2014/main" id="{1630E4B9-9AC7-C8B5-BF40-FD8067A3581A}"/>
              </a:ext>
            </a:extLst>
          </p:cNvPr>
          <p:cNvGrpSpPr/>
          <p:nvPr/>
        </p:nvGrpSpPr>
        <p:grpSpPr>
          <a:xfrm>
            <a:off x="9140520" y="1747945"/>
            <a:ext cx="2743200" cy="1264571"/>
            <a:chOff x="368359" y="1459684"/>
            <a:chExt cx="3594400" cy="1264571"/>
          </a:xfrm>
        </p:grpSpPr>
        <p:sp>
          <p:nvSpPr>
            <p:cNvPr id="20" name="Rectangle 19">
              <a:extLst>
                <a:ext uri="{FF2B5EF4-FFF2-40B4-BE49-F238E27FC236}">
                  <a16:creationId xmlns:a16="http://schemas.microsoft.com/office/drawing/2014/main" id="{954537D0-2B1A-0156-4CD6-C9F1316E3FBB}"/>
                </a:ext>
              </a:extLst>
            </p:cNvPr>
            <p:cNvSpPr/>
            <p:nvPr/>
          </p:nvSpPr>
          <p:spPr>
            <a:xfrm>
              <a:off x="368359" y="1459684"/>
              <a:ext cx="3594400" cy="12618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C7E9A8B1-A4AF-EEFB-B491-CB181EDA3C73}"/>
                </a:ext>
              </a:extLst>
            </p:cNvPr>
            <p:cNvSpPr txBox="1"/>
            <p:nvPr/>
          </p:nvSpPr>
          <p:spPr>
            <a:xfrm>
              <a:off x="543960" y="1462371"/>
              <a:ext cx="3172423" cy="1261884"/>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a:ea typeface="Roboto"/>
                  <a:cs typeface="Roboto"/>
                </a:rPr>
                <a:t> Up to 22</a:t>
              </a:r>
              <a:r>
                <a:rPr kumimoji="0" lang="en-US" sz="3200" b="0" i="0" u="none" strike="noStrike" kern="1200" cap="none" spc="0" normalizeH="0" baseline="0" noProof="0">
                  <a:ln>
                    <a:noFill/>
                  </a:ln>
                  <a:solidFill>
                    <a:prstClr val="white"/>
                  </a:solidFill>
                  <a:effectLst/>
                  <a:uLnTx/>
                  <a:uFillTx/>
                  <a:latin typeface="Roboto"/>
                  <a:ea typeface="Roboto"/>
                  <a:cs typeface="Roboto"/>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Treatment Vessels Per Facility</a:t>
              </a:r>
            </a:p>
          </p:txBody>
        </p:sp>
      </p:grpSp>
      <p:sp>
        <p:nvSpPr>
          <p:cNvPr id="22" name="TextBox 21">
            <a:extLst>
              <a:ext uri="{FF2B5EF4-FFF2-40B4-BE49-F238E27FC236}">
                <a16:creationId xmlns:a16="http://schemas.microsoft.com/office/drawing/2014/main" id="{35275B97-1211-C65B-49A0-8A3BA83A6205}"/>
              </a:ext>
            </a:extLst>
          </p:cNvPr>
          <p:cNvSpPr txBox="1"/>
          <p:nvPr/>
        </p:nvSpPr>
        <p:spPr>
          <a:xfrm>
            <a:off x="4598326" y="3259350"/>
            <a:ext cx="3172423"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t>
            </a:r>
            <a:endParaRPr kumimoji="0" lang="en-US" sz="7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F76A45B5-7AAF-F8E4-8F6A-886FB34997BA}"/>
              </a:ext>
            </a:extLst>
          </p:cNvPr>
          <p:cNvSpPr txBox="1"/>
          <p:nvPr/>
        </p:nvSpPr>
        <p:spPr>
          <a:xfrm>
            <a:off x="1046411" y="4505365"/>
            <a:ext cx="10099177" cy="584775"/>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boto"/>
                <a:ea typeface="Roboto"/>
                <a:cs typeface="Roboto"/>
              </a:rPr>
              <a:t>~100,000 Individual PFAS datapoints annually </a:t>
            </a:r>
            <a:endParaRPr kumimoji="0" lang="en-US" sz="3200" b="0" i="0" u="none" strike="noStrike" kern="1200" cap="none" spc="0" normalizeH="0" baseline="0" noProof="0" dirty="0">
              <a:ln>
                <a:noFill/>
              </a:ln>
              <a:solidFill>
                <a:prstClr val="black"/>
              </a:solidFill>
              <a:effectLst/>
              <a:uLnTx/>
              <a:uFillTx/>
              <a:latin typeface="Roboto"/>
              <a:ea typeface="Roboto"/>
              <a:cs typeface="Roboto"/>
            </a:endParaRPr>
          </a:p>
        </p:txBody>
      </p:sp>
    </p:spTree>
    <p:extLst>
      <p:ext uri="{BB962C8B-B14F-4D97-AF65-F5344CB8AC3E}">
        <p14:creationId xmlns:p14="http://schemas.microsoft.com/office/powerpoint/2010/main" val="368334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2120-1B54-D930-944C-CF43F5C99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821F0-6EED-A1EA-4C10-6636D822C5CC}"/>
              </a:ext>
            </a:extLst>
          </p:cNvPr>
          <p:cNvSpPr>
            <a:spLocks noGrp="1"/>
          </p:cNvSpPr>
          <p:nvPr>
            <p:ph type="title"/>
          </p:nvPr>
        </p:nvSpPr>
        <p:spPr>
          <a:xfrm>
            <a:off x="627790" y="365125"/>
            <a:ext cx="10801443" cy="847725"/>
          </a:xfrm>
        </p:spPr>
        <p:txBody>
          <a:bodyPr>
            <a:normAutofit fontScale="90000"/>
          </a:bodyPr>
          <a:lstStyle/>
          <a:p>
            <a:r>
              <a:rPr lang="en-US"/>
              <a:t>Digital Solution: PFAS Treatment Facilities Dashboard</a:t>
            </a:r>
          </a:p>
        </p:txBody>
      </p:sp>
      <p:sp>
        <p:nvSpPr>
          <p:cNvPr id="5" name="Content Placeholder 4">
            <a:extLst>
              <a:ext uri="{FF2B5EF4-FFF2-40B4-BE49-F238E27FC236}">
                <a16:creationId xmlns:a16="http://schemas.microsoft.com/office/drawing/2014/main" id="{1A6FD541-E32A-1678-7ED2-80AAAB072ECF}"/>
              </a:ext>
            </a:extLst>
          </p:cNvPr>
          <p:cNvSpPr>
            <a:spLocks noGrp="1"/>
          </p:cNvSpPr>
          <p:nvPr>
            <p:ph idx="1"/>
          </p:nvPr>
        </p:nvSpPr>
        <p:spPr>
          <a:xfrm>
            <a:off x="336918" y="1455164"/>
            <a:ext cx="6559394" cy="4646613"/>
          </a:xfrm>
        </p:spPr>
        <p:txBody>
          <a:bodyPr>
            <a:normAutofit/>
          </a:bodyPr>
          <a:lstStyle/>
          <a:p>
            <a:pPr lvl="0">
              <a:spcAft>
                <a:spcPts val="1800"/>
              </a:spcAft>
            </a:pPr>
            <a:r>
              <a:rPr lang="en-US" altLang="en-US" dirty="0"/>
              <a:t>Created </a:t>
            </a:r>
            <a:r>
              <a:rPr lang="en-US" altLang="en-US" dirty="0" err="1"/>
              <a:t>i</a:t>
            </a:r>
            <a:r>
              <a:rPr lang="en-US" altLang="en-US" noProof="0" dirty="0"/>
              <a:t>n-house using </a:t>
            </a:r>
            <a:r>
              <a:rPr lang="en-US" altLang="en-US" dirty="0"/>
              <a:t>free open-source tools</a:t>
            </a:r>
            <a:r>
              <a:rPr lang="en-US" altLang="en-US" noProof="0" dirty="0"/>
              <a:t> (R Shiny) and deployed on internal servers </a:t>
            </a:r>
          </a:p>
          <a:p>
            <a:pPr lvl="0">
              <a:spcAft>
                <a:spcPts val="1800"/>
              </a:spcAft>
            </a:pPr>
            <a:r>
              <a:rPr lang="en-US" altLang="en-US" noProof="0" dirty="0"/>
              <a:t>Data is pulled from District’s existing WRMS database</a:t>
            </a:r>
          </a:p>
          <a:p>
            <a:pPr lvl="0">
              <a:spcAft>
                <a:spcPts val="1800"/>
              </a:spcAft>
            </a:pPr>
            <a:r>
              <a:rPr lang="en-US" altLang="en-US" dirty="0"/>
              <a:t>Intent: quick, at-a-glance, high-level overview with the ability to drill down deeper if necessary – to improve efficiency</a:t>
            </a:r>
          </a:p>
          <a:p>
            <a:pPr lvl="0">
              <a:spcAft>
                <a:spcPts val="1800"/>
              </a:spcAft>
            </a:pPr>
            <a:r>
              <a:rPr lang="en-US" altLang="en-US" dirty="0"/>
              <a:t>User-friendly interface</a:t>
            </a:r>
          </a:p>
          <a:p>
            <a:pPr lvl="0">
              <a:spcAft>
                <a:spcPts val="1800"/>
              </a:spcAft>
            </a:pPr>
            <a:r>
              <a:rPr lang="en-US" altLang="en-US" dirty="0"/>
              <a:t>Improves access to data at all levels of organization</a:t>
            </a:r>
          </a:p>
          <a:p>
            <a:pPr lvl="0">
              <a:spcAft>
                <a:spcPts val="1800"/>
              </a:spcAft>
            </a:pPr>
            <a:endParaRPr lang="en-US" altLang="en-US" dirty="0"/>
          </a:p>
          <a:p>
            <a:pPr lvl="0">
              <a:spcAft>
                <a:spcPts val="1800"/>
              </a:spcAft>
            </a:pPr>
            <a:endParaRPr lang="en-US" altLang="en-US" dirty="0"/>
          </a:p>
        </p:txBody>
      </p:sp>
      <p:pic>
        <p:nvPicPr>
          <p:cNvPr id="3" name="Picture 2" descr="Icon&#10;&#10;AI-generated content may be incorrect.">
            <a:extLst>
              <a:ext uri="{FF2B5EF4-FFF2-40B4-BE49-F238E27FC236}">
                <a16:creationId xmlns:a16="http://schemas.microsoft.com/office/drawing/2014/main" id="{CEB4053B-A39C-1B1B-727A-9D2BDE7A64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95205" y="3219122"/>
            <a:ext cx="3788901" cy="1526086"/>
          </a:xfrm>
          <a:prstGeom prst="rect">
            <a:avLst/>
          </a:prstGeom>
        </p:spPr>
      </p:pic>
      <p:pic>
        <p:nvPicPr>
          <p:cNvPr id="9" name="Graphic 8" descr="Database with solid fill">
            <a:extLst>
              <a:ext uri="{FF2B5EF4-FFF2-40B4-BE49-F238E27FC236}">
                <a16:creationId xmlns:a16="http://schemas.microsoft.com/office/drawing/2014/main" id="{83D69C42-7C64-61DD-F200-12F80B6D4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5114" y="1651294"/>
            <a:ext cx="1224542" cy="1224542"/>
          </a:xfrm>
          <a:prstGeom prst="rect">
            <a:avLst/>
          </a:prstGeom>
        </p:spPr>
      </p:pic>
      <p:pic>
        <p:nvPicPr>
          <p:cNvPr id="12" name="Picture 11" descr="Icon&#10;&#10;AI-generated content may be incorrect.">
            <a:extLst>
              <a:ext uri="{FF2B5EF4-FFF2-40B4-BE49-F238E27FC236}">
                <a16:creationId xmlns:a16="http://schemas.microsoft.com/office/drawing/2014/main" id="{CF9FE975-9904-DC80-07D6-A403D15CBC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87442" y="1651294"/>
            <a:ext cx="1108260" cy="1108260"/>
          </a:xfrm>
          <a:prstGeom prst="rect">
            <a:avLst/>
          </a:prstGeom>
        </p:spPr>
      </p:pic>
    </p:spTree>
    <p:extLst>
      <p:ext uri="{BB962C8B-B14F-4D97-AF65-F5344CB8AC3E}">
        <p14:creationId xmlns:p14="http://schemas.microsoft.com/office/powerpoint/2010/main" val="3962653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FE36-6040-906E-64C0-031BC80BF5FF}"/>
            </a:ext>
          </a:extLst>
        </p:cNvPr>
        <p:cNvGrpSpPr/>
        <p:nvPr/>
      </p:nvGrpSpPr>
      <p:grpSpPr>
        <a:xfrm>
          <a:off x="0" y="0"/>
          <a:ext cx="0" cy="0"/>
          <a:chOff x="0" y="0"/>
          <a:chExt cx="0" cy="0"/>
        </a:xfrm>
      </p:grpSpPr>
      <p:pic>
        <p:nvPicPr>
          <p:cNvPr id="3" name="Picture 2" descr="Graphical user interface, text, application&#10;&#10;AI-generated content may be incorrect.">
            <a:extLst>
              <a:ext uri="{FF2B5EF4-FFF2-40B4-BE49-F238E27FC236}">
                <a16:creationId xmlns:a16="http://schemas.microsoft.com/office/drawing/2014/main" id="{C42E907D-9CD8-AECD-76E1-78D1DEBDCD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360" y="137160"/>
            <a:ext cx="10972800" cy="6172200"/>
          </a:xfrm>
          <a:prstGeom prst="rect">
            <a:avLst/>
          </a:prstGeom>
        </p:spPr>
      </p:pic>
      <p:sp>
        <p:nvSpPr>
          <p:cNvPr id="4" name="Oval 3">
            <a:extLst>
              <a:ext uri="{FF2B5EF4-FFF2-40B4-BE49-F238E27FC236}">
                <a16:creationId xmlns:a16="http://schemas.microsoft.com/office/drawing/2014/main" id="{5EF0B247-0EE8-8C1E-613C-B85710130504}"/>
              </a:ext>
            </a:extLst>
          </p:cNvPr>
          <p:cNvSpPr/>
          <p:nvPr/>
        </p:nvSpPr>
        <p:spPr>
          <a:xfrm>
            <a:off x="3918857" y="802433"/>
            <a:ext cx="1250302" cy="886408"/>
          </a:xfrm>
          <a:prstGeom prst="ellipse">
            <a:avLst/>
          </a:prstGeom>
          <a:noFill/>
          <a:ln w="28575">
            <a:solidFill>
              <a:srgbClr val="0056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4693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8BF4-5CC3-095A-CB4C-C7F655C929AF}"/>
              </a:ext>
            </a:extLst>
          </p:cNvPr>
          <p:cNvSpPr>
            <a:spLocks noGrp="1"/>
          </p:cNvSpPr>
          <p:nvPr>
            <p:ph type="title"/>
          </p:nvPr>
        </p:nvSpPr>
        <p:spPr/>
        <p:txBody>
          <a:bodyPr/>
          <a:lstStyle/>
          <a:p>
            <a:r>
              <a:rPr lang="en-US" dirty="0"/>
              <a:t>Next Steps for PFAS Dashboard</a:t>
            </a:r>
          </a:p>
        </p:txBody>
      </p:sp>
      <p:sp>
        <p:nvSpPr>
          <p:cNvPr id="3" name="Content Placeholder 2">
            <a:extLst>
              <a:ext uri="{FF2B5EF4-FFF2-40B4-BE49-F238E27FC236}">
                <a16:creationId xmlns:a16="http://schemas.microsoft.com/office/drawing/2014/main" id="{9BFCB609-75C0-E1BA-AEDF-FD0808A68CAD}"/>
              </a:ext>
            </a:extLst>
          </p:cNvPr>
          <p:cNvSpPr>
            <a:spLocks noGrp="1"/>
          </p:cNvSpPr>
          <p:nvPr>
            <p:ph idx="1"/>
          </p:nvPr>
        </p:nvSpPr>
        <p:spPr>
          <a:xfrm>
            <a:off x="7668491" y="1559468"/>
            <a:ext cx="3685309" cy="4306599"/>
          </a:xfrm>
        </p:spPr>
        <p:txBody>
          <a:bodyPr/>
          <a:lstStyle/>
          <a:p>
            <a:pPr>
              <a:spcAft>
                <a:spcPts val="1800"/>
              </a:spcAft>
            </a:pPr>
            <a:r>
              <a:rPr lang="en-US" dirty="0"/>
              <a:t>Continue soliciting feedback from user community (District staff) to improve and add functions and views</a:t>
            </a:r>
          </a:p>
          <a:p>
            <a:pPr>
              <a:spcAft>
                <a:spcPts val="1800"/>
              </a:spcAft>
            </a:pPr>
            <a:r>
              <a:rPr lang="en-US" dirty="0"/>
              <a:t>Integrate other water quality data</a:t>
            </a:r>
          </a:p>
          <a:p>
            <a:pPr>
              <a:spcAft>
                <a:spcPts val="1800"/>
              </a:spcAft>
            </a:pPr>
            <a:r>
              <a:rPr lang="en-US" dirty="0"/>
              <a:t>Consider incorporating analytics to forecast PFAS breakthrough</a:t>
            </a:r>
          </a:p>
          <a:p>
            <a:pPr>
              <a:spcAft>
                <a:spcPts val="1800"/>
              </a:spcAft>
            </a:pPr>
            <a:r>
              <a:rPr lang="en-US" dirty="0"/>
              <a:t>Evaluate direct Producer access options</a:t>
            </a:r>
          </a:p>
        </p:txBody>
      </p:sp>
      <p:pic>
        <p:nvPicPr>
          <p:cNvPr id="5" name="Picture 4">
            <a:extLst>
              <a:ext uri="{FF2B5EF4-FFF2-40B4-BE49-F238E27FC236}">
                <a16:creationId xmlns:a16="http://schemas.microsoft.com/office/drawing/2014/main" id="{8B1F5630-A731-CCB0-68EB-5A6A7E81693B}"/>
              </a:ext>
            </a:extLst>
          </p:cNvPr>
          <p:cNvPicPr>
            <a:picLocks noChangeAspect="1"/>
          </p:cNvPicPr>
          <p:nvPr/>
        </p:nvPicPr>
        <p:blipFill>
          <a:blip r:embed="rId2"/>
          <a:stretch>
            <a:fillRect/>
          </a:stretch>
        </p:blipFill>
        <p:spPr>
          <a:xfrm>
            <a:off x="656748" y="1648995"/>
            <a:ext cx="6125150" cy="3996428"/>
          </a:xfrm>
          <a:prstGeom prst="rect">
            <a:avLst/>
          </a:prstGeom>
          <a:ln w="19050">
            <a:solidFill>
              <a:schemeClr val="tx1"/>
            </a:solidFill>
          </a:ln>
        </p:spPr>
      </p:pic>
    </p:spTree>
    <p:extLst>
      <p:ext uri="{BB962C8B-B14F-4D97-AF65-F5344CB8AC3E}">
        <p14:creationId xmlns:p14="http://schemas.microsoft.com/office/powerpoint/2010/main" val="1240095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6AC2-7424-544B-DE46-DCD248DD293D}"/>
              </a:ext>
            </a:extLst>
          </p:cNvPr>
          <p:cNvSpPr>
            <a:spLocks noGrp="1"/>
          </p:cNvSpPr>
          <p:nvPr>
            <p:ph type="title"/>
          </p:nvPr>
        </p:nvSpPr>
        <p:spPr>
          <a:xfrm>
            <a:off x="831849" y="1709738"/>
            <a:ext cx="11106865" cy="2852737"/>
          </a:xfrm>
        </p:spPr>
        <p:txBody>
          <a:bodyPr>
            <a:noAutofit/>
          </a:bodyPr>
          <a:lstStyle/>
          <a:p>
            <a:pPr algn="l"/>
            <a:r>
              <a:rPr lang="en-US" sz="4800" dirty="0"/>
              <a:t>Pilot-Scale Destruction of PFAS in Groundwater for Drinking Water Treatment Using Vacuum UV</a:t>
            </a:r>
          </a:p>
        </p:txBody>
      </p:sp>
      <p:sp>
        <p:nvSpPr>
          <p:cNvPr id="3" name="Text Placeholder 2">
            <a:extLst>
              <a:ext uri="{FF2B5EF4-FFF2-40B4-BE49-F238E27FC236}">
                <a16:creationId xmlns:a16="http://schemas.microsoft.com/office/drawing/2014/main" id="{D61F35A1-656B-10B5-71D5-786A5843BCA3}"/>
              </a:ext>
            </a:extLst>
          </p:cNvPr>
          <p:cNvSpPr>
            <a:spLocks noGrp="1"/>
          </p:cNvSpPr>
          <p:nvPr>
            <p:ph type="body" idx="1"/>
          </p:nvPr>
        </p:nvSpPr>
        <p:spPr/>
        <p:txBody>
          <a:bodyPr/>
          <a:lstStyle/>
          <a:p>
            <a:r>
              <a:rPr lang="en-US" dirty="0"/>
              <a:t>Water Illumination, Inc. Trial at OCWD</a:t>
            </a:r>
          </a:p>
        </p:txBody>
      </p:sp>
    </p:spTree>
    <p:extLst>
      <p:ext uri="{BB962C8B-B14F-4D97-AF65-F5344CB8AC3E}">
        <p14:creationId xmlns:p14="http://schemas.microsoft.com/office/powerpoint/2010/main" val="1332595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0C6A-F857-11D0-AF85-A572DD8AD262}"/>
              </a:ext>
            </a:extLst>
          </p:cNvPr>
          <p:cNvSpPr>
            <a:spLocks noGrp="1"/>
          </p:cNvSpPr>
          <p:nvPr>
            <p:ph type="title"/>
          </p:nvPr>
        </p:nvSpPr>
        <p:spPr>
          <a:xfrm>
            <a:off x="265949" y="272031"/>
            <a:ext cx="7109390" cy="847725"/>
          </a:xfrm>
        </p:spPr>
        <p:txBody>
          <a:bodyPr>
            <a:noAutofit/>
          </a:bodyPr>
          <a:lstStyle/>
          <a:p>
            <a:pPr algn="l"/>
            <a:r>
              <a:rPr lang="en-US" sz="3600"/>
              <a:t>District Serving as Testbed to Demonstrate VUV Technology</a:t>
            </a:r>
            <a:endParaRPr lang="en-US" sz="3600" dirty="0"/>
          </a:p>
        </p:txBody>
      </p:sp>
      <p:grpSp>
        <p:nvGrpSpPr>
          <p:cNvPr id="4" name="Group 3">
            <a:extLst>
              <a:ext uri="{FF2B5EF4-FFF2-40B4-BE49-F238E27FC236}">
                <a16:creationId xmlns:a16="http://schemas.microsoft.com/office/drawing/2014/main" id="{8ADBA11D-37AF-A64E-FFB3-2DA29F1D44BE}"/>
              </a:ext>
            </a:extLst>
          </p:cNvPr>
          <p:cNvGrpSpPr/>
          <p:nvPr/>
        </p:nvGrpSpPr>
        <p:grpSpPr>
          <a:xfrm>
            <a:off x="7490661" y="169221"/>
            <a:ext cx="4480529" cy="2127949"/>
            <a:chOff x="6627518" y="729766"/>
            <a:chExt cx="4480529" cy="2127949"/>
          </a:xfrm>
        </p:grpSpPr>
        <p:sp>
          <p:nvSpPr>
            <p:cNvPr id="5" name="Rectangle 4">
              <a:extLst>
                <a:ext uri="{FF2B5EF4-FFF2-40B4-BE49-F238E27FC236}">
                  <a16:creationId xmlns:a16="http://schemas.microsoft.com/office/drawing/2014/main" id="{6714CF13-3C9A-8975-01D6-D49E29756BA0}"/>
                </a:ext>
              </a:extLst>
            </p:cNvPr>
            <p:cNvSpPr/>
            <p:nvPr/>
          </p:nvSpPr>
          <p:spPr>
            <a:xfrm>
              <a:off x="6627518" y="729766"/>
              <a:ext cx="4428781" cy="2127949"/>
            </a:xfrm>
            <a:prstGeom prst="rect">
              <a:avLst/>
            </a:prstGeom>
            <a:solidFill>
              <a:srgbClr val="3F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19E5A62-01F0-5BCA-C8D9-4A2CD61D32F5}"/>
                </a:ext>
              </a:extLst>
            </p:cNvPr>
            <p:cNvSpPr/>
            <p:nvPr/>
          </p:nvSpPr>
          <p:spPr>
            <a:xfrm>
              <a:off x="6836768" y="797060"/>
              <a:ext cx="1285782" cy="1295400"/>
            </a:xfrm>
            <a:prstGeom prst="ellipse">
              <a:avLst/>
            </a:prstGeom>
            <a:solidFill>
              <a:srgbClr val="6B95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District </a:t>
              </a:r>
              <a:r>
                <a:rPr lang="en-US" sz="2400" dirty="0">
                  <a:ln w="0"/>
                  <a:solidFill>
                    <a:srgbClr val="FFFF00"/>
                  </a:solidFill>
                  <a:effectLst>
                    <a:outerShdw blurRad="38100" dist="19050" dir="2700000" algn="tl" rotWithShape="0">
                      <a:schemeClr val="dk1">
                        <a:alpha val="40000"/>
                      </a:schemeClr>
                    </a:outerShdw>
                  </a:effectLst>
                </a:rPr>
                <a:t>R&amp;D </a:t>
              </a:r>
              <a:r>
                <a:rPr lang="en-US" dirty="0">
                  <a:ln w="0"/>
                  <a:solidFill>
                    <a:schemeClr val="bg1"/>
                  </a:solidFill>
                  <a:effectLst>
                    <a:outerShdw blurRad="38100" dist="19050" dir="2700000" algn="tl" rotWithShape="0">
                      <a:schemeClr val="dk1">
                        <a:alpha val="40000"/>
                      </a:schemeClr>
                    </a:outerShdw>
                  </a:effectLst>
                </a:rPr>
                <a:t>Team</a:t>
              </a:r>
            </a:p>
          </p:txBody>
        </p:sp>
        <p:sp>
          <p:nvSpPr>
            <p:cNvPr id="7" name="TextBox 6">
              <a:extLst>
                <a:ext uri="{FF2B5EF4-FFF2-40B4-BE49-F238E27FC236}">
                  <a16:creationId xmlns:a16="http://schemas.microsoft.com/office/drawing/2014/main" id="{5FD995F0-3058-724B-33EB-6A74A5FC42DF}"/>
                </a:ext>
              </a:extLst>
            </p:cNvPr>
            <p:cNvSpPr txBox="1"/>
            <p:nvPr/>
          </p:nvSpPr>
          <p:spPr>
            <a:xfrm>
              <a:off x="7892875" y="2391389"/>
              <a:ext cx="1454244" cy="369332"/>
            </a:xfrm>
            <a:prstGeom prst="rect">
              <a:avLst/>
            </a:prstGeom>
            <a:noFill/>
          </p:spPr>
          <p:txBody>
            <a:bodyPr wrap="none" rtlCol="0">
              <a:spAutoFit/>
            </a:bodyPr>
            <a:lstStyle/>
            <a:p>
              <a:r>
                <a:rPr lang="en-US" b="1" dirty="0">
                  <a:solidFill>
                    <a:srgbClr val="FFFF00"/>
                  </a:solidFill>
                </a:rPr>
                <a:t>Sophie Sun</a:t>
              </a:r>
            </a:p>
          </p:txBody>
        </p:sp>
        <p:sp>
          <p:nvSpPr>
            <p:cNvPr id="8" name="TextBox 7">
              <a:extLst>
                <a:ext uri="{FF2B5EF4-FFF2-40B4-BE49-F238E27FC236}">
                  <a16:creationId xmlns:a16="http://schemas.microsoft.com/office/drawing/2014/main" id="{8ABED486-348F-F124-7AED-603377F98F10}"/>
                </a:ext>
              </a:extLst>
            </p:cNvPr>
            <p:cNvSpPr txBox="1"/>
            <p:nvPr/>
          </p:nvSpPr>
          <p:spPr>
            <a:xfrm>
              <a:off x="9499914" y="2391389"/>
              <a:ext cx="1608133" cy="369332"/>
            </a:xfrm>
            <a:prstGeom prst="rect">
              <a:avLst/>
            </a:prstGeom>
            <a:noFill/>
          </p:spPr>
          <p:txBody>
            <a:bodyPr wrap="none" rtlCol="0">
              <a:spAutoFit/>
            </a:bodyPr>
            <a:lstStyle/>
            <a:p>
              <a:r>
                <a:rPr lang="en-US" b="1" dirty="0">
                  <a:solidFill>
                    <a:srgbClr val="FFFF00"/>
                  </a:solidFill>
                </a:rPr>
                <a:t>Meeta Pannu</a:t>
              </a:r>
            </a:p>
          </p:txBody>
        </p:sp>
      </p:grpSp>
      <p:pic>
        <p:nvPicPr>
          <p:cNvPr id="11" name="Picture 10" descr="A person smiling for the camera&#10;&#10;AI-generated content may be incorrect.">
            <a:extLst>
              <a:ext uri="{FF2B5EF4-FFF2-40B4-BE49-F238E27FC236}">
                <a16:creationId xmlns:a16="http://schemas.microsoft.com/office/drawing/2014/main" id="{EA77741C-7019-F98D-A211-3B117C62B4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961953" y="375760"/>
            <a:ext cx="1285782" cy="1528736"/>
          </a:xfrm>
          <a:prstGeom prst="rect">
            <a:avLst/>
          </a:prstGeom>
          <a:effectLst>
            <a:softEdge rad="63500"/>
          </a:effectLst>
        </p:spPr>
      </p:pic>
      <p:pic>
        <p:nvPicPr>
          <p:cNvPr id="12" name="Google Shape;79;p15" title="Water Illumination Main Logo.png">
            <a:extLst>
              <a:ext uri="{FF2B5EF4-FFF2-40B4-BE49-F238E27FC236}">
                <a16:creationId xmlns:a16="http://schemas.microsoft.com/office/drawing/2014/main" id="{05062120-B69B-202C-592D-728736EB6D5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91430" y="1537872"/>
            <a:ext cx="2738309" cy="773643"/>
          </a:xfrm>
          <a:prstGeom prst="rect">
            <a:avLst/>
          </a:prstGeom>
          <a:noFill/>
          <a:ln>
            <a:noFill/>
          </a:ln>
        </p:spPr>
      </p:pic>
      <p:pic>
        <p:nvPicPr>
          <p:cNvPr id="13" name="Picture 12">
            <a:extLst>
              <a:ext uri="{FF2B5EF4-FFF2-40B4-BE49-F238E27FC236}">
                <a16:creationId xmlns:a16="http://schemas.microsoft.com/office/drawing/2014/main" id="{C8849555-0193-E624-F837-D55339DECE4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504713" y="375760"/>
            <a:ext cx="1227884" cy="1403530"/>
          </a:xfrm>
          <a:prstGeom prst="rect">
            <a:avLst/>
          </a:prstGeom>
          <a:ln>
            <a:noFill/>
          </a:ln>
          <a:effectLst>
            <a:softEdge rad="63500"/>
          </a:effectLst>
        </p:spPr>
      </p:pic>
      <p:pic>
        <p:nvPicPr>
          <p:cNvPr id="14" name="Picture 13">
            <a:extLst>
              <a:ext uri="{FF2B5EF4-FFF2-40B4-BE49-F238E27FC236}">
                <a16:creationId xmlns:a16="http://schemas.microsoft.com/office/drawing/2014/main" id="{BB49E04C-8F93-D0D9-66B3-073046400515}"/>
              </a:ext>
            </a:extLst>
          </p:cNvPr>
          <p:cNvPicPr>
            <a:picLocks noChangeAspect="1"/>
          </p:cNvPicPr>
          <p:nvPr/>
        </p:nvPicPr>
        <p:blipFill>
          <a:blip r:embed="rId6"/>
          <a:srcRect t="14302" r="33576" b="47699"/>
          <a:stretch>
            <a:fillRect/>
          </a:stretch>
        </p:blipFill>
        <p:spPr>
          <a:xfrm>
            <a:off x="823168" y="2513542"/>
            <a:ext cx="5631103" cy="1813045"/>
          </a:xfrm>
          <a:prstGeom prst="rect">
            <a:avLst/>
          </a:prstGeom>
        </p:spPr>
      </p:pic>
      <p:pic>
        <p:nvPicPr>
          <p:cNvPr id="15" name="Picture 14">
            <a:extLst>
              <a:ext uri="{FF2B5EF4-FFF2-40B4-BE49-F238E27FC236}">
                <a16:creationId xmlns:a16="http://schemas.microsoft.com/office/drawing/2014/main" id="{CC9DF8CD-D1FB-4404-E6F1-D757A2C1E630}"/>
              </a:ext>
            </a:extLst>
          </p:cNvPr>
          <p:cNvPicPr>
            <a:picLocks noChangeAspect="1"/>
          </p:cNvPicPr>
          <p:nvPr/>
        </p:nvPicPr>
        <p:blipFill>
          <a:blip r:embed="rId6"/>
          <a:srcRect l="66075" t="14302" b="47699"/>
          <a:stretch>
            <a:fillRect/>
          </a:stretch>
        </p:blipFill>
        <p:spPr>
          <a:xfrm>
            <a:off x="2080050" y="4241304"/>
            <a:ext cx="3117337" cy="1965209"/>
          </a:xfrm>
          <a:prstGeom prst="rect">
            <a:avLst/>
          </a:prstGeom>
        </p:spPr>
      </p:pic>
      <p:sp>
        <p:nvSpPr>
          <p:cNvPr id="16" name="TextBox 15">
            <a:extLst>
              <a:ext uri="{FF2B5EF4-FFF2-40B4-BE49-F238E27FC236}">
                <a16:creationId xmlns:a16="http://schemas.microsoft.com/office/drawing/2014/main" id="{E65C28CB-71BA-6753-29F1-B4C01250289F}"/>
              </a:ext>
            </a:extLst>
          </p:cNvPr>
          <p:cNvSpPr txBox="1"/>
          <p:nvPr/>
        </p:nvSpPr>
        <p:spPr>
          <a:xfrm>
            <a:off x="114656" y="6096871"/>
            <a:ext cx="3233514" cy="307777"/>
          </a:xfrm>
          <a:prstGeom prst="rect">
            <a:avLst/>
          </a:prstGeom>
          <a:noFill/>
        </p:spPr>
        <p:txBody>
          <a:bodyPr wrap="none" rtlCol="0">
            <a:spAutoFit/>
          </a:bodyPr>
          <a:lstStyle/>
          <a:p>
            <a:r>
              <a:rPr lang="en-US" sz="1400" b="1" i="1" dirty="0">
                <a:solidFill>
                  <a:schemeClr val="tx2"/>
                </a:solidFill>
              </a:rPr>
              <a:t>Bios courtesy of Water Illumination </a:t>
            </a:r>
          </a:p>
        </p:txBody>
      </p:sp>
      <p:pic>
        <p:nvPicPr>
          <p:cNvPr id="21" name="Google Shape;245;p27">
            <a:extLst>
              <a:ext uri="{FF2B5EF4-FFF2-40B4-BE49-F238E27FC236}">
                <a16:creationId xmlns:a16="http://schemas.microsoft.com/office/drawing/2014/main" id="{B427AC5B-D2BF-823B-C82E-C04ADF184951}"/>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889898" y="2503714"/>
            <a:ext cx="5029544" cy="3500772"/>
          </a:xfrm>
          <a:prstGeom prst="rect">
            <a:avLst/>
          </a:prstGeom>
          <a:noFill/>
          <a:ln>
            <a:noFill/>
          </a:ln>
        </p:spPr>
      </p:pic>
      <p:sp>
        <p:nvSpPr>
          <p:cNvPr id="22" name="TextBox 21">
            <a:extLst>
              <a:ext uri="{FF2B5EF4-FFF2-40B4-BE49-F238E27FC236}">
                <a16:creationId xmlns:a16="http://schemas.microsoft.com/office/drawing/2014/main" id="{728383B6-768E-D684-3D16-C43BF961DA6F}"/>
              </a:ext>
            </a:extLst>
          </p:cNvPr>
          <p:cNvSpPr txBox="1"/>
          <p:nvPr/>
        </p:nvSpPr>
        <p:spPr>
          <a:xfrm>
            <a:off x="5407281" y="6096870"/>
            <a:ext cx="6697474" cy="307777"/>
          </a:xfrm>
          <a:prstGeom prst="rect">
            <a:avLst/>
          </a:prstGeom>
          <a:noFill/>
        </p:spPr>
        <p:txBody>
          <a:bodyPr wrap="none" rtlCol="0">
            <a:spAutoFit/>
          </a:bodyPr>
          <a:lstStyle/>
          <a:p>
            <a:r>
              <a:rPr lang="en-US" sz="1400" b="1" i="1" dirty="0">
                <a:solidFill>
                  <a:schemeClr val="tx2"/>
                </a:solidFill>
              </a:rPr>
              <a:t>PILOT SITED IN SHED THAT PREVIOUSLY HOUSED OUR PFAS MEDIA PILOT</a:t>
            </a:r>
          </a:p>
        </p:txBody>
      </p:sp>
    </p:spTree>
    <p:extLst>
      <p:ext uri="{BB962C8B-B14F-4D97-AF65-F5344CB8AC3E}">
        <p14:creationId xmlns:p14="http://schemas.microsoft.com/office/powerpoint/2010/main" val="3441411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5B95-1A41-4D37-D120-F465BD118EED}"/>
              </a:ext>
            </a:extLst>
          </p:cNvPr>
          <p:cNvSpPr>
            <a:spLocks noGrp="1"/>
          </p:cNvSpPr>
          <p:nvPr>
            <p:ph type="title"/>
          </p:nvPr>
        </p:nvSpPr>
        <p:spPr/>
        <p:txBody>
          <a:bodyPr/>
          <a:lstStyle/>
          <a:p>
            <a:r>
              <a:rPr lang="en-US" dirty="0"/>
              <a:t>VUV Chemistry to Destroy PFAS</a:t>
            </a:r>
          </a:p>
        </p:txBody>
      </p:sp>
      <p:sp>
        <p:nvSpPr>
          <p:cNvPr id="3" name="Content Placeholder 2">
            <a:extLst>
              <a:ext uri="{FF2B5EF4-FFF2-40B4-BE49-F238E27FC236}">
                <a16:creationId xmlns:a16="http://schemas.microsoft.com/office/drawing/2014/main" id="{610AF6EA-0BAC-6810-F46D-3630FAADB3C2}"/>
              </a:ext>
            </a:extLst>
          </p:cNvPr>
          <p:cNvSpPr>
            <a:spLocks noGrp="1"/>
          </p:cNvSpPr>
          <p:nvPr>
            <p:ph idx="1"/>
          </p:nvPr>
        </p:nvSpPr>
        <p:spPr>
          <a:xfrm>
            <a:off x="521679" y="1530350"/>
            <a:ext cx="3330231" cy="4646613"/>
          </a:xfrm>
        </p:spPr>
        <p:txBody>
          <a:bodyPr/>
          <a:lstStyle/>
          <a:p>
            <a:r>
              <a:rPr lang="en-US" dirty="0"/>
              <a:t>Patented chemistry uses:</a:t>
            </a:r>
          </a:p>
          <a:p>
            <a:pPr lvl="1"/>
            <a:r>
              <a:rPr lang="en-US" dirty="0"/>
              <a:t>vacuum UV (VUV)</a:t>
            </a:r>
          </a:p>
          <a:p>
            <a:pPr lvl="1"/>
            <a:r>
              <a:rPr lang="en-US" dirty="0"/>
              <a:t>tuning gas</a:t>
            </a:r>
          </a:p>
          <a:p>
            <a:pPr lvl="1"/>
            <a:r>
              <a:rPr lang="en-US" dirty="0"/>
              <a:t>alkaline pH</a:t>
            </a:r>
          </a:p>
          <a:p>
            <a:r>
              <a:rPr lang="en-US" dirty="0"/>
              <a:t>VUV photons at wavelengths &lt; 200 nm</a:t>
            </a:r>
          </a:p>
        </p:txBody>
      </p:sp>
      <p:sp>
        <p:nvSpPr>
          <p:cNvPr id="5" name="TextBox 4">
            <a:extLst>
              <a:ext uri="{FF2B5EF4-FFF2-40B4-BE49-F238E27FC236}">
                <a16:creationId xmlns:a16="http://schemas.microsoft.com/office/drawing/2014/main" id="{F1C7A5AB-675B-25D7-8CE4-2C6D45C90009}"/>
              </a:ext>
            </a:extLst>
          </p:cNvPr>
          <p:cNvSpPr txBox="1"/>
          <p:nvPr/>
        </p:nvSpPr>
        <p:spPr>
          <a:xfrm>
            <a:off x="8340092" y="5845155"/>
            <a:ext cx="5235788" cy="523220"/>
          </a:xfrm>
          <a:prstGeom prst="rect">
            <a:avLst/>
          </a:prstGeom>
          <a:noFill/>
        </p:spPr>
        <p:txBody>
          <a:bodyPr wrap="square" rtlCol="0">
            <a:spAutoFit/>
          </a:bodyPr>
          <a:lstStyle/>
          <a:p>
            <a:r>
              <a:rPr lang="en-US" sz="1400" i="1" dirty="0">
                <a:solidFill>
                  <a:schemeClr val="tx2"/>
                </a:solidFill>
              </a:rPr>
              <a:t>Slide credit: modified from Water Illumination.</a:t>
            </a:r>
          </a:p>
          <a:p>
            <a:r>
              <a:rPr lang="en-US" sz="1400" i="1" dirty="0">
                <a:solidFill>
                  <a:schemeClr val="tx2"/>
                </a:solidFill>
              </a:rPr>
              <a:t>Spectrum: https://marktechopto.com</a:t>
            </a:r>
          </a:p>
        </p:txBody>
      </p:sp>
      <p:grpSp>
        <p:nvGrpSpPr>
          <p:cNvPr id="6" name="Google Shape;228;p26">
            <a:extLst>
              <a:ext uri="{FF2B5EF4-FFF2-40B4-BE49-F238E27FC236}">
                <a16:creationId xmlns:a16="http://schemas.microsoft.com/office/drawing/2014/main" id="{12EAB2F8-E2F9-9CBF-6CD7-FFC91229FEC2}"/>
              </a:ext>
            </a:extLst>
          </p:cNvPr>
          <p:cNvGrpSpPr/>
          <p:nvPr/>
        </p:nvGrpSpPr>
        <p:grpSpPr>
          <a:xfrm>
            <a:off x="320950" y="3926876"/>
            <a:ext cx="3342156" cy="2250087"/>
            <a:chOff x="1071797" y="1227461"/>
            <a:chExt cx="4165200" cy="2832793"/>
          </a:xfrm>
        </p:grpSpPr>
        <p:pic>
          <p:nvPicPr>
            <p:cNvPr id="7" name="Google Shape;229;p26">
              <a:extLst>
                <a:ext uri="{FF2B5EF4-FFF2-40B4-BE49-F238E27FC236}">
                  <a16:creationId xmlns:a16="http://schemas.microsoft.com/office/drawing/2014/main" id="{0346A12D-2679-7D3A-0236-2ABC851F78D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29002" y="2654120"/>
              <a:ext cx="1275154" cy="1318005"/>
            </a:xfrm>
            <a:prstGeom prst="rect">
              <a:avLst/>
            </a:prstGeom>
            <a:noFill/>
            <a:ln>
              <a:noFill/>
            </a:ln>
          </p:spPr>
        </p:pic>
        <p:pic>
          <p:nvPicPr>
            <p:cNvPr id="8" name="Google Shape;230;p26">
              <a:extLst>
                <a:ext uri="{FF2B5EF4-FFF2-40B4-BE49-F238E27FC236}">
                  <a16:creationId xmlns:a16="http://schemas.microsoft.com/office/drawing/2014/main" id="{6BC602DB-8A3D-188D-BD76-CFE76F42BE7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80889" y="1227461"/>
              <a:ext cx="1928708" cy="1323107"/>
            </a:xfrm>
            <a:prstGeom prst="rect">
              <a:avLst/>
            </a:prstGeom>
            <a:noFill/>
            <a:ln>
              <a:noFill/>
            </a:ln>
          </p:spPr>
        </p:pic>
        <p:pic>
          <p:nvPicPr>
            <p:cNvPr id="9" name="Google Shape;231;p26">
              <a:extLst>
                <a:ext uri="{FF2B5EF4-FFF2-40B4-BE49-F238E27FC236}">
                  <a16:creationId xmlns:a16="http://schemas.microsoft.com/office/drawing/2014/main" id="{4F193623-3D3E-389E-C3E0-142B0C6F14D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65952" y="1512322"/>
              <a:ext cx="1247804" cy="1117926"/>
            </a:xfrm>
            <a:prstGeom prst="rect">
              <a:avLst/>
            </a:prstGeom>
            <a:noFill/>
            <a:ln>
              <a:noFill/>
            </a:ln>
          </p:spPr>
        </p:pic>
        <p:pic>
          <p:nvPicPr>
            <p:cNvPr id="10" name="Google Shape;232;p26">
              <a:extLst>
                <a:ext uri="{FF2B5EF4-FFF2-40B4-BE49-F238E27FC236}">
                  <a16:creationId xmlns:a16="http://schemas.microsoft.com/office/drawing/2014/main" id="{42388328-C997-EC6C-911B-DDA0BFB8F26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35705" y="2927971"/>
              <a:ext cx="1014476" cy="1043906"/>
            </a:xfrm>
            <a:prstGeom prst="rect">
              <a:avLst/>
            </a:prstGeom>
            <a:noFill/>
            <a:ln>
              <a:noFill/>
            </a:ln>
          </p:spPr>
        </p:pic>
        <p:pic>
          <p:nvPicPr>
            <p:cNvPr id="11" name="Google Shape;233;p26" descr="U.S. Bureau of Reclamation · GitHub">
              <a:extLst>
                <a:ext uri="{FF2B5EF4-FFF2-40B4-BE49-F238E27FC236}">
                  <a16:creationId xmlns:a16="http://schemas.microsoft.com/office/drawing/2014/main" id="{A67D733E-9D4E-518E-05DC-CE320A9B62D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27704" y="2583974"/>
              <a:ext cx="1355297" cy="1394615"/>
            </a:xfrm>
            <a:prstGeom prst="rect">
              <a:avLst/>
            </a:prstGeom>
            <a:noFill/>
            <a:ln>
              <a:noFill/>
            </a:ln>
          </p:spPr>
        </p:pic>
        <p:sp>
          <p:nvSpPr>
            <p:cNvPr id="12" name="Google Shape;234;p26">
              <a:extLst>
                <a:ext uri="{FF2B5EF4-FFF2-40B4-BE49-F238E27FC236}">
                  <a16:creationId xmlns:a16="http://schemas.microsoft.com/office/drawing/2014/main" id="{FF1B1720-D7A7-751F-4B2E-7567FCC7A1F4}"/>
                </a:ext>
              </a:extLst>
            </p:cNvPr>
            <p:cNvSpPr/>
            <p:nvPr/>
          </p:nvSpPr>
          <p:spPr>
            <a:xfrm>
              <a:off x="1071797" y="1289154"/>
              <a:ext cx="4165200" cy="2771100"/>
            </a:xfrm>
            <a:prstGeom prst="rect">
              <a:avLst/>
            </a:prstGeom>
            <a:noFill/>
            <a:ln w="1905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pic>
        <p:nvPicPr>
          <p:cNvPr id="1026" name="Picture 2">
            <a:extLst>
              <a:ext uri="{FF2B5EF4-FFF2-40B4-BE49-F238E27FC236}">
                <a16:creationId xmlns:a16="http://schemas.microsoft.com/office/drawing/2014/main" id="{DF9386EE-F3BA-A42C-4886-2B983D95A0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9172" y="1579704"/>
            <a:ext cx="7261149" cy="3697532"/>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Up 12">
            <a:extLst>
              <a:ext uri="{FF2B5EF4-FFF2-40B4-BE49-F238E27FC236}">
                <a16:creationId xmlns:a16="http://schemas.microsoft.com/office/drawing/2014/main" id="{2DB2E219-F974-143B-0807-875BDC05CFEB}"/>
              </a:ext>
            </a:extLst>
          </p:cNvPr>
          <p:cNvSpPr/>
          <p:nvPr/>
        </p:nvSpPr>
        <p:spPr>
          <a:xfrm>
            <a:off x="5353792" y="5004354"/>
            <a:ext cx="609600" cy="1019926"/>
          </a:xfrm>
          <a:prstGeom prst="upArrow">
            <a:avLst/>
          </a:prstGeom>
          <a:solidFill>
            <a:srgbClr val="B051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46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1001-8A5E-E70F-2505-7C1D49D24C63}"/>
              </a:ext>
            </a:extLst>
          </p:cNvPr>
          <p:cNvSpPr>
            <a:spLocks noGrp="1"/>
          </p:cNvSpPr>
          <p:nvPr>
            <p:ph type="title"/>
          </p:nvPr>
        </p:nvSpPr>
        <p:spPr>
          <a:xfrm>
            <a:off x="424542" y="365125"/>
            <a:ext cx="5116287" cy="1325563"/>
          </a:xfrm>
        </p:spPr>
        <p:txBody>
          <a:bodyPr/>
          <a:lstStyle/>
          <a:p>
            <a:pPr algn="l"/>
            <a:r>
              <a:rPr lang="en-US" dirty="0"/>
              <a:t>Biannual R&amp;D Summary Report</a:t>
            </a:r>
          </a:p>
        </p:txBody>
      </p:sp>
      <p:sp>
        <p:nvSpPr>
          <p:cNvPr id="3" name="Text Placeholder 2">
            <a:extLst>
              <a:ext uri="{FF2B5EF4-FFF2-40B4-BE49-F238E27FC236}">
                <a16:creationId xmlns:a16="http://schemas.microsoft.com/office/drawing/2014/main" id="{3B5AD8FD-5DDA-AA26-3DC8-CF7CE7150DCC}"/>
              </a:ext>
            </a:extLst>
          </p:cNvPr>
          <p:cNvSpPr>
            <a:spLocks noGrp="1"/>
          </p:cNvSpPr>
          <p:nvPr>
            <p:ph type="body" sz="quarter" idx="10"/>
          </p:nvPr>
        </p:nvSpPr>
        <p:spPr>
          <a:xfrm>
            <a:off x="726838" y="2173894"/>
            <a:ext cx="6203898" cy="3877771"/>
          </a:xfrm>
        </p:spPr>
        <p:txBody>
          <a:bodyPr>
            <a:normAutofit/>
          </a:bodyPr>
          <a:lstStyle/>
          <a:p>
            <a:pPr lvl="0">
              <a:spcAft>
                <a:spcPts val="3000"/>
              </a:spcAft>
            </a:pPr>
            <a:r>
              <a:rPr lang="en-US" altLang="en-US" noProof="0" dirty="0"/>
              <a:t>Issued most recent Biannual Report in October  </a:t>
            </a:r>
            <a:r>
              <a:rPr lang="en-US" altLang="en-US" noProof="0" dirty="0">
                <a:sym typeface="Wingdings" panose="05000000000000000000" pitchFamily="2" charset="2"/>
              </a:rPr>
              <a:t> </a:t>
            </a:r>
            <a:endParaRPr lang="en-US" altLang="en-US" noProof="0" dirty="0"/>
          </a:p>
          <a:p>
            <a:pPr lvl="0">
              <a:spcAft>
                <a:spcPts val="3000"/>
              </a:spcAft>
            </a:pPr>
            <a:r>
              <a:rPr lang="en-US" altLang="en-US" dirty="0"/>
              <a:t>Attached to staff report for this item today</a:t>
            </a:r>
            <a:endParaRPr lang="en-US" altLang="en-US" noProof="0" dirty="0"/>
          </a:p>
          <a:p>
            <a:pPr lvl="0">
              <a:spcAft>
                <a:spcPts val="3000"/>
              </a:spcAft>
            </a:pPr>
            <a:r>
              <a:rPr lang="en-US" altLang="en-US" dirty="0"/>
              <a:t>Highlights 28 current </a:t>
            </a:r>
            <a:r>
              <a:rPr lang="en-US" altLang="en-US" i="1" dirty="0"/>
              <a:t>programs</a:t>
            </a:r>
            <a:r>
              <a:rPr lang="en-US" altLang="en-US" dirty="0"/>
              <a:t> and </a:t>
            </a:r>
            <a:r>
              <a:rPr lang="en-US" altLang="en-US" i="1" dirty="0"/>
              <a:t>projects</a:t>
            </a:r>
            <a:endParaRPr lang="en-US" altLang="en-US" dirty="0"/>
          </a:p>
          <a:p>
            <a:pPr lvl="1">
              <a:spcAft>
                <a:spcPts val="3000"/>
              </a:spcAft>
            </a:pPr>
            <a:r>
              <a:rPr lang="en-US" altLang="en-US" sz="1800" i="1" dirty="0"/>
              <a:t>Programs: </a:t>
            </a:r>
            <a:r>
              <a:rPr lang="en-US" altLang="en-US" sz="1800" dirty="0"/>
              <a:t>recurring, continuous efforts</a:t>
            </a:r>
          </a:p>
          <a:p>
            <a:pPr lvl="1">
              <a:spcAft>
                <a:spcPts val="3000"/>
              </a:spcAft>
            </a:pPr>
            <a:r>
              <a:rPr lang="en-US" altLang="en-US" sz="1800" i="1" dirty="0"/>
              <a:t>Projects: </a:t>
            </a:r>
            <a:r>
              <a:rPr lang="en-US" altLang="en-US" sz="1800" dirty="0"/>
              <a:t>studies lasting typically 1 to 3 years</a:t>
            </a:r>
          </a:p>
        </p:txBody>
      </p:sp>
      <p:pic>
        <p:nvPicPr>
          <p:cNvPr id="8" name="Picture 7" descr="A picture containing text&#10;&#10;AI-generated content may be incorrect.">
            <a:extLst>
              <a:ext uri="{FF2B5EF4-FFF2-40B4-BE49-F238E27FC236}">
                <a16:creationId xmlns:a16="http://schemas.microsoft.com/office/drawing/2014/main" id="{62E8892F-1476-1463-A4BE-7B272BFD20F0}"/>
              </a:ext>
            </a:extLst>
          </p:cNvPr>
          <p:cNvPicPr>
            <a:picLocks noChangeAspect="1"/>
          </p:cNvPicPr>
          <p:nvPr/>
        </p:nvPicPr>
        <p:blipFill>
          <a:blip r:embed="rId3"/>
          <a:stretch>
            <a:fillRect/>
          </a:stretch>
        </p:blipFill>
        <p:spPr>
          <a:xfrm>
            <a:off x="7398327" y="365124"/>
            <a:ext cx="4369131" cy="5672875"/>
          </a:xfrm>
          <a:prstGeom prst="rect">
            <a:avLst/>
          </a:prstGeom>
          <a:ln>
            <a:solidFill>
              <a:schemeClr val="tx1"/>
            </a:solidFill>
          </a:ln>
        </p:spPr>
      </p:pic>
    </p:spTree>
    <p:extLst>
      <p:ext uri="{BB962C8B-B14F-4D97-AF65-F5344CB8AC3E}">
        <p14:creationId xmlns:p14="http://schemas.microsoft.com/office/powerpoint/2010/main" val="339730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Google Shape;69;p14">
            <a:extLst>
              <a:ext uri="{FF2B5EF4-FFF2-40B4-BE49-F238E27FC236}">
                <a16:creationId xmlns:a16="http://schemas.microsoft.com/office/drawing/2014/main" id="{62E34FFC-A50F-11F0-8A98-07B3ECEB96CD}"/>
              </a:ext>
            </a:extLst>
          </p:cNvPr>
          <p:cNvPicPr preferRelativeResize="0"/>
          <p:nvPr/>
        </p:nvPicPr>
        <p:blipFill>
          <a:blip r:embed="rId2" cstate="print">
            <a:extLst>
              <a:ext uri="{28A0092B-C50C-407E-A947-70E740481C1C}">
                <a14:useLocalDpi xmlns:a14="http://schemas.microsoft.com/office/drawing/2010/main"/>
              </a:ext>
            </a:extLst>
          </a:blip>
          <a:srcRect/>
          <a:stretch>
            <a:fillRect/>
          </a:stretch>
        </p:blipFill>
        <p:spPr>
          <a:xfrm>
            <a:off x="20" y="10"/>
            <a:ext cx="6095980" cy="6857990"/>
          </a:xfrm>
          <a:prstGeom prst="rect">
            <a:avLst/>
          </a:prstGeom>
          <a:noFill/>
          <a:ln w="79375">
            <a:solidFill>
              <a:schemeClr val="bg1"/>
            </a:solidFill>
          </a:ln>
        </p:spPr>
      </p:pic>
      <p:pic>
        <p:nvPicPr>
          <p:cNvPr id="2" name="Picture 1">
            <a:extLst>
              <a:ext uri="{FF2B5EF4-FFF2-40B4-BE49-F238E27FC236}">
                <a16:creationId xmlns:a16="http://schemas.microsoft.com/office/drawing/2014/main" id="{A8A6A68B-14D6-2145-CA40-020D399F95A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a:ln w="79375">
            <a:solidFill>
              <a:schemeClr val="bg1"/>
            </a:solidFill>
          </a:ln>
        </p:spPr>
      </p:pic>
      <p:sp>
        <p:nvSpPr>
          <p:cNvPr id="21" name="Google Shape;108;p17">
            <a:extLst>
              <a:ext uri="{FF2B5EF4-FFF2-40B4-BE49-F238E27FC236}">
                <a16:creationId xmlns:a16="http://schemas.microsoft.com/office/drawing/2014/main" id="{002B647E-EF35-692E-369D-5EB4B6E4BAFE}"/>
              </a:ext>
            </a:extLst>
          </p:cNvPr>
          <p:cNvSpPr/>
          <p:nvPr/>
        </p:nvSpPr>
        <p:spPr>
          <a:xfrm>
            <a:off x="-559982" y="4120124"/>
            <a:ext cx="1195771" cy="535062"/>
          </a:xfrm>
          <a:prstGeom prst="rightArrow">
            <a:avLst>
              <a:gd name="adj1" fmla="val 50000"/>
              <a:gd name="adj2" fmla="val 50000"/>
            </a:avLst>
          </a:prstGeom>
          <a:solidFill>
            <a:srgbClr val="00BB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chemeClr val="lt1"/>
                </a:solidFill>
              </a:rPr>
              <a:t>Flow</a:t>
            </a:r>
            <a:endParaRPr sz="1300" b="1">
              <a:solidFill>
                <a:schemeClr val="lt1"/>
              </a:solidFill>
            </a:endParaRPr>
          </a:p>
        </p:txBody>
      </p:sp>
      <p:sp>
        <p:nvSpPr>
          <p:cNvPr id="22" name="Google Shape;109;p17">
            <a:extLst>
              <a:ext uri="{FF2B5EF4-FFF2-40B4-BE49-F238E27FC236}">
                <a16:creationId xmlns:a16="http://schemas.microsoft.com/office/drawing/2014/main" id="{5F37C0E0-D471-2936-C910-272391A7AC82}"/>
              </a:ext>
            </a:extLst>
          </p:cNvPr>
          <p:cNvSpPr/>
          <p:nvPr/>
        </p:nvSpPr>
        <p:spPr>
          <a:xfrm rot="16200000">
            <a:off x="3515177" y="2442719"/>
            <a:ext cx="1104490" cy="534398"/>
          </a:xfrm>
          <a:prstGeom prst="rightArrow">
            <a:avLst>
              <a:gd name="adj1" fmla="val 23907"/>
              <a:gd name="adj2" fmla="val 60281"/>
            </a:avLst>
          </a:prstGeom>
          <a:solidFill>
            <a:srgbClr val="00BB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chemeClr val="lt1"/>
                </a:solidFill>
              </a:rPr>
              <a:t>Flow</a:t>
            </a:r>
            <a:endParaRPr sz="1300" b="1">
              <a:solidFill>
                <a:schemeClr val="lt1"/>
              </a:solidFill>
            </a:endParaRPr>
          </a:p>
        </p:txBody>
      </p:sp>
      <p:sp>
        <p:nvSpPr>
          <p:cNvPr id="23" name="Google Shape;110;p17">
            <a:extLst>
              <a:ext uri="{FF2B5EF4-FFF2-40B4-BE49-F238E27FC236}">
                <a16:creationId xmlns:a16="http://schemas.microsoft.com/office/drawing/2014/main" id="{82EEAD6D-C80C-FEA5-B3B9-E96FF4339F5D}"/>
              </a:ext>
            </a:extLst>
          </p:cNvPr>
          <p:cNvSpPr/>
          <p:nvPr/>
        </p:nvSpPr>
        <p:spPr>
          <a:xfrm rot="21598296">
            <a:off x="4067556" y="5420071"/>
            <a:ext cx="1008807" cy="534585"/>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dirty="0">
                <a:solidFill>
                  <a:schemeClr val="lt1"/>
                </a:solidFill>
              </a:rPr>
              <a:t>Out</a:t>
            </a:r>
            <a:endParaRPr sz="1300" b="1" dirty="0">
              <a:solidFill>
                <a:schemeClr val="lt1"/>
              </a:solidFill>
            </a:endParaRPr>
          </a:p>
        </p:txBody>
      </p:sp>
      <p:sp>
        <p:nvSpPr>
          <p:cNvPr id="25" name="Right Brace 24">
            <a:extLst>
              <a:ext uri="{FF2B5EF4-FFF2-40B4-BE49-F238E27FC236}">
                <a16:creationId xmlns:a16="http://schemas.microsoft.com/office/drawing/2014/main" id="{041BCA4E-613C-28B3-1FA9-210B415B183E}"/>
              </a:ext>
            </a:extLst>
          </p:cNvPr>
          <p:cNvSpPr/>
          <p:nvPr/>
        </p:nvSpPr>
        <p:spPr>
          <a:xfrm rot="5400000">
            <a:off x="1981055" y="4016993"/>
            <a:ext cx="247322" cy="1523708"/>
          </a:xfrm>
          <a:prstGeom prst="rightBrace">
            <a:avLst/>
          </a:prstGeom>
          <a:ln w="539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88C2B56-3E97-AAC9-7890-B5BBFD0D36AB}"/>
              </a:ext>
            </a:extLst>
          </p:cNvPr>
          <p:cNvSpPr/>
          <p:nvPr/>
        </p:nvSpPr>
        <p:spPr>
          <a:xfrm>
            <a:off x="1151225" y="4949990"/>
            <a:ext cx="1801681" cy="288407"/>
          </a:xfrm>
          <a:prstGeom prst="rect">
            <a:avLst/>
          </a:prstGeom>
          <a:solidFill>
            <a:schemeClr val="accent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Gas Sparging</a:t>
            </a:r>
          </a:p>
        </p:txBody>
      </p:sp>
      <p:sp>
        <p:nvSpPr>
          <p:cNvPr id="27" name="Right Brace 26">
            <a:extLst>
              <a:ext uri="{FF2B5EF4-FFF2-40B4-BE49-F238E27FC236}">
                <a16:creationId xmlns:a16="http://schemas.microsoft.com/office/drawing/2014/main" id="{3453823C-69FB-692E-64A6-3E1F38123298}"/>
              </a:ext>
            </a:extLst>
          </p:cNvPr>
          <p:cNvSpPr/>
          <p:nvPr/>
        </p:nvSpPr>
        <p:spPr>
          <a:xfrm>
            <a:off x="4393152" y="1982499"/>
            <a:ext cx="259030" cy="1454834"/>
          </a:xfrm>
          <a:prstGeom prst="rightBrace">
            <a:avLst/>
          </a:prstGeom>
          <a:ln w="539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FFFF00"/>
              </a:highlight>
            </a:endParaRPr>
          </a:p>
        </p:txBody>
      </p:sp>
      <p:sp>
        <p:nvSpPr>
          <p:cNvPr id="28" name="Rectangle 27">
            <a:extLst>
              <a:ext uri="{FF2B5EF4-FFF2-40B4-BE49-F238E27FC236}">
                <a16:creationId xmlns:a16="http://schemas.microsoft.com/office/drawing/2014/main" id="{C14695C0-CD82-35C1-FC0A-C55BED5AD564}"/>
              </a:ext>
            </a:extLst>
          </p:cNvPr>
          <p:cNvSpPr/>
          <p:nvPr/>
        </p:nvSpPr>
        <p:spPr>
          <a:xfrm>
            <a:off x="4710712" y="2499333"/>
            <a:ext cx="716643" cy="421168"/>
          </a:xfrm>
          <a:prstGeom prst="rect">
            <a:avLst/>
          </a:prstGeom>
          <a:solidFill>
            <a:schemeClr val="accent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UV</a:t>
            </a:r>
          </a:p>
        </p:txBody>
      </p:sp>
    </p:spTree>
    <p:extLst>
      <p:ext uri="{BB962C8B-B14F-4D97-AF65-F5344CB8AC3E}">
        <p14:creationId xmlns:p14="http://schemas.microsoft.com/office/powerpoint/2010/main" val="597532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A749-BCC3-675C-80EA-2E638368B2D5}"/>
              </a:ext>
            </a:extLst>
          </p:cNvPr>
          <p:cNvSpPr>
            <a:spLocks noGrp="1"/>
          </p:cNvSpPr>
          <p:nvPr>
            <p:ph type="title"/>
          </p:nvPr>
        </p:nvSpPr>
        <p:spPr>
          <a:xfrm>
            <a:off x="239232" y="106326"/>
            <a:ext cx="4481624" cy="1701209"/>
          </a:xfrm>
        </p:spPr>
        <p:txBody>
          <a:bodyPr>
            <a:normAutofit fontScale="90000"/>
          </a:bodyPr>
          <a:lstStyle/>
          <a:p>
            <a:pPr algn="l"/>
            <a:r>
              <a:rPr lang="en-US" dirty="0"/>
              <a:t>Preliminary Findings Demonstrate PFAS Destruction</a:t>
            </a:r>
          </a:p>
        </p:txBody>
      </p:sp>
      <p:pic>
        <p:nvPicPr>
          <p:cNvPr id="3" name="Google Shape;99;p17">
            <a:extLst>
              <a:ext uri="{FF2B5EF4-FFF2-40B4-BE49-F238E27FC236}">
                <a16:creationId xmlns:a16="http://schemas.microsoft.com/office/drawing/2014/main" id="{1C11D7FC-2C06-3796-2DB5-9FCED8BBC05F}"/>
              </a:ext>
            </a:extLst>
          </p:cNvPr>
          <p:cNvPicPr preferRelativeResize="0"/>
          <p:nvPr/>
        </p:nvPicPr>
        <p:blipFill>
          <a:blip r:embed="rId2">
            <a:alphaModFix/>
          </a:blip>
          <a:stretch>
            <a:fillRect/>
          </a:stretch>
        </p:blipFill>
        <p:spPr>
          <a:xfrm>
            <a:off x="5820077" y="245288"/>
            <a:ext cx="6132691" cy="2871748"/>
          </a:xfrm>
          <a:prstGeom prst="rect">
            <a:avLst/>
          </a:prstGeom>
          <a:noFill/>
          <a:ln>
            <a:noFill/>
          </a:ln>
        </p:spPr>
      </p:pic>
      <p:pic>
        <p:nvPicPr>
          <p:cNvPr id="4" name="Google Shape;111;p18">
            <a:extLst>
              <a:ext uri="{FF2B5EF4-FFF2-40B4-BE49-F238E27FC236}">
                <a16:creationId xmlns:a16="http://schemas.microsoft.com/office/drawing/2014/main" id="{F98A5ACF-6AD5-9ED4-5CEB-FD7B166FEF32}"/>
              </a:ext>
            </a:extLst>
          </p:cNvPr>
          <p:cNvPicPr preferRelativeResize="0"/>
          <p:nvPr/>
        </p:nvPicPr>
        <p:blipFill>
          <a:blip r:embed="rId3">
            <a:alphaModFix/>
          </a:blip>
          <a:stretch>
            <a:fillRect/>
          </a:stretch>
        </p:blipFill>
        <p:spPr>
          <a:xfrm>
            <a:off x="5899560" y="3212729"/>
            <a:ext cx="6053208" cy="2871747"/>
          </a:xfrm>
          <a:prstGeom prst="rect">
            <a:avLst/>
          </a:prstGeom>
          <a:noFill/>
          <a:ln>
            <a:noFill/>
          </a:ln>
        </p:spPr>
      </p:pic>
      <p:sp>
        <p:nvSpPr>
          <p:cNvPr id="6" name="Google Shape;94;p17">
            <a:extLst>
              <a:ext uri="{FF2B5EF4-FFF2-40B4-BE49-F238E27FC236}">
                <a16:creationId xmlns:a16="http://schemas.microsoft.com/office/drawing/2014/main" id="{95228A3F-23F1-300C-A248-18D9677A8EA0}"/>
              </a:ext>
            </a:extLst>
          </p:cNvPr>
          <p:cNvSpPr txBox="1">
            <a:spLocks/>
          </p:cNvSpPr>
          <p:nvPr/>
        </p:nvSpPr>
        <p:spPr>
          <a:xfrm>
            <a:off x="4623819" y="1430309"/>
            <a:ext cx="1751050" cy="572700"/>
          </a:xfrm>
          <a:prstGeom prst="rect">
            <a:avLst/>
          </a:prstGeom>
        </p:spPr>
        <p:txBody>
          <a:bodyPr spcFirstLastPara="1" vert="horz" wrap="square" lIns="91425" tIns="91425" rIns="91425" bIns="91425" rtlCol="0" anchor="t" anchorCtr="0">
            <a:normAutofit fontScale="90000" lnSpcReduction="20000"/>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pPr algn="l">
              <a:spcBef>
                <a:spcPts val="0"/>
              </a:spcBef>
            </a:pPr>
            <a:r>
              <a:rPr lang="en-US" dirty="0"/>
              <a:t>PFOA</a:t>
            </a:r>
          </a:p>
        </p:txBody>
      </p:sp>
      <p:pic>
        <p:nvPicPr>
          <p:cNvPr id="7" name="Google Shape;98;p17">
            <a:extLst>
              <a:ext uri="{FF2B5EF4-FFF2-40B4-BE49-F238E27FC236}">
                <a16:creationId xmlns:a16="http://schemas.microsoft.com/office/drawing/2014/main" id="{EB98C8F5-2679-0151-26FC-EAD28711DA3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66064" y="1587873"/>
            <a:ext cx="2341475" cy="1371599"/>
          </a:xfrm>
          <a:prstGeom prst="rect">
            <a:avLst/>
          </a:prstGeom>
          <a:noFill/>
          <a:ln>
            <a:noFill/>
          </a:ln>
        </p:spPr>
      </p:pic>
      <p:sp>
        <p:nvSpPr>
          <p:cNvPr id="9" name="Google Shape;105;p18">
            <a:extLst>
              <a:ext uri="{FF2B5EF4-FFF2-40B4-BE49-F238E27FC236}">
                <a16:creationId xmlns:a16="http://schemas.microsoft.com/office/drawing/2014/main" id="{0EFED835-176E-3517-48D6-5D18DB865478}"/>
              </a:ext>
            </a:extLst>
          </p:cNvPr>
          <p:cNvSpPr txBox="1">
            <a:spLocks/>
          </p:cNvSpPr>
          <p:nvPr/>
        </p:nvSpPr>
        <p:spPr>
          <a:xfrm>
            <a:off x="4708740" y="4131791"/>
            <a:ext cx="1256125" cy="572700"/>
          </a:xfrm>
          <a:prstGeom prst="rect">
            <a:avLst/>
          </a:prstGeom>
        </p:spPr>
        <p:txBody>
          <a:bodyPr spcFirstLastPara="1" vert="horz" wrap="square" lIns="91425" tIns="91425" rIns="91425" bIns="91425" rtlCol="0" anchor="t" anchorCtr="0">
            <a:normAutofit fontScale="82500" lnSpcReduction="10000"/>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pPr algn="l">
              <a:spcBef>
                <a:spcPts val="0"/>
              </a:spcBef>
            </a:pPr>
            <a:r>
              <a:rPr lang="en-US"/>
              <a:t>PFOS</a:t>
            </a:r>
          </a:p>
        </p:txBody>
      </p:sp>
      <p:pic>
        <p:nvPicPr>
          <p:cNvPr id="10" name="Google Shape;110;p18">
            <a:extLst>
              <a:ext uri="{FF2B5EF4-FFF2-40B4-BE49-F238E27FC236}">
                <a16:creationId xmlns:a16="http://schemas.microsoft.com/office/drawing/2014/main" id="{2E35968A-DA2D-3192-BFDC-C8CF0413915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7308" b="-19204"/>
          <a:stretch/>
        </p:blipFill>
        <p:spPr>
          <a:xfrm>
            <a:off x="3910790" y="4364666"/>
            <a:ext cx="2341475" cy="1371599"/>
          </a:xfrm>
          <a:prstGeom prst="rect">
            <a:avLst/>
          </a:prstGeom>
          <a:noFill/>
          <a:ln>
            <a:noFill/>
          </a:ln>
        </p:spPr>
      </p:pic>
      <p:sp>
        <p:nvSpPr>
          <p:cNvPr id="11" name="Content Placeholder 2">
            <a:extLst>
              <a:ext uri="{FF2B5EF4-FFF2-40B4-BE49-F238E27FC236}">
                <a16:creationId xmlns:a16="http://schemas.microsoft.com/office/drawing/2014/main" id="{E371382E-EFEB-4B22-FB11-D1F95BB52D64}"/>
              </a:ext>
            </a:extLst>
          </p:cNvPr>
          <p:cNvSpPr txBox="1">
            <a:spLocks/>
          </p:cNvSpPr>
          <p:nvPr/>
        </p:nvSpPr>
        <p:spPr>
          <a:xfrm>
            <a:off x="374850" y="2041359"/>
            <a:ext cx="4046490" cy="4646613"/>
          </a:xfrm>
          <a:prstGeom prst="rect">
            <a:avLst/>
          </a:prstGeom>
        </p:spPr>
        <p:txBody>
          <a:bodyPr/>
          <a:lst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1200"/>
              </a:spcAft>
            </a:pPr>
            <a:r>
              <a:rPr lang="en-US" dirty="0"/>
              <a:t>Next steps</a:t>
            </a:r>
          </a:p>
          <a:p>
            <a:pPr marL="463550" lvl="1" indent="-290513">
              <a:lnSpc>
                <a:spcPct val="100000"/>
              </a:lnSpc>
              <a:spcBef>
                <a:spcPts val="1200"/>
              </a:spcBef>
              <a:spcAft>
                <a:spcPts val="1200"/>
              </a:spcAft>
            </a:pPr>
            <a:r>
              <a:rPr lang="en-US" sz="1800" i="1" dirty="0">
                <a:solidFill>
                  <a:srgbClr val="0070C0"/>
                </a:solidFill>
              </a:rPr>
              <a:t>Much</a:t>
            </a:r>
            <a:r>
              <a:rPr lang="en-US" sz="1800" dirty="0"/>
              <a:t> faster destruction is necessary for economical scale-up </a:t>
            </a:r>
            <a:r>
              <a:rPr lang="en-US" sz="1800" dirty="0">
                <a:sym typeface="Wingdings" panose="05000000000000000000" pitchFamily="2" charset="2"/>
              </a:rPr>
              <a:t> </a:t>
            </a:r>
            <a:r>
              <a:rPr lang="en-US" sz="1800" i="1" dirty="0">
                <a:solidFill>
                  <a:srgbClr val="0070C0"/>
                </a:solidFill>
                <a:sym typeface="Wingdings" panose="05000000000000000000" pitchFamily="2" charset="2"/>
              </a:rPr>
              <a:t>more research needed</a:t>
            </a:r>
          </a:p>
          <a:p>
            <a:pPr marL="463550" lvl="1" indent="-290513">
              <a:lnSpc>
                <a:spcPct val="100000"/>
              </a:lnSpc>
              <a:spcBef>
                <a:spcPts val="1200"/>
              </a:spcBef>
              <a:spcAft>
                <a:spcPts val="1200"/>
              </a:spcAft>
            </a:pPr>
            <a:r>
              <a:rPr lang="en-US" sz="1800" dirty="0">
                <a:sym typeface="Wingdings" panose="05000000000000000000" pitchFamily="2" charset="2"/>
              </a:rPr>
              <a:t>Removal of sulfonates and short chain PFAS more challenging --  requires optimization</a:t>
            </a:r>
          </a:p>
          <a:p>
            <a:pPr marL="463550" lvl="1" indent="-290513">
              <a:lnSpc>
                <a:spcPct val="100000"/>
              </a:lnSpc>
              <a:spcBef>
                <a:spcPts val="1200"/>
              </a:spcBef>
              <a:spcAft>
                <a:spcPts val="1200"/>
              </a:spcAft>
            </a:pPr>
            <a:r>
              <a:rPr lang="en-US" sz="1800" dirty="0">
                <a:sym typeface="Wingdings" panose="05000000000000000000" pitchFamily="2" charset="2"/>
              </a:rPr>
              <a:t>Water Illumination is constructing a </a:t>
            </a:r>
            <a:r>
              <a:rPr lang="en-US" sz="1800" i="1" dirty="0">
                <a:solidFill>
                  <a:srgbClr val="0070C0"/>
                </a:solidFill>
                <a:sym typeface="Wingdings" panose="05000000000000000000" pitchFamily="2" charset="2"/>
              </a:rPr>
              <a:t>2</a:t>
            </a:r>
            <a:r>
              <a:rPr lang="en-US" sz="1800" i="1" baseline="30000" dirty="0">
                <a:solidFill>
                  <a:srgbClr val="0070C0"/>
                </a:solidFill>
                <a:sym typeface="Wingdings" panose="05000000000000000000" pitchFamily="2" charset="2"/>
              </a:rPr>
              <a:t>nd</a:t>
            </a:r>
            <a:r>
              <a:rPr lang="en-US" sz="1800" i="1" dirty="0">
                <a:solidFill>
                  <a:srgbClr val="0070C0"/>
                </a:solidFill>
                <a:sym typeface="Wingdings" panose="05000000000000000000" pitchFamily="2" charset="2"/>
              </a:rPr>
              <a:t>-generation pilot </a:t>
            </a:r>
            <a:r>
              <a:rPr lang="en-US" sz="1800" dirty="0">
                <a:sym typeface="Wingdings" panose="05000000000000000000" pitchFamily="2" charset="2"/>
              </a:rPr>
              <a:t>with higher power density</a:t>
            </a:r>
            <a:endParaRPr lang="en-US" sz="1800" dirty="0"/>
          </a:p>
        </p:txBody>
      </p:sp>
    </p:spTree>
    <p:extLst>
      <p:ext uri="{BB962C8B-B14F-4D97-AF65-F5344CB8AC3E}">
        <p14:creationId xmlns:p14="http://schemas.microsoft.com/office/powerpoint/2010/main" val="6539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y field with trees in the background&#10;&#10;Description automatically generated with low confidence">
            <a:extLst>
              <a:ext uri="{FF2B5EF4-FFF2-40B4-BE49-F238E27FC236}">
                <a16:creationId xmlns:a16="http://schemas.microsoft.com/office/drawing/2014/main" id="{81706AD3-542B-00C2-77B6-FEA9D29E11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a:ln>
            <a:solidFill>
              <a:srgbClr val="4472C4"/>
            </a:solidFill>
          </a:ln>
        </p:spPr>
      </p:pic>
      <p:sp>
        <p:nvSpPr>
          <p:cNvPr id="6" name="Content Placeholder 2">
            <a:extLst>
              <a:ext uri="{FF2B5EF4-FFF2-40B4-BE49-F238E27FC236}">
                <a16:creationId xmlns:a16="http://schemas.microsoft.com/office/drawing/2014/main" id="{5E804AB3-AA90-7675-82D5-2992038CC706}"/>
              </a:ext>
            </a:extLst>
          </p:cNvPr>
          <p:cNvSpPr txBox="1">
            <a:spLocks/>
          </p:cNvSpPr>
          <p:nvPr/>
        </p:nvSpPr>
        <p:spPr>
          <a:xfrm>
            <a:off x="663412" y="2215982"/>
            <a:ext cx="10865174" cy="36044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solidFill>
                  <a:schemeClr val="bg1"/>
                </a:solidFill>
                <a:latin typeface="Arial"/>
                <a:cs typeface="Arial"/>
              </a:rPr>
              <a:t>Questions?</a:t>
            </a:r>
          </a:p>
          <a:p>
            <a:pPr marL="0" indent="0" algn="ctr">
              <a:lnSpc>
                <a:spcPct val="100000"/>
              </a:lnSpc>
              <a:spcBef>
                <a:spcPts val="0"/>
              </a:spcBef>
              <a:buFont typeface="Arial" panose="020B0604020202020204" pitchFamily="34" charset="0"/>
              <a:buNone/>
            </a:pPr>
            <a:endParaRPr lang="en-US" dirty="0">
              <a:solidFill>
                <a:schemeClr val="bg1"/>
              </a:solidFill>
              <a:latin typeface="Arial"/>
              <a:cs typeface="Arial"/>
            </a:endParaRPr>
          </a:p>
          <a:p>
            <a:pPr marL="0" indent="0" algn="ctr">
              <a:lnSpc>
                <a:spcPct val="100000"/>
              </a:lnSpc>
              <a:spcBef>
                <a:spcPts val="0"/>
              </a:spcBef>
              <a:buFont typeface="Arial" panose="020B0604020202020204" pitchFamily="34" charset="0"/>
              <a:buNone/>
            </a:pPr>
            <a:endParaRPr lang="en-US" dirty="0">
              <a:solidFill>
                <a:schemeClr val="bg1"/>
              </a:solidFill>
              <a:latin typeface="Arial"/>
              <a:cs typeface="Arial"/>
            </a:endParaRPr>
          </a:p>
          <a:p>
            <a:pPr marL="0" indent="0" algn="ctr">
              <a:lnSpc>
                <a:spcPct val="100000"/>
              </a:lnSpc>
              <a:spcBef>
                <a:spcPts val="0"/>
              </a:spcBef>
              <a:buFont typeface="Arial" panose="020B0604020202020204" pitchFamily="34" charset="0"/>
              <a:buNone/>
            </a:pPr>
            <a:endParaRPr lang="en-US" dirty="0">
              <a:solidFill>
                <a:schemeClr val="bg1"/>
              </a:solidFill>
              <a:latin typeface="Arial"/>
              <a:cs typeface="Arial"/>
            </a:endParaRPr>
          </a:p>
          <a:p>
            <a:pPr marL="0" indent="0" algn="ctr">
              <a:lnSpc>
                <a:spcPct val="100000"/>
              </a:lnSpc>
              <a:spcBef>
                <a:spcPts val="0"/>
              </a:spcBef>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 </a:t>
            </a:r>
          </a:p>
          <a:p>
            <a:pPr marL="0" indent="0" algn="ctr">
              <a:lnSpc>
                <a:spcPct val="100000"/>
              </a:lnSpc>
              <a:spcBef>
                <a:spcPts val="0"/>
              </a:spcBef>
              <a:buNone/>
            </a:pPr>
            <a:endParaRPr lang="en-US" dirty="0">
              <a:solidFill>
                <a:schemeClr val="bg1"/>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solidFill>
                  <a:schemeClr val="bg1"/>
                </a:solidFill>
                <a:latin typeface="Arial"/>
                <a:cs typeface="Arial"/>
              </a:rPr>
              <a:t>@OCWaterDistrict</a:t>
            </a:r>
            <a:endParaRPr lang="en-US" sz="240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30AE796-7E12-6CB1-A74A-0E29855C5EE1}"/>
              </a:ext>
            </a:extLst>
          </p:cNvPr>
          <p:cNvSpPr txBox="1">
            <a:spLocks/>
          </p:cNvSpPr>
          <p:nvPr/>
        </p:nvSpPr>
        <p:spPr>
          <a:xfrm>
            <a:off x="838199" y="1110008"/>
            <a:ext cx="10515600" cy="711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accent5">
                    <a:lumMod val="75000"/>
                  </a:schemeClr>
                </a:solidFill>
                <a:latin typeface="Arial" panose="020B0604020202020204" pitchFamily="34" charset="0"/>
                <a:ea typeface="+mj-ea"/>
                <a:cs typeface="Arial" panose="020B0604020202020204" pitchFamily="34" charset="0"/>
              </a:defRPr>
            </a:lvl1pPr>
          </a:lstStyle>
          <a:p>
            <a:pPr>
              <a:lnSpc>
                <a:spcPct val="100000"/>
              </a:lnSpc>
            </a:pPr>
            <a:r>
              <a:rPr lang="en-US" sz="4800" dirty="0">
                <a:solidFill>
                  <a:schemeClr val="bg1"/>
                </a:solidFill>
                <a:latin typeface="Arial"/>
                <a:cs typeface="Arial"/>
              </a:rPr>
              <a:t>Thank You!</a:t>
            </a:r>
          </a:p>
        </p:txBody>
      </p:sp>
      <p:pic>
        <p:nvPicPr>
          <p:cNvPr id="7" name="Picture 6">
            <a:extLst>
              <a:ext uri="{FF2B5EF4-FFF2-40B4-BE49-F238E27FC236}">
                <a16:creationId xmlns:a16="http://schemas.microsoft.com/office/drawing/2014/main" id="{DCD43F9F-1866-8F33-08FA-1F2959F62D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1021" y="5349328"/>
            <a:ext cx="4012315" cy="471059"/>
          </a:xfrm>
          <a:prstGeom prst="rect">
            <a:avLst/>
          </a:prstGeom>
        </p:spPr>
      </p:pic>
    </p:spTree>
    <p:extLst>
      <p:ext uri="{BB962C8B-B14F-4D97-AF65-F5344CB8AC3E}">
        <p14:creationId xmlns:p14="http://schemas.microsoft.com/office/powerpoint/2010/main" val="300984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CA93-D181-CAF7-6190-88BD4A364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C963F-3A2A-8AD8-4ED8-4297A7046D15}"/>
              </a:ext>
            </a:extLst>
          </p:cNvPr>
          <p:cNvSpPr>
            <a:spLocks noGrp="1"/>
          </p:cNvSpPr>
          <p:nvPr>
            <p:ph type="title"/>
          </p:nvPr>
        </p:nvSpPr>
        <p:spPr>
          <a:xfrm>
            <a:off x="288863" y="150727"/>
            <a:ext cx="7362701" cy="1062646"/>
          </a:xfrm>
        </p:spPr>
        <p:txBody>
          <a:bodyPr>
            <a:noAutofit/>
          </a:bodyPr>
          <a:lstStyle/>
          <a:p>
            <a:pPr algn="l"/>
            <a:r>
              <a:rPr lang="en-US" sz="3200" dirty="0"/>
              <a:t>Current Programs</a:t>
            </a:r>
            <a:endParaRPr lang="en-US" sz="3200" i="1" dirty="0"/>
          </a:p>
        </p:txBody>
      </p:sp>
      <p:graphicFrame>
        <p:nvGraphicFramePr>
          <p:cNvPr id="4" name="Diagram 3">
            <a:extLst>
              <a:ext uri="{FF2B5EF4-FFF2-40B4-BE49-F238E27FC236}">
                <a16:creationId xmlns:a16="http://schemas.microsoft.com/office/drawing/2014/main" id="{EB71B0A2-2B6D-F963-B8EA-C4C6FD0D3BB3}"/>
              </a:ext>
            </a:extLst>
          </p:cNvPr>
          <p:cNvGraphicFramePr/>
          <p:nvPr>
            <p:extLst>
              <p:ext uri="{D42A27DB-BD31-4B8C-83A1-F6EECF244321}">
                <p14:modId xmlns:p14="http://schemas.microsoft.com/office/powerpoint/2010/main" val="1700279840"/>
              </p:ext>
            </p:extLst>
          </p:nvPr>
        </p:nvGraphicFramePr>
        <p:xfrm>
          <a:off x="2891590" y="1700751"/>
          <a:ext cx="6256977" cy="3769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3010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5D58450-67F8-8383-9081-75723921B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4E0A0-2E94-0E51-DEBD-4A36690043B2}"/>
              </a:ext>
            </a:extLst>
          </p:cNvPr>
          <p:cNvSpPr>
            <a:spLocks noGrp="1"/>
          </p:cNvSpPr>
          <p:nvPr>
            <p:ph type="title"/>
          </p:nvPr>
        </p:nvSpPr>
        <p:spPr>
          <a:xfrm>
            <a:off x="179449" y="28309"/>
            <a:ext cx="6418612" cy="710400"/>
          </a:xfrm>
        </p:spPr>
        <p:txBody>
          <a:bodyPr>
            <a:noAutofit/>
          </a:bodyPr>
          <a:lstStyle/>
          <a:p>
            <a:pPr algn="l"/>
            <a:r>
              <a:rPr lang="en-US" sz="3600" dirty="0"/>
              <a:t>Current Projects</a:t>
            </a:r>
            <a:endParaRPr lang="en-US" sz="3600" i="1" dirty="0"/>
          </a:p>
        </p:txBody>
      </p:sp>
      <p:graphicFrame>
        <p:nvGraphicFramePr>
          <p:cNvPr id="3" name="Table 2">
            <a:extLst>
              <a:ext uri="{FF2B5EF4-FFF2-40B4-BE49-F238E27FC236}">
                <a16:creationId xmlns:a16="http://schemas.microsoft.com/office/drawing/2014/main" id="{14E33578-B4A5-F103-ADB4-B4DE7FCF1C9B}"/>
              </a:ext>
            </a:extLst>
          </p:cNvPr>
          <p:cNvGraphicFramePr>
            <a:graphicFrameLocks noGrp="1"/>
          </p:cNvGraphicFramePr>
          <p:nvPr>
            <p:extLst>
              <p:ext uri="{D42A27DB-BD31-4B8C-83A1-F6EECF244321}">
                <p14:modId xmlns:p14="http://schemas.microsoft.com/office/powerpoint/2010/main" val="1583932800"/>
              </p:ext>
            </p:extLst>
          </p:nvPr>
        </p:nvGraphicFramePr>
        <p:xfrm>
          <a:off x="6669584" y="28309"/>
          <a:ext cx="5363062" cy="2895600"/>
        </p:xfrm>
        <a:graphic>
          <a:graphicData uri="http://schemas.openxmlformats.org/drawingml/2006/table">
            <a:tbl>
              <a:tblPr firstRow="1" bandRow="1">
                <a:tableStyleId>{21E4AEA4-8DFA-4A89-87EB-49C32662AFE0}</a:tableStyleId>
              </a:tblPr>
              <a:tblGrid>
                <a:gridCol w="5363062">
                  <a:extLst>
                    <a:ext uri="{9D8B030D-6E8A-4147-A177-3AD203B41FA5}">
                      <a16:colId xmlns:a16="http://schemas.microsoft.com/office/drawing/2014/main" val="2428298438"/>
                    </a:ext>
                  </a:extLst>
                </a:gridCol>
              </a:tblGrid>
              <a:tr h="370840">
                <a:tc>
                  <a:txBody>
                    <a:bodyPr/>
                    <a:lstStyle/>
                    <a:p>
                      <a:pPr indent="-1280160"/>
                      <a:r>
                        <a:rPr lang="en-US" sz="2400" dirty="0"/>
                        <a:t>Membrane Performance Optimization for Potable Reuse</a:t>
                      </a:r>
                    </a:p>
                  </a:txBody>
                  <a:tcPr/>
                </a:tc>
                <a:extLst>
                  <a:ext uri="{0D108BD9-81ED-4DB2-BD59-A6C34878D82A}">
                    <a16:rowId xmlns:a16="http://schemas.microsoft.com/office/drawing/2014/main" val="3189939088"/>
                  </a:ext>
                </a:extLst>
              </a:tr>
              <a:tr h="370840">
                <a:tc>
                  <a:txBody>
                    <a:bodyPr/>
                    <a:lstStyle/>
                    <a:p>
                      <a:r>
                        <a:rPr lang="en-US" sz="1400" kern="1200" dirty="0">
                          <a:solidFill>
                            <a:schemeClr val="dk1"/>
                          </a:solidFill>
                          <a:effectLst/>
                        </a:rPr>
                        <a:t>Evaluation of Hydrogen Peroxide as Alternative to Chloramine Disinfectant for MF/UF/RO (OCWD, Stanford U.)</a:t>
                      </a:r>
                      <a:endParaRPr lang="en-US" sz="1400" dirty="0"/>
                    </a:p>
                  </a:txBody>
                  <a:tcPr/>
                </a:tc>
                <a:extLst>
                  <a:ext uri="{0D108BD9-81ED-4DB2-BD59-A6C34878D82A}">
                    <a16:rowId xmlns:a16="http://schemas.microsoft.com/office/drawing/2014/main" val="3486862643"/>
                  </a:ext>
                </a:extLst>
              </a:tr>
              <a:tr h="370840">
                <a:tc>
                  <a:txBody>
                    <a:bodyPr/>
                    <a:lstStyle/>
                    <a:p>
                      <a:r>
                        <a:rPr lang="en-US" sz="1400" kern="1200" dirty="0">
                          <a:solidFill>
                            <a:schemeClr val="dk1"/>
                          </a:solidFill>
                          <a:effectLst/>
                        </a:rPr>
                        <a:t>Colloidal Particle Monitoring to Optimize MF/UF (OCWD, Kennedy Jenks, Hyperion Analytical)</a:t>
                      </a:r>
                      <a:endParaRPr lang="en-US" sz="1400" dirty="0"/>
                    </a:p>
                  </a:txBody>
                  <a:tcPr/>
                </a:tc>
                <a:extLst>
                  <a:ext uri="{0D108BD9-81ED-4DB2-BD59-A6C34878D82A}">
                    <a16:rowId xmlns:a16="http://schemas.microsoft.com/office/drawing/2014/main" val="4251053502"/>
                  </a:ext>
                </a:extLst>
              </a:tr>
              <a:tr h="370840">
                <a:tc>
                  <a:txBody>
                    <a:bodyPr/>
                    <a:lstStyle/>
                    <a:p>
                      <a:r>
                        <a:rPr lang="en-US" sz="1400" kern="1200" dirty="0">
                          <a:solidFill>
                            <a:schemeClr val="dk1"/>
                          </a:solidFill>
                          <a:effectLst/>
                        </a:rPr>
                        <a:t>Platform for Dynamic Monitoring &amp; Characterization of RO Biofouling (U Texas Austin, Rice U., OCWD)</a:t>
                      </a:r>
                      <a:endParaRPr lang="en-US" sz="1400" dirty="0"/>
                    </a:p>
                  </a:txBody>
                  <a:tcPr/>
                </a:tc>
                <a:extLst>
                  <a:ext uri="{0D108BD9-81ED-4DB2-BD59-A6C34878D82A}">
                    <a16:rowId xmlns:a16="http://schemas.microsoft.com/office/drawing/2014/main" val="1359685292"/>
                  </a:ext>
                </a:extLst>
              </a:tr>
              <a:tr h="370840">
                <a:tc>
                  <a:txBody>
                    <a:bodyPr/>
                    <a:lstStyle/>
                    <a:p>
                      <a:r>
                        <a:rPr lang="en-US" sz="1400" dirty="0" err="1"/>
                        <a:t>Hydrocyclone</a:t>
                      </a:r>
                      <a:r>
                        <a:rPr lang="en-US" sz="1400" dirty="0"/>
                        <a:t>/Coagulant Pilot for Pretreatment of RO Feedwater (UCLA, CA State U San Bernardino)</a:t>
                      </a:r>
                    </a:p>
                  </a:txBody>
                  <a:tcPr/>
                </a:tc>
                <a:extLst>
                  <a:ext uri="{0D108BD9-81ED-4DB2-BD59-A6C34878D82A}">
                    <a16:rowId xmlns:a16="http://schemas.microsoft.com/office/drawing/2014/main" val="2629139875"/>
                  </a:ext>
                </a:extLst>
              </a:tr>
            </a:tbl>
          </a:graphicData>
        </a:graphic>
      </p:graphicFrame>
      <p:graphicFrame>
        <p:nvGraphicFramePr>
          <p:cNvPr id="5" name="Table 4">
            <a:extLst>
              <a:ext uri="{FF2B5EF4-FFF2-40B4-BE49-F238E27FC236}">
                <a16:creationId xmlns:a16="http://schemas.microsoft.com/office/drawing/2014/main" id="{536CFA2C-6A70-D074-4719-E894D39D3585}"/>
              </a:ext>
            </a:extLst>
          </p:cNvPr>
          <p:cNvGraphicFramePr>
            <a:graphicFrameLocks noGrp="1"/>
          </p:cNvGraphicFramePr>
          <p:nvPr>
            <p:extLst>
              <p:ext uri="{D42A27DB-BD31-4B8C-83A1-F6EECF244321}">
                <p14:modId xmlns:p14="http://schemas.microsoft.com/office/powerpoint/2010/main" val="2693958628"/>
              </p:ext>
            </p:extLst>
          </p:nvPr>
        </p:nvGraphicFramePr>
        <p:xfrm>
          <a:off x="179449" y="733360"/>
          <a:ext cx="6235967" cy="3048000"/>
        </p:xfrm>
        <a:graphic>
          <a:graphicData uri="http://schemas.openxmlformats.org/drawingml/2006/table">
            <a:tbl>
              <a:tblPr firstRow="1" bandRow="1">
                <a:tableStyleId>{5C22544A-7EE6-4342-B048-85BDC9FD1C3A}</a:tableStyleId>
              </a:tblPr>
              <a:tblGrid>
                <a:gridCol w="6235967">
                  <a:extLst>
                    <a:ext uri="{9D8B030D-6E8A-4147-A177-3AD203B41FA5}">
                      <a16:colId xmlns:a16="http://schemas.microsoft.com/office/drawing/2014/main" val="1950248697"/>
                    </a:ext>
                  </a:extLst>
                </a:gridCol>
              </a:tblGrid>
              <a:tr h="370840">
                <a:tc>
                  <a:txBody>
                    <a:bodyPr/>
                    <a:lstStyle/>
                    <a:p>
                      <a:r>
                        <a:rPr lang="en-US" sz="2400" dirty="0"/>
                        <a:t>PFAS – Treatment and Measurement</a:t>
                      </a:r>
                    </a:p>
                  </a:txBody>
                  <a:tcPr/>
                </a:tc>
                <a:extLst>
                  <a:ext uri="{0D108BD9-81ED-4DB2-BD59-A6C34878D82A}">
                    <a16:rowId xmlns:a16="http://schemas.microsoft.com/office/drawing/2014/main" val="2290709854"/>
                  </a:ext>
                </a:extLst>
              </a:tr>
              <a:tr h="370840">
                <a:tc>
                  <a:txBody>
                    <a:bodyPr/>
                    <a:lstStyle/>
                    <a:p>
                      <a:r>
                        <a:rPr lang="en-US" sz="1400" kern="1200" dirty="0">
                          <a:solidFill>
                            <a:schemeClr val="dk1"/>
                          </a:solidFill>
                          <a:effectLst/>
                          <a:latin typeface="+mn-lt"/>
                          <a:ea typeface="+mn-ea"/>
                          <a:cs typeface="+mn-cs"/>
                        </a:rPr>
                        <a:t>Separation and Destruction of PFAS from Potable Reuse Reverse Osmosis Concentrate (OCWD, Ovivo, Kennedy Jenks)</a:t>
                      </a:r>
                      <a:endParaRPr lang="en-US" sz="1400" dirty="0"/>
                    </a:p>
                  </a:txBody>
                  <a:tcPr/>
                </a:tc>
                <a:extLst>
                  <a:ext uri="{0D108BD9-81ED-4DB2-BD59-A6C34878D82A}">
                    <a16:rowId xmlns:a16="http://schemas.microsoft.com/office/drawing/2014/main" val="1393398394"/>
                  </a:ext>
                </a:extLst>
              </a:tr>
              <a:tr h="370840">
                <a:tc>
                  <a:txBody>
                    <a:bodyPr/>
                    <a:lstStyle/>
                    <a:p>
                      <a:r>
                        <a:rPr lang="en-US" sz="1400" dirty="0"/>
                        <a:t>MIEX Pre-Treatment Before Adsorption of PFAS in Reverse Osmosis Concentrate (Kennedy Jenks, OCWD, Valley Water, CO School of Mines)</a:t>
                      </a:r>
                    </a:p>
                  </a:txBody>
                  <a:tcPr/>
                </a:tc>
                <a:extLst>
                  <a:ext uri="{0D108BD9-81ED-4DB2-BD59-A6C34878D82A}">
                    <a16:rowId xmlns:a16="http://schemas.microsoft.com/office/drawing/2014/main" val="33173546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Scaling Up a Field-Deployable Water Sampling Device to Rapidly Screen Adsorbable Organic Fluorine In Situ (Forever Analytical, OCWD)</a:t>
                      </a:r>
                      <a:endParaRPr lang="en-US" sz="1400" dirty="0"/>
                    </a:p>
                  </a:txBody>
                  <a:tcPr/>
                </a:tc>
                <a:extLst>
                  <a:ext uri="{0D108BD9-81ED-4DB2-BD59-A6C34878D82A}">
                    <a16:rowId xmlns:a16="http://schemas.microsoft.com/office/drawing/2014/main" val="3348137187"/>
                  </a:ext>
                </a:extLst>
              </a:tr>
              <a:tr h="370840">
                <a:tc>
                  <a:txBody>
                    <a:bodyPr/>
                    <a:lstStyle/>
                    <a:p>
                      <a:r>
                        <a:rPr lang="en-US" sz="1400" kern="1200" dirty="0">
                          <a:solidFill>
                            <a:schemeClr val="dk1"/>
                          </a:solidFill>
                          <a:effectLst/>
                          <a:latin typeface="+mn-lt"/>
                          <a:ea typeface="+mn-ea"/>
                          <a:cs typeface="+mn-cs"/>
                        </a:rPr>
                        <a:t>Estimating PFAS using Total Fluorine Methods in Pilot-Scale Adsorption for Drinking Water (Groundwater) (OCWD, DDW)</a:t>
                      </a:r>
                      <a:endParaRPr lang="en-US" sz="1400" dirty="0"/>
                    </a:p>
                  </a:txBody>
                  <a:tcPr/>
                </a:tc>
                <a:extLst>
                  <a:ext uri="{0D108BD9-81ED-4DB2-BD59-A6C34878D82A}">
                    <a16:rowId xmlns:a16="http://schemas.microsoft.com/office/drawing/2014/main" val="3569102910"/>
                  </a:ext>
                </a:extLst>
              </a:tr>
              <a:tr h="370840">
                <a:tc>
                  <a:txBody>
                    <a:bodyPr/>
                    <a:lstStyle/>
                    <a:p>
                      <a:r>
                        <a:rPr lang="en-US" sz="1400" kern="1200" dirty="0">
                          <a:solidFill>
                            <a:schemeClr val="dk1"/>
                          </a:solidFill>
                          <a:effectLst/>
                          <a:latin typeface="+mn-lt"/>
                          <a:ea typeface="+mn-ea"/>
                          <a:cs typeface="+mn-cs"/>
                        </a:rPr>
                        <a:t>Supercritical Water Oxidation (SCWO) Destruction of PFAS Concentrated Spent Media (OCWD, various vendors)</a:t>
                      </a:r>
                      <a:endParaRPr lang="en-US" sz="1400" dirty="0"/>
                    </a:p>
                  </a:txBody>
                  <a:tcPr/>
                </a:tc>
                <a:extLst>
                  <a:ext uri="{0D108BD9-81ED-4DB2-BD59-A6C34878D82A}">
                    <a16:rowId xmlns:a16="http://schemas.microsoft.com/office/drawing/2014/main" val="4110136216"/>
                  </a:ext>
                </a:extLst>
              </a:tr>
            </a:tbl>
          </a:graphicData>
        </a:graphic>
      </p:graphicFrame>
      <p:graphicFrame>
        <p:nvGraphicFramePr>
          <p:cNvPr id="6" name="Table 5">
            <a:extLst>
              <a:ext uri="{FF2B5EF4-FFF2-40B4-BE49-F238E27FC236}">
                <a16:creationId xmlns:a16="http://schemas.microsoft.com/office/drawing/2014/main" id="{C80AC674-44F8-45FE-9D6C-73DBB57AE973}"/>
              </a:ext>
            </a:extLst>
          </p:cNvPr>
          <p:cNvGraphicFramePr>
            <a:graphicFrameLocks noGrp="1"/>
          </p:cNvGraphicFramePr>
          <p:nvPr>
            <p:extLst>
              <p:ext uri="{D42A27DB-BD31-4B8C-83A1-F6EECF244321}">
                <p14:modId xmlns:p14="http://schemas.microsoft.com/office/powerpoint/2010/main" val="3898697266"/>
              </p:ext>
            </p:extLst>
          </p:nvPr>
        </p:nvGraphicFramePr>
        <p:xfrm>
          <a:off x="6664736" y="4470087"/>
          <a:ext cx="5383157" cy="2387913"/>
        </p:xfrm>
        <a:graphic>
          <a:graphicData uri="http://schemas.openxmlformats.org/drawingml/2006/table">
            <a:tbl>
              <a:tblPr firstRow="1" bandRow="1">
                <a:tableStyleId>{93296810-A885-4BE3-A3E7-6D5BEEA58F35}</a:tableStyleId>
              </a:tblPr>
              <a:tblGrid>
                <a:gridCol w="5383157">
                  <a:extLst>
                    <a:ext uri="{9D8B030D-6E8A-4147-A177-3AD203B41FA5}">
                      <a16:colId xmlns:a16="http://schemas.microsoft.com/office/drawing/2014/main" val="1013760125"/>
                    </a:ext>
                  </a:extLst>
                </a:gridCol>
              </a:tblGrid>
              <a:tr h="378887">
                <a:tc>
                  <a:txBody>
                    <a:bodyPr/>
                    <a:lstStyle/>
                    <a:p>
                      <a:r>
                        <a:rPr lang="en-US" sz="2000" dirty="0"/>
                        <a:t>Water Quality &amp; Regulatory Compliance  for Potable Reuse</a:t>
                      </a:r>
                    </a:p>
                  </a:txBody>
                  <a:tcPr/>
                </a:tc>
                <a:extLst>
                  <a:ext uri="{0D108BD9-81ED-4DB2-BD59-A6C34878D82A}">
                    <a16:rowId xmlns:a16="http://schemas.microsoft.com/office/drawing/2014/main" val="2313204868"/>
                  </a:ext>
                </a:extLst>
              </a:tr>
              <a:tr h="562291">
                <a:tc>
                  <a:txBody>
                    <a:bodyPr/>
                    <a:lstStyle/>
                    <a:p>
                      <a:r>
                        <a:rPr lang="en-US" sz="1400" kern="1200" dirty="0">
                          <a:solidFill>
                            <a:schemeClr val="dk1"/>
                          </a:solidFill>
                          <a:effectLst/>
                        </a:rPr>
                        <a:t>Advancing Traditional Microbial Monitoring using the </a:t>
                      </a:r>
                      <a:r>
                        <a:rPr lang="en-US" sz="1400" kern="1200" dirty="0" err="1">
                          <a:solidFill>
                            <a:schemeClr val="dk1"/>
                          </a:solidFill>
                          <a:effectLst/>
                        </a:rPr>
                        <a:t>MinION</a:t>
                      </a:r>
                      <a:r>
                        <a:rPr lang="en-US" sz="1400" kern="1200" dirty="0">
                          <a:solidFill>
                            <a:schemeClr val="dk1"/>
                          </a:solidFill>
                          <a:effectLst/>
                        </a:rPr>
                        <a:t> Long-Read DNA Sequencer (OCWD)</a:t>
                      </a:r>
                      <a:endParaRPr lang="en-US" sz="1400" dirty="0"/>
                    </a:p>
                  </a:txBody>
                  <a:tcPr/>
                </a:tc>
                <a:extLst>
                  <a:ext uri="{0D108BD9-81ED-4DB2-BD59-A6C34878D82A}">
                    <a16:rowId xmlns:a16="http://schemas.microsoft.com/office/drawing/2014/main" val="1977125015"/>
                  </a:ext>
                </a:extLst>
              </a:tr>
              <a:tr h="562291">
                <a:tc>
                  <a:txBody>
                    <a:bodyPr/>
                    <a:lstStyle/>
                    <a:p>
                      <a:r>
                        <a:rPr lang="en-US" sz="1400" kern="1200" dirty="0">
                          <a:solidFill>
                            <a:schemeClr val="dk1"/>
                          </a:solidFill>
                          <a:effectLst/>
                        </a:rPr>
                        <a:t>Evaluating MF / UF Virus Log Removal Measured Using Quantitative Polymerase Chain Reaction (qPCR) </a:t>
                      </a:r>
                      <a:endParaRPr lang="en-US" sz="1400" dirty="0"/>
                    </a:p>
                  </a:txBody>
                  <a:tcPr/>
                </a:tc>
                <a:extLst>
                  <a:ext uri="{0D108BD9-81ED-4DB2-BD59-A6C34878D82A}">
                    <a16:rowId xmlns:a16="http://schemas.microsoft.com/office/drawing/2014/main" val="1297856537"/>
                  </a:ext>
                </a:extLst>
              </a:tr>
              <a:tr h="562291">
                <a:tc>
                  <a:txBody>
                    <a:bodyPr/>
                    <a:lstStyle/>
                    <a:p>
                      <a:r>
                        <a:rPr lang="en-US" sz="1400" kern="1200" dirty="0">
                          <a:solidFill>
                            <a:schemeClr val="dk1"/>
                          </a:solidFill>
                          <a:effectLst/>
                        </a:rPr>
                        <a:t>Soil Aquifer Treatment (SAT) Virus Log Removal Values (LRVs) for Project-Specific GWRS Credit (OCWD)</a:t>
                      </a:r>
                      <a:endParaRPr lang="en-US" sz="1400" dirty="0"/>
                    </a:p>
                  </a:txBody>
                  <a:tcPr/>
                </a:tc>
                <a:extLst>
                  <a:ext uri="{0D108BD9-81ED-4DB2-BD59-A6C34878D82A}">
                    <a16:rowId xmlns:a16="http://schemas.microsoft.com/office/drawing/2014/main" val="2363233388"/>
                  </a:ext>
                </a:extLst>
              </a:tr>
            </a:tbl>
          </a:graphicData>
        </a:graphic>
      </p:graphicFrame>
      <p:graphicFrame>
        <p:nvGraphicFramePr>
          <p:cNvPr id="7" name="Table 6">
            <a:extLst>
              <a:ext uri="{FF2B5EF4-FFF2-40B4-BE49-F238E27FC236}">
                <a16:creationId xmlns:a16="http://schemas.microsoft.com/office/drawing/2014/main" id="{182A3C84-80B4-32DB-9E4F-4A0F7722090B}"/>
              </a:ext>
            </a:extLst>
          </p:cNvPr>
          <p:cNvGraphicFramePr>
            <a:graphicFrameLocks noGrp="1"/>
          </p:cNvGraphicFramePr>
          <p:nvPr>
            <p:extLst>
              <p:ext uri="{D42A27DB-BD31-4B8C-83A1-F6EECF244321}">
                <p14:modId xmlns:p14="http://schemas.microsoft.com/office/powerpoint/2010/main" val="549791479"/>
              </p:ext>
            </p:extLst>
          </p:nvPr>
        </p:nvGraphicFramePr>
        <p:xfrm>
          <a:off x="159354" y="3870721"/>
          <a:ext cx="6262712" cy="2961640"/>
        </p:xfrm>
        <a:graphic>
          <a:graphicData uri="http://schemas.openxmlformats.org/drawingml/2006/table">
            <a:tbl>
              <a:tblPr firstRow="1" bandRow="1">
                <a:tableStyleId>{00A15C55-8517-42AA-B614-E9B94910E393}</a:tableStyleId>
              </a:tblPr>
              <a:tblGrid>
                <a:gridCol w="6262712">
                  <a:extLst>
                    <a:ext uri="{9D8B030D-6E8A-4147-A177-3AD203B41FA5}">
                      <a16:colId xmlns:a16="http://schemas.microsoft.com/office/drawing/2014/main" val="2089302742"/>
                    </a:ext>
                  </a:extLst>
                </a:gridCol>
              </a:tblGrid>
              <a:tr h="370840">
                <a:tc>
                  <a:txBody>
                    <a:bodyPr/>
                    <a:lstStyle/>
                    <a:p>
                      <a:r>
                        <a:rPr lang="en-US" sz="2400" dirty="0"/>
                        <a:t>Digitalization of Water Treatment to Improve Efficiency and Reliability</a:t>
                      </a:r>
                    </a:p>
                  </a:txBody>
                  <a:tcPr/>
                </a:tc>
                <a:extLst>
                  <a:ext uri="{0D108BD9-81ED-4DB2-BD59-A6C34878D82A}">
                    <a16:rowId xmlns:a16="http://schemas.microsoft.com/office/drawing/2014/main" val="1269337064"/>
                  </a:ext>
                </a:extLst>
              </a:tr>
              <a:tr h="370840">
                <a:tc>
                  <a:txBody>
                    <a:bodyPr/>
                    <a:lstStyle/>
                    <a:p>
                      <a:r>
                        <a:rPr lang="en-US" sz="1400" kern="1200" dirty="0">
                          <a:solidFill>
                            <a:schemeClr val="dk1"/>
                          </a:solidFill>
                          <a:effectLst/>
                        </a:rPr>
                        <a:t>GWRS RO Plant Dashboard Trial with RO Recovery Modeling and Optimization (Hazen, OCWD)</a:t>
                      </a:r>
                      <a:endParaRPr lang="en-US" sz="1400" dirty="0"/>
                    </a:p>
                  </a:txBody>
                  <a:tcPr/>
                </a:tc>
                <a:extLst>
                  <a:ext uri="{0D108BD9-81ED-4DB2-BD59-A6C34878D82A}">
                    <a16:rowId xmlns:a16="http://schemas.microsoft.com/office/drawing/2014/main" val="3484989371"/>
                  </a:ext>
                </a:extLst>
              </a:tr>
              <a:tr h="370840">
                <a:tc>
                  <a:txBody>
                    <a:bodyPr/>
                    <a:lstStyle/>
                    <a:p>
                      <a:r>
                        <a:rPr lang="en-US" sz="1400" kern="1200" dirty="0">
                          <a:solidFill>
                            <a:schemeClr val="dk1"/>
                          </a:solidFill>
                          <a:effectLst/>
                        </a:rPr>
                        <a:t>GWRS RO Plant Dashboard Development Incorporating Shewhart Sign Test Statistical Approach for Evaluating Water Quality for TOC LRV (Carollo, OCWD)</a:t>
                      </a:r>
                      <a:endParaRPr lang="en-US" sz="1400" dirty="0"/>
                    </a:p>
                  </a:txBody>
                  <a:tcPr/>
                </a:tc>
                <a:extLst>
                  <a:ext uri="{0D108BD9-81ED-4DB2-BD59-A6C34878D82A}">
                    <a16:rowId xmlns:a16="http://schemas.microsoft.com/office/drawing/2014/main" val="2814778957"/>
                  </a:ext>
                </a:extLst>
              </a:tr>
              <a:tr h="370840">
                <a:tc>
                  <a:txBody>
                    <a:bodyPr/>
                    <a:lstStyle/>
                    <a:p>
                      <a:r>
                        <a:rPr lang="en-US" sz="1400" kern="1200" dirty="0">
                          <a:solidFill>
                            <a:schemeClr val="dk1"/>
                          </a:solidFill>
                          <a:effectLst/>
                        </a:rPr>
                        <a:t>Process Twins for Decision-Support and Dynamic Energy and Cost Prediction in Water Reuse Processes (UC Irvine, OCWD)</a:t>
                      </a:r>
                      <a:endParaRPr lang="en-US" sz="1400" dirty="0"/>
                    </a:p>
                  </a:txBody>
                  <a:tcPr/>
                </a:tc>
                <a:extLst>
                  <a:ext uri="{0D108BD9-81ED-4DB2-BD59-A6C34878D82A}">
                    <a16:rowId xmlns:a16="http://schemas.microsoft.com/office/drawing/2014/main" val="3951037827"/>
                  </a:ext>
                </a:extLst>
              </a:tr>
              <a:tr h="370840">
                <a:tc>
                  <a:txBody>
                    <a:bodyPr/>
                    <a:lstStyle/>
                    <a:p>
                      <a:r>
                        <a:rPr lang="en-US" sz="1400" kern="1200" dirty="0">
                          <a:solidFill>
                            <a:schemeClr val="dk1"/>
                          </a:solidFill>
                          <a:effectLst/>
                        </a:rPr>
                        <a:t>PFAS Treatment Facilities Dashboard (OCWD)</a:t>
                      </a:r>
                      <a:endParaRPr lang="en-US" sz="1400" dirty="0"/>
                    </a:p>
                  </a:txBody>
                  <a:tcPr/>
                </a:tc>
                <a:extLst>
                  <a:ext uri="{0D108BD9-81ED-4DB2-BD59-A6C34878D82A}">
                    <a16:rowId xmlns:a16="http://schemas.microsoft.com/office/drawing/2014/main" val="3797860924"/>
                  </a:ext>
                </a:extLst>
              </a:tr>
            </a:tbl>
          </a:graphicData>
        </a:graphic>
      </p:graphicFrame>
      <p:graphicFrame>
        <p:nvGraphicFramePr>
          <p:cNvPr id="8" name="Table 7">
            <a:extLst>
              <a:ext uri="{FF2B5EF4-FFF2-40B4-BE49-F238E27FC236}">
                <a16:creationId xmlns:a16="http://schemas.microsoft.com/office/drawing/2014/main" id="{053BD64D-332C-08DA-5E3C-C362234A9B29}"/>
              </a:ext>
            </a:extLst>
          </p:cNvPr>
          <p:cNvGraphicFramePr>
            <a:graphicFrameLocks noGrp="1"/>
          </p:cNvGraphicFramePr>
          <p:nvPr>
            <p:extLst>
              <p:ext uri="{D42A27DB-BD31-4B8C-83A1-F6EECF244321}">
                <p14:modId xmlns:p14="http://schemas.microsoft.com/office/powerpoint/2010/main" val="4252469179"/>
              </p:ext>
            </p:extLst>
          </p:nvPr>
        </p:nvGraphicFramePr>
        <p:xfrm>
          <a:off x="6664735" y="2980718"/>
          <a:ext cx="5383157" cy="1432560"/>
        </p:xfrm>
        <a:graphic>
          <a:graphicData uri="http://schemas.openxmlformats.org/drawingml/2006/table">
            <a:tbl>
              <a:tblPr firstRow="1" bandRow="1">
                <a:tableStyleId>{F5AB1C69-6EDB-4FF4-983F-18BD219EF322}</a:tableStyleId>
              </a:tblPr>
              <a:tblGrid>
                <a:gridCol w="5383157">
                  <a:extLst>
                    <a:ext uri="{9D8B030D-6E8A-4147-A177-3AD203B41FA5}">
                      <a16:colId xmlns:a16="http://schemas.microsoft.com/office/drawing/2014/main" val="944258338"/>
                    </a:ext>
                  </a:extLst>
                </a:gridCol>
              </a:tblGrid>
              <a:tr h="370840">
                <a:tc>
                  <a:txBody>
                    <a:bodyPr/>
                    <a:lstStyle/>
                    <a:p>
                      <a:r>
                        <a:rPr lang="en-US" sz="2000" dirty="0"/>
                        <a:t>Groundwater Recharge &amp; Optimization</a:t>
                      </a:r>
                    </a:p>
                  </a:txBody>
                  <a:tcPr/>
                </a:tc>
                <a:extLst>
                  <a:ext uri="{0D108BD9-81ED-4DB2-BD59-A6C34878D82A}">
                    <a16:rowId xmlns:a16="http://schemas.microsoft.com/office/drawing/2014/main" val="39167822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In-Situ Removal of PFAS During Managed Aquifer Recharge (OCWD, CO School of Mines, Kleinfelder)</a:t>
                      </a:r>
                      <a:endParaRPr lang="en-US" sz="1400" dirty="0"/>
                    </a:p>
                  </a:txBody>
                  <a:tcPr/>
                </a:tc>
                <a:extLst>
                  <a:ext uri="{0D108BD9-81ED-4DB2-BD59-A6C34878D82A}">
                    <a16:rowId xmlns:a16="http://schemas.microsoft.com/office/drawing/2014/main" val="1506118719"/>
                  </a:ext>
                </a:extLst>
              </a:tr>
              <a:tr h="370840">
                <a:tc>
                  <a:txBody>
                    <a:bodyPr/>
                    <a:lstStyle/>
                    <a:p>
                      <a:r>
                        <a:rPr lang="en-US" sz="1400" dirty="0"/>
                        <a:t>Online Dashboard for Groundwater Recharge: Monitoring Flow and Pond Level At-a-Glance (OCWD)</a:t>
                      </a:r>
                    </a:p>
                  </a:txBody>
                  <a:tcPr/>
                </a:tc>
                <a:extLst>
                  <a:ext uri="{0D108BD9-81ED-4DB2-BD59-A6C34878D82A}">
                    <a16:rowId xmlns:a16="http://schemas.microsoft.com/office/drawing/2014/main" val="3635713455"/>
                  </a:ext>
                </a:extLst>
              </a:tr>
            </a:tbl>
          </a:graphicData>
        </a:graphic>
      </p:graphicFrame>
    </p:spTree>
    <p:extLst>
      <p:ext uri="{BB962C8B-B14F-4D97-AF65-F5344CB8AC3E}">
        <p14:creationId xmlns:p14="http://schemas.microsoft.com/office/powerpoint/2010/main" val="156019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1001-8A5E-E70F-2505-7C1D49D24C63}"/>
              </a:ext>
            </a:extLst>
          </p:cNvPr>
          <p:cNvSpPr>
            <a:spLocks noGrp="1"/>
          </p:cNvSpPr>
          <p:nvPr>
            <p:ph type="title"/>
          </p:nvPr>
        </p:nvSpPr>
        <p:spPr>
          <a:xfrm>
            <a:off x="838200" y="365125"/>
            <a:ext cx="10515600" cy="1325563"/>
          </a:xfrm>
        </p:spPr>
        <p:txBody>
          <a:bodyPr/>
          <a:lstStyle/>
          <a:p>
            <a:r>
              <a:rPr lang="en-US" dirty="0"/>
              <a:t>Today’s Highlighted Updates</a:t>
            </a:r>
          </a:p>
        </p:txBody>
      </p:sp>
      <p:sp>
        <p:nvSpPr>
          <p:cNvPr id="3" name="Text Placeholder 2">
            <a:extLst>
              <a:ext uri="{FF2B5EF4-FFF2-40B4-BE49-F238E27FC236}">
                <a16:creationId xmlns:a16="http://schemas.microsoft.com/office/drawing/2014/main" id="{3B5AD8FD-5DDA-AA26-3DC8-CF7CE7150DCC}"/>
              </a:ext>
            </a:extLst>
          </p:cNvPr>
          <p:cNvSpPr>
            <a:spLocks noGrp="1"/>
          </p:cNvSpPr>
          <p:nvPr>
            <p:ph type="body" sz="quarter" idx="10"/>
          </p:nvPr>
        </p:nvSpPr>
        <p:spPr>
          <a:xfrm>
            <a:off x="514350" y="1778762"/>
            <a:ext cx="11677650" cy="4246563"/>
          </a:xfrm>
        </p:spPr>
        <p:txBody>
          <a:bodyPr>
            <a:normAutofit/>
          </a:bodyPr>
          <a:lstStyle/>
          <a:p>
            <a:pPr lvl="0">
              <a:lnSpc>
                <a:spcPct val="100000"/>
              </a:lnSpc>
              <a:spcAft>
                <a:spcPts val="3600"/>
              </a:spcAft>
            </a:pPr>
            <a:r>
              <a:rPr lang="en-US" altLang="en-US" sz="3200" dirty="0"/>
              <a:t>New research grant awarded for GWRS microbial                        water quality study</a:t>
            </a:r>
          </a:p>
          <a:p>
            <a:pPr lvl="0">
              <a:spcAft>
                <a:spcPts val="3600"/>
              </a:spcAft>
            </a:pPr>
            <a:r>
              <a:rPr lang="en-US" altLang="en-US" sz="3200" dirty="0"/>
              <a:t>PFAS Treatment Facilities data dashboard</a:t>
            </a:r>
          </a:p>
          <a:p>
            <a:pPr lvl="0">
              <a:spcAft>
                <a:spcPts val="3600"/>
              </a:spcAft>
            </a:pPr>
            <a:r>
              <a:rPr lang="en-US" altLang="en-US" sz="3200" dirty="0"/>
              <a:t>Ongoing project to demonstrate PFAS destruction using vacuum UV (VUV)</a:t>
            </a:r>
            <a:endParaRPr lang="en-US" altLang="en-US" sz="3200" noProof="0" dirty="0"/>
          </a:p>
        </p:txBody>
      </p:sp>
    </p:spTree>
    <p:extLst>
      <p:ext uri="{BB962C8B-B14F-4D97-AF65-F5344CB8AC3E}">
        <p14:creationId xmlns:p14="http://schemas.microsoft.com/office/powerpoint/2010/main" val="330995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794C2-71CB-23AC-5429-C0F8B726B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77893-B71A-712A-1759-C26561EC4C31}"/>
              </a:ext>
            </a:extLst>
          </p:cNvPr>
          <p:cNvSpPr>
            <a:spLocks noGrp="1"/>
          </p:cNvSpPr>
          <p:nvPr>
            <p:ph type="title"/>
          </p:nvPr>
        </p:nvSpPr>
        <p:spPr>
          <a:xfrm>
            <a:off x="627310" y="1709738"/>
            <a:ext cx="11007224" cy="2852737"/>
          </a:xfrm>
        </p:spPr>
        <p:txBody>
          <a:bodyPr>
            <a:normAutofit/>
          </a:bodyPr>
          <a:lstStyle/>
          <a:p>
            <a:pPr algn="l"/>
            <a:r>
              <a:rPr lang="en-US" sz="5400" dirty="0"/>
              <a:t>Modernizing Microbial Monitoring in Potable Reuse</a:t>
            </a:r>
          </a:p>
        </p:txBody>
      </p:sp>
      <p:sp>
        <p:nvSpPr>
          <p:cNvPr id="3" name="Text Placeholder 2">
            <a:extLst>
              <a:ext uri="{FF2B5EF4-FFF2-40B4-BE49-F238E27FC236}">
                <a16:creationId xmlns:a16="http://schemas.microsoft.com/office/drawing/2014/main" id="{8EA3513C-2204-B409-A007-C292BA93D7FD}"/>
              </a:ext>
            </a:extLst>
          </p:cNvPr>
          <p:cNvSpPr>
            <a:spLocks noGrp="1"/>
          </p:cNvSpPr>
          <p:nvPr>
            <p:ph type="body" idx="1"/>
          </p:nvPr>
        </p:nvSpPr>
        <p:spPr>
          <a:xfrm>
            <a:off x="627310" y="4589463"/>
            <a:ext cx="10515600" cy="1500187"/>
          </a:xfrm>
        </p:spPr>
        <p:txBody>
          <a:bodyPr/>
          <a:lstStyle/>
          <a:p>
            <a:r>
              <a:rPr lang="en-US" dirty="0"/>
              <a:t>Research grant from USBR</a:t>
            </a:r>
          </a:p>
        </p:txBody>
      </p:sp>
    </p:spTree>
    <p:extLst>
      <p:ext uri="{BB962C8B-B14F-4D97-AF65-F5344CB8AC3E}">
        <p14:creationId xmlns:p14="http://schemas.microsoft.com/office/powerpoint/2010/main" val="210232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FFDD-FBC4-589C-A9BA-B44CDEE21555}"/>
              </a:ext>
            </a:extLst>
          </p:cNvPr>
          <p:cNvSpPr>
            <a:spLocks noGrp="1"/>
          </p:cNvSpPr>
          <p:nvPr>
            <p:ph type="title"/>
          </p:nvPr>
        </p:nvSpPr>
        <p:spPr>
          <a:xfrm>
            <a:off x="138126" y="45383"/>
            <a:ext cx="7726879" cy="1132184"/>
          </a:xfrm>
        </p:spPr>
        <p:txBody>
          <a:bodyPr>
            <a:noAutofit/>
          </a:bodyPr>
          <a:lstStyle/>
          <a:p>
            <a:pPr algn="l"/>
            <a:r>
              <a:rPr lang="en-US" sz="3000" dirty="0"/>
              <a:t>New grant: Modernizing Microbial Monitoring for Potable Reuse</a:t>
            </a:r>
          </a:p>
        </p:txBody>
      </p:sp>
      <p:sp>
        <p:nvSpPr>
          <p:cNvPr id="3" name="Content Placeholder 2">
            <a:extLst>
              <a:ext uri="{FF2B5EF4-FFF2-40B4-BE49-F238E27FC236}">
                <a16:creationId xmlns:a16="http://schemas.microsoft.com/office/drawing/2014/main" id="{EA6F3C89-83FA-7D58-6C6F-9E570F4364D1}"/>
              </a:ext>
            </a:extLst>
          </p:cNvPr>
          <p:cNvSpPr>
            <a:spLocks noGrp="1"/>
          </p:cNvSpPr>
          <p:nvPr>
            <p:ph idx="1"/>
          </p:nvPr>
        </p:nvSpPr>
        <p:spPr>
          <a:xfrm>
            <a:off x="357769" y="1268930"/>
            <a:ext cx="6303082" cy="5274374"/>
          </a:xfrm>
        </p:spPr>
        <p:txBody>
          <a:bodyPr>
            <a:normAutofit lnSpcReduction="10000"/>
          </a:bodyPr>
          <a:lstStyle/>
          <a:p>
            <a:pPr>
              <a:lnSpc>
                <a:spcPct val="100000"/>
              </a:lnSpc>
            </a:pPr>
            <a:r>
              <a:rPr lang="en-US" dirty="0"/>
              <a:t>USBR Desalination and Water Purification Research Program ‘Pitch to Pilot’</a:t>
            </a:r>
          </a:p>
          <a:p>
            <a:pPr lvl="1">
              <a:lnSpc>
                <a:spcPct val="100000"/>
              </a:lnSpc>
            </a:pPr>
            <a:r>
              <a:rPr lang="en-US" sz="1800" dirty="0"/>
              <a:t>16-mo project initiated December 2025 ($200,000)</a:t>
            </a:r>
          </a:p>
          <a:p>
            <a:pPr>
              <a:lnSpc>
                <a:spcPct val="100000"/>
              </a:lnSpc>
              <a:spcBef>
                <a:spcPts val="2400"/>
              </a:spcBef>
            </a:pPr>
            <a:r>
              <a:rPr lang="en-US" dirty="0"/>
              <a:t>Project team:</a:t>
            </a:r>
          </a:p>
          <a:p>
            <a:pPr>
              <a:lnSpc>
                <a:spcPct val="100000"/>
              </a:lnSpc>
              <a:spcBef>
                <a:spcPts val="2400"/>
              </a:spcBef>
            </a:pPr>
            <a:endParaRPr lang="en-US" dirty="0"/>
          </a:p>
          <a:p>
            <a:pPr>
              <a:lnSpc>
                <a:spcPct val="100000"/>
              </a:lnSpc>
              <a:spcBef>
                <a:spcPts val="2400"/>
              </a:spcBef>
            </a:pPr>
            <a:endParaRPr lang="en-US" dirty="0"/>
          </a:p>
          <a:p>
            <a:pPr>
              <a:lnSpc>
                <a:spcPct val="100000"/>
              </a:lnSpc>
              <a:spcBef>
                <a:spcPts val="2400"/>
              </a:spcBef>
            </a:pPr>
            <a:endParaRPr lang="en-US" dirty="0"/>
          </a:p>
          <a:p>
            <a:pPr>
              <a:lnSpc>
                <a:spcPct val="100000"/>
              </a:lnSpc>
              <a:spcBef>
                <a:spcPts val="2400"/>
              </a:spcBef>
            </a:pPr>
            <a:r>
              <a:rPr lang="en-US" dirty="0"/>
              <a:t>Objective: modernize microbial monitoring                      via advanced molecular biology techniques                 (eDNA sequencing &amp; ddPCR), to improve characterization of microbial populations and measure virus log removal across GWRS </a:t>
            </a:r>
          </a:p>
          <a:p>
            <a:pPr>
              <a:lnSpc>
                <a:spcPct val="100000"/>
              </a:lnSpc>
              <a:spcBef>
                <a:spcPts val="2400"/>
              </a:spcBef>
            </a:pPr>
            <a:endParaRPr lang="en-US" dirty="0"/>
          </a:p>
          <a:p>
            <a:pPr>
              <a:lnSpc>
                <a:spcPct val="100000"/>
              </a:lnSpc>
              <a:spcBef>
                <a:spcPts val="2400"/>
              </a:spcBef>
            </a:pPr>
            <a:endParaRPr lang="en-US" dirty="0"/>
          </a:p>
          <a:p>
            <a:pPr>
              <a:lnSpc>
                <a:spcPct val="100000"/>
              </a:lnSpc>
              <a:spcBef>
                <a:spcPts val="2400"/>
              </a:spcBef>
            </a:pPr>
            <a:endParaRPr lang="en-US" dirty="0"/>
          </a:p>
          <a:p>
            <a:pPr>
              <a:lnSpc>
                <a:spcPct val="100000"/>
              </a:lnSpc>
              <a:spcBef>
                <a:spcPts val="2400"/>
              </a:spcBef>
            </a:pPr>
            <a:endParaRPr lang="en-US" dirty="0"/>
          </a:p>
        </p:txBody>
      </p:sp>
      <p:pic>
        <p:nvPicPr>
          <p:cNvPr id="1026" name="Picture 2" descr="Virginia Tech Hokies Scores, Stats and ...">
            <a:extLst>
              <a:ext uri="{FF2B5EF4-FFF2-40B4-BE49-F238E27FC236}">
                <a16:creationId xmlns:a16="http://schemas.microsoft.com/office/drawing/2014/main" id="{3323FA0D-AB14-8472-9F41-B0A2D0D05C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4902" y="3691099"/>
            <a:ext cx="1145054" cy="11450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sign with white text&#10;&#10;Description automatically generated">
            <a:extLst>
              <a:ext uri="{FF2B5EF4-FFF2-40B4-BE49-F238E27FC236}">
                <a16:creationId xmlns:a16="http://schemas.microsoft.com/office/drawing/2014/main" id="{36A50753-9EA8-0766-5E52-B1EB8D9587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0756" y="4062135"/>
            <a:ext cx="1991199" cy="461502"/>
          </a:xfrm>
          <a:prstGeom prst="rect">
            <a:avLst/>
          </a:prstGeom>
        </p:spPr>
      </p:pic>
      <p:pic>
        <p:nvPicPr>
          <p:cNvPr id="5" name="Picture 4" descr="A picture containing graphical user interface&#10;&#10;AI-generated content may be incorrect.">
            <a:extLst>
              <a:ext uri="{FF2B5EF4-FFF2-40B4-BE49-F238E27FC236}">
                <a16:creationId xmlns:a16="http://schemas.microsoft.com/office/drawing/2014/main" id="{63CA61D8-0A3F-0829-FCAF-77E0F2B61B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2196" y="2785386"/>
            <a:ext cx="884709" cy="1016737"/>
          </a:xfrm>
          <a:prstGeom prst="rect">
            <a:avLst/>
          </a:prstGeom>
        </p:spPr>
      </p:pic>
      <p:grpSp>
        <p:nvGrpSpPr>
          <p:cNvPr id="14" name="Group 13">
            <a:extLst>
              <a:ext uri="{FF2B5EF4-FFF2-40B4-BE49-F238E27FC236}">
                <a16:creationId xmlns:a16="http://schemas.microsoft.com/office/drawing/2014/main" id="{0D38D0C1-0CD2-D5EF-E850-B3A79E19B657}"/>
              </a:ext>
            </a:extLst>
          </p:cNvPr>
          <p:cNvGrpSpPr/>
          <p:nvPr/>
        </p:nvGrpSpPr>
        <p:grpSpPr>
          <a:xfrm>
            <a:off x="7490661" y="169221"/>
            <a:ext cx="4474151" cy="2127949"/>
            <a:chOff x="7490661" y="169221"/>
            <a:chExt cx="4474151" cy="2127949"/>
          </a:xfrm>
        </p:grpSpPr>
        <p:grpSp>
          <p:nvGrpSpPr>
            <p:cNvPr id="6" name="Group 5">
              <a:extLst>
                <a:ext uri="{FF2B5EF4-FFF2-40B4-BE49-F238E27FC236}">
                  <a16:creationId xmlns:a16="http://schemas.microsoft.com/office/drawing/2014/main" id="{BFECA074-5066-02DD-857C-BC6288242BB3}"/>
                </a:ext>
              </a:extLst>
            </p:cNvPr>
            <p:cNvGrpSpPr/>
            <p:nvPr/>
          </p:nvGrpSpPr>
          <p:grpSpPr>
            <a:xfrm>
              <a:off x="7490661" y="169221"/>
              <a:ext cx="4474151" cy="2127949"/>
              <a:chOff x="6627518" y="729766"/>
              <a:chExt cx="4474151" cy="2127949"/>
            </a:xfrm>
          </p:grpSpPr>
          <p:sp>
            <p:nvSpPr>
              <p:cNvPr id="7" name="Rectangle 6">
                <a:extLst>
                  <a:ext uri="{FF2B5EF4-FFF2-40B4-BE49-F238E27FC236}">
                    <a16:creationId xmlns:a16="http://schemas.microsoft.com/office/drawing/2014/main" id="{1DEA42B9-F857-73C1-C245-19C926C93427}"/>
                  </a:ext>
                </a:extLst>
              </p:cNvPr>
              <p:cNvSpPr/>
              <p:nvPr/>
            </p:nvSpPr>
            <p:spPr>
              <a:xfrm>
                <a:off x="6627518" y="729766"/>
                <a:ext cx="4428781" cy="2127949"/>
              </a:xfrm>
              <a:prstGeom prst="rect">
                <a:avLst/>
              </a:prstGeom>
              <a:solidFill>
                <a:srgbClr val="3F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B74CF32-7286-034E-9AE7-3ED47752F379}"/>
                  </a:ext>
                </a:extLst>
              </p:cNvPr>
              <p:cNvSpPr/>
              <p:nvPr/>
            </p:nvSpPr>
            <p:spPr>
              <a:xfrm>
                <a:off x="6836768" y="797060"/>
                <a:ext cx="1285782" cy="1295400"/>
              </a:xfrm>
              <a:prstGeom prst="ellipse">
                <a:avLst/>
              </a:prstGeom>
              <a:solidFill>
                <a:srgbClr val="6B95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District </a:t>
                </a:r>
                <a:r>
                  <a:rPr lang="en-US" sz="2400" dirty="0">
                    <a:ln w="0"/>
                    <a:solidFill>
                      <a:srgbClr val="FFFF00"/>
                    </a:solidFill>
                    <a:effectLst>
                      <a:outerShdw blurRad="38100" dist="19050" dir="2700000" algn="tl" rotWithShape="0">
                        <a:schemeClr val="dk1">
                          <a:alpha val="40000"/>
                        </a:schemeClr>
                      </a:outerShdw>
                    </a:effectLst>
                  </a:rPr>
                  <a:t>R&amp;D </a:t>
                </a:r>
                <a:r>
                  <a:rPr lang="en-US" dirty="0">
                    <a:ln w="0"/>
                    <a:solidFill>
                      <a:schemeClr val="bg1"/>
                    </a:solidFill>
                    <a:effectLst>
                      <a:outerShdw blurRad="38100" dist="19050" dir="2700000" algn="tl" rotWithShape="0">
                        <a:schemeClr val="dk1">
                          <a:alpha val="40000"/>
                        </a:schemeClr>
                      </a:outerShdw>
                    </a:effectLst>
                  </a:rPr>
                  <a:t>Team</a:t>
                </a:r>
              </a:p>
            </p:txBody>
          </p:sp>
          <p:sp>
            <p:nvSpPr>
              <p:cNvPr id="9" name="TextBox 8">
                <a:extLst>
                  <a:ext uri="{FF2B5EF4-FFF2-40B4-BE49-F238E27FC236}">
                    <a16:creationId xmlns:a16="http://schemas.microsoft.com/office/drawing/2014/main" id="{F0802A87-B230-49DC-16CD-42D475BB044E}"/>
                  </a:ext>
                </a:extLst>
              </p:cNvPr>
              <p:cNvSpPr txBox="1"/>
              <p:nvPr/>
            </p:nvSpPr>
            <p:spPr>
              <a:xfrm>
                <a:off x="9288352" y="2440872"/>
                <a:ext cx="1813317" cy="369332"/>
              </a:xfrm>
              <a:prstGeom prst="rect">
                <a:avLst/>
              </a:prstGeom>
              <a:noFill/>
            </p:spPr>
            <p:txBody>
              <a:bodyPr wrap="none" rtlCol="0">
                <a:spAutoFit/>
              </a:bodyPr>
              <a:lstStyle/>
              <a:p>
                <a:r>
                  <a:rPr lang="en-US" b="1" dirty="0">
                    <a:solidFill>
                      <a:srgbClr val="FFFF00"/>
                    </a:solidFill>
                  </a:rPr>
                  <a:t>Andrew Huang</a:t>
                </a:r>
              </a:p>
            </p:txBody>
          </p:sp>
          <p:sp>
            <p:nvSpPr>
              <p:cNvPr id="10" name="TextBox 9">
                <a:extLst>
                  <a:ext uri="{FF2B5EF4-FFF2-40B4-BE49-F238E27FC236}">
                    <a16:creationId xmlns:a16="http://schemas.microsoft.com/office/drawing/2014/main" id="{CD73385A-B5E9-FBF7-5CBE-DBF2A8D509C3}"/>
                  </a:ext>
                </a:extLst>
              </p:cNvPr>
              <p:cNvSpPr txBox="1"/>
              <p:nvPr/>
            </p:nvSpPr>
            <p:spPr>
              <a:xfrm>
                <a:off x="7725588" y="2314794"/>
                <a:ext cx="1685077" cy="369332"/>
              </a:xfrm>
              <a:prstGeom prst="rect">
                <a:avLst/>
              </a:prstGeom>
              <a:noFill/>
            </p:spPr>
            <p:txBody>
              <a:bodyPr wrap="none" rtlCol="0">
                <a:spAutoFit/>
              </a:bodyPr>
              <a:lstStyle/>
              <a:p>
                <a:r>
                  <a:rPr lang="en-US" b="1" dirty="0">
                    <a:solidFill>
                      <a:srgbClr val="FFFF00"/>
                    </a:solidFill>
                  </a:rPr>
                  <a:t>Julio Polanco</a:t>
                </a:r>
              </a:p>
            </p:txBody>
          </p:sp>
          <p:pic>
            <p:nvPicPr>
              <p:cNvPr id="12" name="Picture 2">
                <a:extLst>
                  <a:ext uri="{FF2B5EF4-FFF2-40B4-BE49-F238E27FC236}">
                    <a16:creationId xmlns:a16="http://schemas.microsoft.com/office/drawing/2014/main" id="{80B29BC5-B359-B339-DACC-7EA582EA3DB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762073" y="1207618"/>
                <a:ext cx="1209016" cy="1243714"/>
              </a:xfrm>
              <a:prstGeom prst="rect">
                <a:avLst/>
              </a:prstGeom>
              <a:ln>
                <a:noFill/>
              </a:ln>
              <a:effectLst>
                <a:outerShdw blurRad="292100" dist="139700" dir="2700000" algn="tl" rotWithShape="0">
                  <a:srgbClr val="333333">
                    <a:alpha val="65000"/>
                  </a:srgb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Content Placeholder 5">
              <a:extLst>
                <a:ext uri="{FF2B5EF4-FFF2-40B4-BE49-F238E27FC236}">
                  <a16:creationId xmlns:a16="http://schemas.microsoft.com/office/drawing/2014/main" id="{F1CC27BE-A082-237A-F2BD-35371161EE3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2000"/>
                      </a14:imgEffect>
                    </a14:imgLayer>
                  </a14:imgProps>
                </a:ext>
                <a:ext uri="{28A0092B-C50C-407E-A947-70E740481C1C}">
                  <a14:useLocalDpi xmlns:a14="http://schemas.microsoft.com/office/drawing/2010/main"/>
                </a:ext>
              </a:extLst>
            </a:blip>
            <a:srcRect/>
            <a:stretch>
              <a:fillRect/>
            </a:stretch>
          </p:blipFill>
          <p:spPr>
            <a:xfrm>
              <a:off x="9173826" y="287651"/>
              <a:ext cx="1142587" cy="1474246"/>
            </a:xfrm>
            <a:prstGeom prst="rect">
              <a:avLst/>
            </a:prstGeom>
            <a:ln w="19050">
              <a:noFill/>
            </a:ln>
            <a:effectLst>
              <a:softEdge rad="31750"/>
            </a:effectLst>
          </p:spPr>
        </p:pic>
      </p:grpSp>
      <p:pic>
        <p:nvPicPr>
          <p:cNvPr id="19" name="Picture 18">
            <a:extLst>
              <a:ext uri="{FF2B5EF4-FFF2-40B4-BE49-F238E27FC236}">
                <a16:creationId xmlns:a16="http://schemas.microsoft.com/office/drawing/2014/main" id="{DA8465CD-A9DF-2EE1-C45E-58F2348D6704}"/>
              </a:ext>
            </a:extLst>
          </p:cNvPr>
          <p:cNvPicPr>
            <a:picLocks noChangeAspect="1"/>
          </p:cNvPicPr>
          <p:nvPr/>
        </p:nvPicPr>
        <p:blipFill>
          <a:blip r:embed="rId9"/>
          <a:stretch>
            <a:fillRect/>
          </a:stretch>
        </p:blipFill>
        <p:spPr>
          <a:xfrm>
            <a:off x="6050861" y="2954733"/>
            <a:ext cx="5913951" cy="3412610"/>
          </a:xfrm>
          <a:prstGeom prst="rect">
            <a:avLst/>
          </a:prstGeom>
        </p:spPr>
      </p:pic>
      <p:sp>
        <p:nvSpPr>
          <p:cNvPr id="21" name="Text Placeholder 312">
            <a:extLst>
              <a:ext uri="{FF2B5EF4-FFF2-40B4-BE49-F238E27FC236}">
                <a16:creationId xmlns:a16="http://schemas.microsoft.com/office/drawing/2014/main" id="{E191C264-C74B-7491-45E7-D9C512D36FE5}"/>
              </a:ext>
            </a:extLst>
          </p:cNvPr>
          <p:cNvSpPr txBox="1">
            <a:spLocks/>
          </p:cNvSpPr>
          <p:nvPr/>
        </p:nvSpPr>
        <p:spPr>
          <a:xfrm>
            <a:off x="25376590" y="5846166"/>
            <a:ext cx="1702739" cy="571572"/>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pPr algn="r"/>
            <a:r>
              <a:rPr lang="en-US" sz="2000" b="1"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 Non-detect (ND)</a:t>
            </a:r>
            <a:endParaRPr lang="en-US" sz="1800" dirty="0">
              <a:solidFill>
                <a:schemeClr val="tx1"/>
              </a:solidFill>
              <a:latin typeface="Arial" panose="020B0604020202020204" pitchFamily="34" charset="0"/>
              <a:cs typeface="Arial" panose="020B0604020202020204" pitchFamily="34" charset="0"/>
            </a:endParaRPr>
          </a:p>
        </p:txBody>
      </p:sp>
      <p:sp>
        <p:nvSpPr>
          <p:cNvPr id="11" name="Text Placeholder 312">
            <a:extLst>
              <a:ext uri="{FF2B5EF4-FFF2-40B4-BE49-F238E27FC236}">
                <a16:creationId xmlns:a16="http://schemas.microsoft.com/office/drawing/2014/main" id="{654D21C2-74CB-96E2-643C-E5A6ACF52F98}"/>
              </a:ext>
            </a:extLst>
          </p:cNvPr>
          <p:cNvSpPr txBox="1">
            <a:spLocks/>
          </p:cNvSpPr>
          <p:nvPr/>
        </p:nvSpPr>
        <p:spPr>
          <a:xfrm>
            <a:off x="10378354" y="4948241"/>
            <a:ext cx="1702739" cy="571572"/>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pPr algn="r"/>
            <a:r>
              <a:rPr lang="en-US" sz="2000" dirty="0">
                <a:solidFill>
                  <a:srgbClr val="00B050"/>
                </a:solidFill>
                <a:latin typeface="Arial" panose="020B0604020202020204" pitchFamily="34" charset="0"/>
                <a:cs typeface="Arial" panose="020B0604020202020204" pitchFamily="34" charset="0"/>
              </a:rPr>
              <a:t>x</a:t>
            </a:r>
            <a:r>
              <a:rPr lang="en-US" sz="2000" b="1"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 Non-detect (ND)</a:t>
            </a:r>
            <a:endParaRPr lang="en-US" sz="1800" dirty="0">
              <a:solidFill>
                <a:schemeClr val="tx1"/>
              </a:solidFill>
              <a:latin typeface="Arial" panose="020B0604020202020204" pitchFamily="34" charset="0"/>
              <a:cs typeface="Arial" panose="020B0604020202020204" pitchFamily="34" charset="0"/>
            </a:endParaRPr>
          </a:p>
        </p:txBody>
      </p:sp>
      <p:sp>
        <p:nvSpPr>
          <p:cNvPr id="15" name="Text Placeholder 312">
            <a:extLst>
              <a:ext uri="{FF2B5EF4-FFF2-40B4-BE49-F238E27FC236}">
                <a16:creationId xmlns:a16="http://schemas.microsoft.com/office/drawing/2014/main" id="{43F4BF64-8EDE-7915-A14D-3736A531A9D2}"/>
              </a:ext>
            </a:extLst>
          </p:cNvPr>
          <p:cNvSpPr txBox="1">
            <a:spLocks/>
          </p:cNvSpPr>
          <p:nvPr/>
        </p:nvSpPr>
        <p:spPr>
          <a:xfrm>
            <a:off x="7374450" y="4948241"/>
            <a:ext cx="1702739" cy="571572"/>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pPr algn="r"/>
            <a:r>
              <a:rPr lang="en-US" sz="2000" dirty="0">
                <a:solidFill>
                  <a:srgbClr val="00B050"/>
                </a:solidFill>
                <a:latin typeface="Arial" panose="020B0604020202020204" pitchFamily="34" charset="0"/>
                <a:cs typeface="Arial" panose="020B0604020202020204" pitchFamily="34" charset="0"/>
              </a:rPr>
              <a:t>x</a:t>
            </a:r>
            <a:r>
              <a:rPr lang="en-US" sz="2000" b="1"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 Non-detect (ND)</a:t>
            </a:r>
            <a:endParaRPr lang="en-US" sz="1800" dirty="0">
              <a:solidFill>
                <a:schemeClr val="tx1"/>
              </a:solidFill>
              <a:latin typeface="Arial" panose="020B0604020202020204" pitchFamily="34" charset="0"/>
              <a:cs typeface="Arial" panose="020B0604020202020204" pitchFamily="34" charset="0"/>
            </a:endParaRPr>
          </a:p>
        </p:txBody>
      </p:sp>
      <p:sp>
        <p:nvSpPr>
          <p:cNvPr id="16" name="Text Placeholder 312">
            <a:extLst>
              <a:ext uri="{FF2B5EF4-FFF2-40B4-BE49-F238E27FC236}">
                <a16:creationId xmlns:a16="http://schemas.microsoft.com/office/drawing/2014/main" id="{F07A3B4D-82C1-F0FF-ADA6-B9B480DB662E}"/>
              </a:ext>
            </a:extLst>
          </p:cNvPr>
          <p:cNvSpPr txBox="1">
            <a:spLocks/>
          </p:cNvSpPr>
          <p:nvPr/>
        </p:nvSpPr>
        <p:spPr>
          <a:xfrm>
            <a:off x="7944213" y="3941605"/>
            <a:ext cx="386121" cy="540794"/>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pPr algn="r"/>
            <a:r>
              <a:rPr lang="en-US" sz="1800" dirty="0">
                <a:solidFill>
                  <a:srgbClr val="00B050"/>
                </a:solidFill>
                <a:latin typeface="Arial" panose="020B0604020202020204" pitchFamily="34" charset="0"/>
                <a:cs typeface="Arial" panose="020B0604020202020204" pitchFamily="34" charset="0"/>
              </a:rPr>
              <a:t>x </a:t>
            </a:r>
            <a:endParaRPr lang="en-US" sz="1600" dirty="0">
              <a:solidFill>
                <a:srgbClr val="00B050"/>
              </a:solidFill>
              <a:latin typeface="Arial" panose="020B0604020202020204" pitchFamily="34" charset="0"/>
              <a:cs typeface="Arial" panose="020B0604020202020204" pitchFamily="34" charset="0"/>
            </a:endParaRPr>
          </a:p>
        </p:txBody>
      </p:sp>
      <p:sp>
        <p:nvSpPr>
          <p:cNvPr id="17" name="Text Placeholder 312">
            <a:extLst>
              <a:ext uri="{FF2B5EF4-FFF2-40B4-BE49-F238E27FC236}">
                <a16:creationId xmlns:a16="http://schemas.microsoft.com/office/drawing/2014/main" id="{59DCB7CE-23F2-0AAF-1FED-3EC0F044FF5E}"/>
              </a:ext>
            </a:extLst>
          </p:cNvPr>
          <p:cNvSpPr txBox="1">
            <a:spLocks/>
          </p:cNvSpPr>
          <p:nvPr/>
        </p:nvSpPr>
        <p:spPr>
          <a:xfrm>
            <a:off x="10865092" y="4024087"/>
            <a:ext cx="386121" cy="540794"/>
          </a:xfrm>
          <a:prstGeom prst="rect">
            <a:avLst/>
          </a:prstGeom>
        </p:spPr>
        <p:txBody>
          <a:bodyPr wrap="square" lIns="130622" tIns="130622" rIns="130622" bIns="130622">
            <a:spAutoFit/>
          </a:bodyPr>
          <a:lstStyle>
            <a:lvl1pPr marL="0" indent="0" algn="l" defTabSz="2507943" rtl="0" eaLnBrk="1" latinLnBrk="0" hangingPunct="1">
              <a:spcBef>
                <a:spcPct val="20000"/>
              </a:spcBef>
              <a:buFont typeface="Arial" pitchFamily="34" charset="0"/>
              <a:buNone/>
              <a:defRPr sz="1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849043"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2pPr>
            <a:lvl3pPr marL="1175598" indent="-326555"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3pPr>
            <a:lvl4pPr marL="1534809" indent="-359211"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4pPr>
            <a:lvl5pPr marL="1796053" indent="-261244" algn="l" defTabSz="2507943" rtl="0" eaLnBrk="1" latinLnBrk="0" hangingPunct="1">
              <a:spcBef>
                <a:spcPct val="20000"/>
              </a:spcBef>
              <a:buFont typeface="Arial" pitchFamily="34" charset="0"/>
              <a:buChar char="»"/>
              <a:defRPr sz="1400" kern="1200">
                <a:solidFill>
                  <a:schemeClr val="tx1"/>
                </a:solidFill>
                <a:latin typeface="Trebuchet MS" pitchFamily="34" charset="0"/>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a:lstStyle>
          <a:p>
            <a:pPr algn="r"/>
            <a:r>
              <a:rPr lang="en-US" sz="1800" dirty="0">
                <a:solidFill>
                  <a:srgbClr val="00B050"/>
                </a:solidFill>
                <a:latin typeface="Arial" panose="020B0604020202020204" pitchFamily="34" charset="0"/>
                <a:cs typeface="Arial" panose="020B0604020202020204" pitchFamily="34" charset="0"/>
              </a:rPr>
              <a:t>x </a:t>
            </a:r>
            <a:endParaRPr lang="en-US" sz="1600" dirty="0">
              <a:solidFill>
                <a:srgbClr val="00B05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790D72-A0CB-3328-7603-72AD44CA79C7}"/>
              </a:ext>
            </a:extLst>
          </p:cNvPr>
          <p:cNvSpPr txBox="1"/>
          <p:nvPr/>
        </p:nvSpPr>
        <p:spPr>
          <a:xfrm>
            <a:off x="6526491" y="2941802"/>
            <a:ext cx="2550698" cy="307777"/>
          </a:xfrm>
          <a:prstGeom prst="rect">
            <a:avLst/>
          </a:prstGeom>
          <a:solidFill>
            <a:schemeClr val="bg1"/>
          </a:solidFill>
        </p:spPr>
        <p:txBody>
          <a:bodyPr wrap="none" rtlCol="0">
            <a:spAutoFit/>
          </a:bodyPr>
          <a:lstStyle/>
          <a:p>
            <a:pPr algn="ctr"/>
            <a:r>
              <a:rPr lang="en-US" sz="1400" b="1" dirty="0"/>
              <a:t>PMMoV (pepper plant virus)</a:t>
            </a:r>
          </a:p>
        </p:txBody>
      </p:sp>
      <p:sp>
        <p:nvSpPr>
          <p:cNvPr id="20" name="TextBox 19">
            <a:extLst>
              <a:ext uri="{FF2B5EF4-FFF2-40B4-BE49-F238E27FC236}">
                <a16:creationId xmlns:a16="http://schemas.microsoft.com/office/drawing/2014/main" id="{107FB830-39C5-7464-DD01-0CE1FF55EBC4}"/>
              </a:ext>
            </a:extLst>
          </p:cNvPr>
          <p:cNvSpPr txBox="1"/>
          <p:nvPr/>
        </p:nvSpPr>
        <p:spPr>
          <a:xfrm>
            <a:off x="9372775" y="2941801"/>
            <a:ext cx="2590774" cy="307777"/>
          </a:xfrm>
          <a:prstGeom prst="rect">
            <a:avLst/>
          </a:prstGeom>
          <a:solidFill>
            <a:schemeClr val="bg1"/>
          </a:solidFill>
        </p:spPr>
        <p:txBody>
          <a:bodyPr wrap="none" rtlCol="0">
            <a:spAutoFit/>
          </a:bodyPr>
          <a:lstStyle/>
          <a:p>
            <a:pPr algn="ctr"/>
            <a:r>
              <a:rPr lang="en-US" sz="1400" b="1" dirty="0" err="1"/>
              <a:t>crAssphage</a:t>
            </a:r>
            <a:r>
              <a:rPr lang="en-US" sz="1400" b="1" dirty="0"/>
              <a:t> (bacterial virus)</a:t>
            </a:r>
          </a:p>
        </p:txBody>
      </p:sp>
      <p:sp>
        <p:nvSpPr>
          <p:cNvPr id="22" name="TextBox 21">
            <a:extLst>
              <a:ext uri="{FF2B5EF4-FFF2-40B4-BE49-F238E27FC236}">
                <a16:creationId xmlns:a16="http://schemas.microsoft.com/office/drawing/2014/main" id="{92B8CCFE-80DC-F4DA-5133-B3C191075641}"/>
              </a:ext>
            </a:extLst>
          </p:cNvPr>
          <p:cNvSpPr txBox="1"/>
          <p:nvPr/>
        </p:nvSpPr>
        <p:spPr>
          <a:xfrm>
            <a:off x="8320729" y="2554992"/>
            <a:ext cx="1797672" cy="338554"/>
          </a:xfrm>
          <a:prstGeom prst="rect">
            <a:avLst/>
          </a:prstGeom>
          <a:solidFill>
            <a:schemeClr val="bg1"/>
          </a:solidFill>
        </p:spPr>
        <p:txBody>
          <a:bodyPr wrap="none" rtlCol="0">
            <a:spAutoFit/>
          </a:bodyPr>
          <a:lstStyle/>
          <a:p>
            <a:pPr algn="ctr"/>
            <a:r>
              <a:rPr lang="en-US" sz="1600" b="1" i="1" u="sng" dirty="0"/>
              <a:t>Virus Indicators:</a:t>
            </a:r>
          </a:p>
        </p:txBody>
      </p:sp>
    </p:spTree>
    <p:extLst>
      <p:ext uri="{BB962C8B-B14F-4D97-AF65-F5344CB8AC3E}">
        <p14:creationId xmlns:p14="http://schemas.microsoft.com/office/powerpoint/2010/main" val="947989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6AC2-7424-544B-DE46-DCD248DD293D}"/>
              </a:ext>
            </a:extLst>
          </p:cNvPr>
          <p:cNvSpPr>
            <a:spLocks noGrp="1"/>
          </p:cNvSpPr>
          <p:nvPr>
            <p:ph type="title"/>
          </p:nvPr>
        </p:nvSpPr>
        <p:spPr>
          <a:xfrm>
            <a:off x="627310" y="1709738"/>
            <a:ext cx="11007224" cy="2852737"/>
          </a:xfrm>
        </p:spPr>
        <p:txBody>
          <a:bodyPr>
            <a:normAutofit/>
          </a:bodyPr>
          <a:lstStyle/>
          <a:p>
            <a:pPr algn="l"/>
            <a:r>
              <a:rPr lang="en-US" sz="5400" dirty="0"/>
              <a:t>PFAS Data Dashboard</a:t>
            </a:r>
          </a:p>
        </p:txBody>
      </p:sp>
      <p:sp>
        <p:nvSpPr>
          <p:cNvPr id="3" name="Text Placeholder 2">
            <a:extLst>
              <a:ext uri="{FF2B5EF4-FFF2-40B4-BE49-F238E27FC236}">
                <a16:creationId xmlns:a16="http://schemas.microsoft.com/office/drawing/2014/main" id="{D61F35A1-656B-10B5-71D5-786A5843BCA3}"/>
              </a:ext>
            </a:extLst>
          </p:cNvPr>
          <p:cNvSpPr>
            <a:spLocks noGrp="1"/>
          </p:cNvSpPr>
          <p:nvPr>
            <p:ph type="body" idx="1"/>
          </p:nvPr>
        </p:nvSpPr>
        <p:spPr>
          <a:xfrm>
            <a:off x="627310" y="4589463"/>
            <a:ext cx="10515600" cy="1500187"/>
          </a:xfrm>
        </p:spPr>
        <p:txBody>
          <a:bodyPr/>
          <a:lstStyle/>
          <a:p>
            <a:r>
              <a:rPr lang="en-US" dirty="0"/>
              <a:t>In-House Collaboration of R&amp;D and IS Departments</a:t>
            </a:r>
          </a:p>
        </p:txBody>
      </p:sp>
    </p:spTree>
    <p:extLst>
      <p:ext uri="{BB962C8B-B14F-4D97-AF65-F5344CB8AC3E}">
        <p14:creationId xmlns:p14="http://schemas.microsoft.com/office/powerpoint/2010/main" val="90690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F79B-EF11-EF1E-3E94-6A5977949EEE}"/>
              </a:ext>
            </a:extLst>
          </p:cNvPr>
          <p:cNvSpPr>
            <a:spLocks noGrp="1"/>
          </p:cNvSpPr>
          <p:nvPr>
            <p:ph type="title"/>
          </p:nvPr>
        </p:nvSpPr>
        <p:spPr>
          <a:xfrm>
            <a:off x="248920" y="129287"/>
            <a:ext cx="4638040" cy="1818640"/>
          </a:xfrm>
        </p:spPr>
        <p:txBody>
          <a:bodyPr>
            <a:normAutofit/>
          </a:bodyPr>
          <a:lstStyle/>
          <a:p>
            <a:pPr algn="l"/>
            <a:r>
              <a:rPr lang="en-US" sz="2800" dirty="0"/>
              <a:t>OCWD webinars</a:t>
            </a:r>
          </a:p>
        </p:txBody>
      </p:sp>
      <p:sp>
        <p:nvSpPr>
          <p:cNvPr id="3" name="Content Placeholder 2">
            <a:extLst>
              <a:ext uri="{FF2B5EF4-FFF2-40B4-BE49-F238E27FC236}">
                <a16:creationId xmlns:a16="http://schemas.microsoft.com/office/drawing/2014/main" id="{EE38A203-1816-4B75-FF14-380D04AA7DCD}"/>
              </a:ext>
            </a:extLst>
          </p:cNvPr>
          <p:cNvSpPr>
            <a:spLocks noGrp="1"/>
          </p:cNvSpPr>
          <p:nvPr>
            <p:ph idx="1"/>
          </p:nvPr>
        </p:nvSpPr>
        <p:spPr>
          <a:xfrm>
            <a:off x="410699" y="1565910"/>
            <a:ext cx="4314481" cy="1004570"/>
          </a:xfrm>
        </p:spPr>
        <p:txBody>
          <a:bodyPr>
            <a:normAutofit/>
          </a:bodyPr>
          <a:lstStyle/>
          <a:p>
            <a:r>
              <a:rPr lang="en-US" dirty="0">
                <a:hlinkClick r:id="rId2"/>
              </a:rPr>
              <a:t>https://www.ocwd.com/news-events/water-webinars/</a:t>
            </a:r>
            <a:endParaRPr lang="en-US" dirty="0"/>
          </a:p>
        </p:txBody>
      </p:sp>
      <p:pic>
        <p:nvPicPr>
          <p:cNvPr id="5" name="Picture 4">
            <a:extLst>
              <a:ext uri="{FF2B5EF4-FFF2-40B4-BE49-F238E27FC236}">
                <a16:creationId xmlns:a16="http://schemas.microsoft.com/office/drawing/2014/main" id="{06E67E2C-0F62-1D0E-C155-0CCDB4584C6B}"/>
              </a:ext>
            </a:extLst>
          </p:cNvPr>
          <p:cNvPicPr>
            <a:picLocks noChangeAspect="1"/>
          </p:cNvPicPr>
          <p:nvPr/>
        </p:nvPicPr>
        <p:blipFill>
          <a:blip r:embed="rId3"/>
          <a:stretch>
            <a:fillRect/>
          </a:stretch>
        </p:blipFill>
        <p:spPr>
          <a:xfrm>
            <a:off x="5090160" y="423927"/>
            <a:ext cx="7101840" cy="5661133"/>
          </a:xfrm>
          <a:prstGeom prst="rect">
            <a:avLst/>
          </a:prstGeom>
        </p:spPr>
      </p:pic>
    </p:spTree>
    <p:extLst>
      <p:ext uri="{BB962C8B-B14F-4D97-AF65-F5344CB8AC3E}">
        <p14:creationId xmlns:p14="http://schemas.microsoft.com/office/powerpoint/2010/main" val="853448731"/>
      </p:ext>
    </p:extLst>
  </p:cSld>
  <p:clrMapOvr>
    <a:masterClrMapping/>
  </p:clrMapOvr>
</p:sld>
</file>

<file path=ppt/theme/theme1.xml><?xml version="1.0" encoding="utf-8"?>
<a:theme xmlns:a="http://schemas.openxmlformats.org/drawingml/2006/main" name="Custom Design">
  <a:themeElements>
    <a:clrScheme name="OCWD Brand Colors">
      <a:dk1>
        <a:sysClr val="windowText" lastClr="000000"/>
      </a:dk1>
      <a:lt1>
        <a:sysClr val="window" lastClr="FFFFFF"/>
      </a:lt1>
      <a:dk2>
        <a:srgbClr val="005687"/>
      </a:dk2>
      <a:lt2>
        <a:srgbClr val="E7E6E6"/>
      </a:lt2>
      <a:accent1>
        <a:srgbClr val="005687"/>
      </a:accent1>
      <a:accent2>
        <a:srgbClr val="7BC24D"/>
      </a:accent2>
      <a:accent3>
        <a:srgbClr val="1B9EBC"/>
      </a:accent3>
      <a:accent4>
        <a:srgbClr val="F5A81D"/>
      </a:accent4>
      <a:accent5>
        <a:srgbClr val="AFB0B2"/>
      </a:accent5>
      <a:accent6>
        <a:srgbClr val="DAC554"/>
      </a:accent6>
      <a:hlink>
        <a:srgbClr val="1B9EBC"/>
      </a:hlink>
      <a:folHlink>
        <a:srgbClr val="00BB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1">
      <a:dk1>
        <a:sysClr val="windowText" lastClr="000000"/>
      </a:dk1>
      <a:lt1>
        <a:sysClr val="window" lastClr="FFFFFF"/>
      </a:lt1>
      <a:dk2>
        <a:srgbClr val="005687"/>
      </a:dk2>
      <a:lt2>
        <a:srgbClr val="E7E6E6"/>
      </a:lt2>
      <a:accent1>
        <a:srgbClr val="005687"/>
      </a:accent1>
      <a:accent2>
        <a:srgbClr val="7BC24D"/>
      </a:accent2>
      <a:accent3>
        <a:srgbClr val="1B9EBC"/>
      </a:accent3>
      <a:accent4>
        <a:srgbClr val="F5A81D"/>
      </a:accent4>
      <a:accent5>
        <a:srgbClr val="AFB0B2"/>
      </a:accent5>
      <a:accent6>
        <a:srgbClr val="DAC554"/>
      </a:accent6>
      <a:hlink>
        <a:srgbClr val="1B9EBC"/>
      </a:hlink>
      <a:folHlink>
        <a:srgbClr val="00BB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CWD Brand Colors">
      <a:dk1>
        <a:sysClr val="windowText" lastClr="000000"/>
      </a:dk1>
      <a:lt1>
        <a:sysClr val="window" lastClr="FFFFFF"/>
      </a:lt1>
      <a:dk2>
        <a:srgbClr val="005687"/>
      </a:dk2>
      <a:lt2>
        <a:srgbClr val="E7E6E6"/>
      </a:lt2>
      <a:accent1>
        <a:srgbClr val="005687"/>
      </a:accent1>
      <a:accent2>
        <a:srgbClr val="7BC24D"/>
      </a:accent2>
      <a:accent3>
        <a:srgbClr val="1B9EBC"/>
      </a:accent3>
      <a:accent4>
        <a:srgbClr val="F5A81D"/>
      </a:accent4>
      <a:accent5>
        <a:srgbClr val="AFB0B2"/>
      </a:accent5>
      <a:accent6>
        <a:srgbClr val="DAC554"/>
      </a:accent6>
      <a:hlink>
        <a:srgbClr val="1B9EBC"/>
      </a:hlink>
      <a:folHlink>
        <a:srgbClr val="00BB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B1F8B56A0DA24FBBCD764EF96AC565" ma:contentTypeVersion="14" ma:contentTypeDescription="Create a new document." ma:contentTypeScope="" ma:versionID="1bb1ca375ae604b11a933c3f54ecbbb4">
  <xsd:schema xmlns:xsd="http://www.w3.org/2001/XMLSchema" xmlns:xs="http://www.w3.org/2001/XMLSchema" xmlns:p="http://schemas.microsoft.com/office/2006/metadata/properties" xmlns:ns2="66cd21ba-868b-4eab-9fc9-9a6f82bb08f6" xmlns:ns3="880a26bb-992d-463f-aa35-5ac658236e02" targetNamespace="http://schemas.microsoft.com/office/2006/metadata/properties" ma:root="true" ma:fieldsID="d771c4dc7a7f4edc37d4020a94c8abf6" ns2:_="" ns3:_="">
    <xsd:import namespace="66cd21ba-868b-4eab-9fc9-9a6f82bb08f6"/>
    <xsd:import namespace="880a26bb-992d-463f-aa35-5ac658236e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d21ba-868b-4eab-9fc9-9a6f82bb0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cd18ef-c9c9-4991-a8bc-e496d28c41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0a26bb-992d-463f-aa35-5ac658236e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154fc5-6d66-4709-9bec-d9cbf461e893}" ma:internalName="TaxCatchAll" ma:showField="CatchAllData" ma:web="880a26bb-992d-463f-aa35-5ac658236e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6cd21ba-868b-4eab-9fc9-9a6f82bb08f6">
      <Terms xmlns="http://schemas.microsoft.com/office/infopath/2007/PartnerControls"/>
    </lcf76f155ced4ddcb4097134ff3c332f>
    <TaxCatchAll xmlns="880a26bb-992d-463f-aa35-5ac658236e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0AE5AB-DB17-4D84-A822-5D2D120EAF86}"/>
</file>

<file path=customXml/itemProps2.xml><?xml version="1.0" encoding="utf-8"?>
<ds:datastoreItem xmlns:ds="http://schemas.openxmlformats.org/officeDocument/2006/customXml" ds:itemID="{1DDAC64C-EFA7-462A-B349-91F8FED1C8EA}">
  <ds:schemaRefs>
    <ds:schemaRef ds:uri="11901312-da5f-43eb-b467-76ce543d8091"/>
    <ds:schemaRef ds:uri="9f7f5c2b-46ab-4d0b-ae99-bf6c0ed7cd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6cd21ba-868b-4eab-9fc9-9a6f82bb08f6"/>
    <ds:schemaRef ds:uri="880a26bb-992d-463f-aa35-5ac658236e02"/>
  </ds:schemaRefs>
</ds:datastoreItem>
</file>

<file path=customXml/itemProps3.xml><?xml version="1.0" encoding="utf-8"?>
<ds:datastoreItem xmlns:ds="http://schemas.openxmlformats.org/officeDocument/2006/customXml" ds:itemID="{3EC6B603-4FDC-4C56-BA03-5E03A2CC4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3445</TotalTime>
  <Words>1323</Words>
  <Application>Microsoft Office PowerPoint</Application>
  <PresentationFormat>Widescreen</PresentationFormat>
  <Paragraphs>173</Paragraphs>
  <Slides>22</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Aptos</vt:lpstr>
      <vt:lpstr>Arial</vt:lpstr>
      <vt:lpstr>Arial Black</vt:lpstr>
      <vt:lpstr>Arial Bold</vt:lpstr>
      <vt:lpstr>Calibri</vt:lpstr>
      <vt:lpstr>Roboto</vt:lpstr>
      <vt:lpstr>Wingdings</vt:lpstr>
      <vt:lpstr>Custom Design</vt:lpstr>
      <vt:lpstr>1_Custom Design</vt:lpstr>
      <vt:lpstr>Custom Design</vt:lpstr>
      <vt:lpstr>2_Custom Design</vt:lpstr>
      <vt:lpstr>Update on R&amp;D Activities</vt:lpstr>
      <vt:lpstr>Biannual R&amp;D Summary Report</vt:lpstr>
      <vt:lpstr>Current Programs</vt:lpstr>
      <vt:lpstr>Current Projects</vt:lpstr>
      <vt:lpstr>Today’s Highlighted Updates</vt:lpstr>
      <vt:lpstr>Modernizing Microbial Monitoring in Potable Reuse</vt:lpstr>
      <vt:lpstr>New grant: Modernizing Microbial Monitoring for Potable Reuse</vt:lpstr>
      <vt:lpstr>PFAS Data Dashboard</vt:lpstr>
      <vt:lpstr>OCWD webinars</vt:lpstr>
      <vt:lpstr>Improving PFAS data accessibility  via in-house dashboard</vt:lpstr>
      <vt:lpstr>PFAS Treatment Facilities Configuration</vt:lpstr>
      <vt:lpstr>PFAS Monitoring Program</vt:lpstr>
      <vt:lpstr>The Data Challenge</vt:lpstr>
      <vt:lpstr>Digital Solution: PFAS Treatment Facilities Dashboard</vt:lpstr>
      <vt:lpstr>PowerPoint Presentation</vt:lpstr>
      <vt:lpstr>Next Steps for PFAS Dashboard</vt:lpstr>
      <vt:lpstr>Pilot-Scale Destruction of PFAS in Groundwater for Drinking Water Treatment Using Vacuum UV</vt:lpstr>
      <vt:lpstr>District Serving as Testbed to Demonstrate VUV Technology</vt:lpstr>
      <vt:lpstr>VUV Chemistry to Destroy PFAS</vt:lpstr>
      <vt:lpstr>PowerPoint Presentation</vt:lpstr>
      <vt:lpstr>Preliminary Findings Demonstrate PFAS Destruction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Paliwal, Medha</dc:creator>
  <cp:lastModifiedBy>Plumlee, Megan</cp:lastModifiedBy>
  <cp:revision>36</cp:revision>
  <dcterms:created xsi:type="dcterms:W3CDTF">2023-08-25T00:43:02Z</dcterms:created>
  <dcterms:modified xsi:type="dcterms:W3CDTF">2026-01-19T21:01:46Z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0x01010081B1F8B56A0DA24FBBCD764EF96AC565</vt:lpwstr>
  </property>
  <property fmtid="{D5CDD505-2E9C-101B-9397-08002B2CF9AE}" pid="3" name="MediaServiceImageTags">
    <vt:lpwstr/>
  </property>
</Properties>
</file>