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8" r:id="rId4"/>
    <p:sldMasterId id="2147483701" r:id="rId5"/>
  </p:sldMasterIdLst>
  <p:notesMasterIdLst>
    <p:notesMasterId r:id="rId26"/>
  </p:notesMasterIdLst>
  <p:sldIdLst>
    <p:sldId id="1139" r:id="rId6"/>
    <p:sldId id="5951" r:id="rId7"/>
    <p:sldId id="5953" r:id="rId8"/>
    <p:sldId id="302" r:id="rId9"/>
    <p:sldId id="379" r:id="rId10"/>
    <p:sldId id="1040" r:id="rId11"/>
    <p:sldId id="1179" r:id="rId12"/>
    <p:sldId id="1184" r:id="rId13"/>
    <p:sldId id="5955" r:id="rId14"/>
    <p:sldId id="5954" r:id="rId15"/>
    <p:sldId id="256" r:id="rId16"/>
    <p:sldId id="258" r:id="rId17"/>
    <p:sldId id="5949" r:id="rId18"/>
    <p:sldId id="5947" r:id="rId19"/>
    <p:sldId id="5946" r:id="rId20"/>
    <p:sldId id="259" r:id="rId21"/>
    <p:sldId id="5948" r:id="rId22"/>
    <p:sldId id="5940" r:id="rId23"/>
    <p:sldId id="5956" r:id="rId24"/>
    <p:sldId id="1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020F6-B94A-4BB6-93A5-2D8B28410715}" v="14" dt="2024-02-21T15:53:31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-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EFO-512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Sheet1!$B$2:$B$31</c:f>
              <c:numCache>
                <c:formatCode>0</c:formatCode>
                <c:ptCount val="30"/>
                <c:pt idx="0">
                  <c:v>72025.680576591898</c:v>
                </c:pt>
                <c:pt idx="1">
                  <c:v>124531.624468122</c:v>
                </c:pt>
                <c:pt idx="2">
                  <c:v>152926.94379820299</c:v>
                </c:pt>
                <c:pt idx="3">
                  <c:v>225929.241657843</c:v>
                </c:pt>
                <c:pt idx="4">
                  <c:v>114766.078239018</c:v>
                </c:pt>
                <c:pt idx="5">
                  <c:v>191172.04952088199</c:v>
                </c:pt>
                <c:pt idx="6">
                  <c:v>112426.93155542899</c:v>
                </c:pt>
                <c:pt idx="7">
                  <c:v>139612.826195445</c:v>
                </c:pt>
                <c:pt idx="8">
                  <c:v>219783.708284308</c:v>
                </c:pt>
                <c:pt idx="9">
                  <c:v>69958.913552351907</c:v>
                </c:pt>
                <c:pt idx="10">
                  <c:v>79074.2669429456</c:v>
                </c:pt>
                <c:pt idx="11">
                  <c:v>92027.846822888503</c:v>
                </c:pt>
                <c:pt idx="12">
                  <c:v>40604.192497044103</c:v>
                </c:pt>
                <c:pt idx="13">
                  <c:v>140653.69188290101</c:v>
                </c:pt>
                <c:pt idx="14">
                  <c:v>79591.779148414294</c:v>
                </c:pt>
                <c:pt idx="15">
                  <c:v>245569.08819072301</c:v>
                </c:pt>
                <c:pt idx="16">
                  <c:v>104476.942389135</c:v>
                </c:pt>
                <c:pt idx="17">
                  <c:v>43198.6635475734</c:v>
                </c:pt>
                <c:pt idx="18">
                  <c:v>103300.106708313</c:v>
                </c:pt>
                <c:pt idx="19">
                  <c:v>85343.116615698207</c:v>
                </c:pt>
                <c:pt idx="20">
                  <c:v>145599.19248190301</c:v>
                </c:pt>
                <c:pt idx="21">
                  <c:v>176452.07335727301</c:v>
                </c:pt>
                <c:pt idx="22">
                  <c:v>64311.283065522097</c:v>
                </c:pt>
                <c:pt idx="23">
                  <c:v>46020.065693483499</c:v>
                </c:pt>
                <c:pt idx="24">
                  <c:v>50657.492075783302</c:v>
                </c:pt>
                <c:pt idx="25">
                  <c:v>60807.705299478097</c:v>
                </c:pt>
                <c:pt idx="26">
                  <c:v>56586.960862510801</c:v>
                </c:pt>
                <c:pt idx="27">
                  <c:v>134567.109518677</c:v>
                </c:pt>
                <c:pt idx="28">
                  <c:v>50232.068976400398</c:v>
                </c:pt>
                <c:pt idx="29">
                  <c:v>154374.37333323999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1A-4637-AD06-A37DC57F3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83"/>
        <c:axId val="1690341983"/>
        <c:axId val="1690340543"/>
      </c:barChart>
      <c:catAx>
        <c:axId val="169034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340543"/>
        <c:crosses val="autoZero"/>
        <c:auto val="1"/>
        <c:lblAlgn val="ctr"/>
        <c:lblOffset val="100"/>
        <c:noMultiLvlLbl val="0"/>
      </c:catAx>
      <c:valAx>
        <c:axId val="169034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Modeled </a:t>
                </a:r>
              </a:p>
              <a:p>
                <a:pPr>
                  <a:defRPr b="1"/>
                </a:pPr>
                <a:r>
                  <a:rPr lang="en-US" b="1" dirty="0"/>
                  <a:t>Annual SAR Recharge (afy)</a:t>
                </a:r>
              </a:p>
            </c:rich>
          </c:tx>
          <c:layout>
            <c:manualLayout>
              <c:xMode val="edge"/>
              <c:yMode val="edge"/>
              <c:x val="3.003003003003003E-3"/>
              <c:y val="0.294712108601017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341983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0292F-8946-4502-88BE-587AE6A4E53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5A96C-20EC-47F7-B722-57AA8CB89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8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a16e3f76f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8a16e3f76f_0_2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2" name="Google Shape;362;g8a16e3f76f_0_2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d6d5e4cf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4d6d5e4cf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4d6d5e4cf1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0201ae79f6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3" name="Google Shape;1233;g10201ae79f6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d6d5e4cf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4d6d5e4cf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4d6d5e4cf1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5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2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>
          <a:extLst>
            <a:ext uri="{FF2B5EF4-FFF2-40B4-BE49-F238E27FC236}">
              <a16:creationId xmlns:a16="http://schemas.microsoft.com/office/drawing/2014/main" id="{713AE0D8-7A0D-A0A6-84E9-82FB75F6A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0201ae79f6_2_101:notes">
            <a:extLst>
              <a:ext uri="{FF2B5EF4-FFF2-40B4-BE49-F238E27FC236}">
                <a16:creationId xmlns:a16="http://schemas.microsoft.com/office/drawing/2014/main" id="{2E38228C-4876-E2DE-9479-A5BCAE8D6F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3" name="Google Shape;1233;g10201ae79f6_2_101:notes">
            <a:extLst>
              <a:ext uri="{FF2B5EF4-FFF2-40B4-BE49-F238E27FC236}">
                <a16:creationId xmlns:a16="http://schemas.microsoft.com/office/drawing/2014/main" id="{60B9E9C4-8645-7B87-F700-11F9288A85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814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48711-3527-CAC2-AD43-4579D8E79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B1C0BB-DE60-73BB-5D07-8A41A1771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3C945-2D0C-12B4-5035-1E66AF9C1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2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EA738-5921-D798-437E-DCB9EFD9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6DE1A-F87B-2DF9-99F9-328ADE62B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3BFAA-15FF-2416-EEE6-ACD0D8036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8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3E1B-34C2-B677-4D36-F7783F8BD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CB5AC-EE6C-FE4C-DABF-2B2AA30D6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2B070-A00C-42E2-58B4-343444CB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DB6A5-C01B-B456-20D5-7F71671A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69993-9274-DFDF-4406-1915B896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7C6DD-A6DC-4EF4-1234-5949B6F3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BA952-DE57-8C32-8F5A-7F4DA4B90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08DD-F5F4-EECF-1332-61841709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50D2E-821A-071F-15EA-C9FB15068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A440-54E3-EF29-2B86-E285D527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7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0D14D-10A8-6E9B-87D2-A7CF68709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3655-6AC6-19DE-FB1F-7F275E7B1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EDA9-4A86-961B-BE74-514ED70F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A753A-CAFC-9678-A075-752879A8E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1EB48-E556-015E-01CF-E813AB3C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896C-A510-4811-8B2D-18834C2C2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1B303-0DF1-462E-A57F-6BF8D3510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E9DB8-8C50-45D7-B699-A1EE5C82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57C83-6E27-49BF-9237-2E0FEE41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D3998-C157-4CC9-8619-D6B314DC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F2BA-CDB1-4A65-A7AF-3579E57C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4568D-58A1-40FB-ABB2-C881C6CB8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3FCC2-5BA8-492E-A087-233630D1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34167-5994-41B7-A0C4-8454210E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7594A-F14B-4016-BC64-7B645A02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40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31E0-70CA-4EE1-8227-D9A34CFC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4F479-B8A7-437D-A06B-28FBE6297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F8D2-39A6-48EB-A085-C2034080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52B58-B937-44EB-A03B-B302F1C4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21011-8E14-4BCC-A17F-AECB6D56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1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366B-8D6E-4D12-B610-B28EA7B0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92E3A-014C-485C-8844-3BF1556AA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CC0FC-CC2D-4E7C-99DA-11420AC67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E4DDA-16FB-4646-8AAD-9C4F661E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193F3-6AEF-4F91-AAE3-41BCA415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A45B3-4905-4F51-BA1B-AD235197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0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C46D-9954-4694-9202-84EE8FE8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836B5-1661-4290-BC28-FFA3BC9C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E8749-AD81-41A0-BBEF-CA63379C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E8111-DCA8-4033-8346-660FE403B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69A454-251F-45E7-8F06-DB410E030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54513-3FB7-4E06-88C0-8C465800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89907-4ADD-4F95-888D-9A700C42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A8C6D-5D7E-4C40-BC5A-FFC7BB20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8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69BB-A0FC-4448-915E-D5A3A0F3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D2FF3-9729-4E4F-8DE5-2F699483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B3183-A5A8-439E-B8E7-80CCD2DC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66A80-8F67-498F-A928-547B85AA4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65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A9785-AD2B-4A0D-97F9-BDF6A216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0B4D6-6167-455C-8C33-C01BBB8F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90AB1-7552-4CAF-B8F5-FBAAF3A7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21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3B7A-3451-41D6-8372-F7E0840A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3742-D474-4D03-AF3D-D6E0843C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2FA06-1C4F-4CF2-828D-5DD29B0CF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6BCA3-DAAD-4077-AB45-6E864222B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F9A16-4FF8-4DF0-8B65-4A4E0734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C39F4-C24C-4FEC-A0CF-2672ECFB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2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4E8A-DF11-DB85-5866-ECB380E6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A85E7-67E2-0102-6520-1529BDF90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6C9FE-98A7-EF00-08DB-6C63D478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2A90-A90B-5ED6-9FD6-3B4487C04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B3656-B6C3-33CC-2D84-778CD7BD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6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2B9E-7632-4FE1-B889-E06073B9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3B99F-8A4B-487F-A208-BA784D26A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EDEC1-4B5D-47A5-8693-43C98A78F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DA6BE-2D14-4692-8E13-94142404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4472C-669A-4EC8-ACA3-3BFC0CE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BC752-A2D0-4420-8381-9063500A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59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6CE7-F332-4AFC-9863-2A2EFF61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5120E-37BD-4D75-8F86-E676927B1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52601-A99C-4AAB-AC13-DFDFE33F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A46D1-3BE4-442A-9AB5-E2BB21CC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D14DC-1E2F-436C-9D04-FC424E43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6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145A0-7202-486F-B26E-0E215E216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EF3E3-C0C9-4E87-9701-BB1CD7652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BDA00-0E65-4F06-80AF-CCD5A9C15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3EC1D-BFB7-4373-ACC3-62C4F3C5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D2D5C-8D34-40A3-9698-3BB91FA6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3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13294A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4"/>
          <p:cNvSpPr txBox="1">
            <a:spLocks noGrp="1"/>
          </p:cNvSpPr>
          <p:nvPr>
            <p:ph type="ctrTitle"/>
          </p:nvPr>
        </p:nvSpPr>
        <p:spPr>
          <a:xfrm>
            <a:off x="384936" y="1844897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265" y="6160584"/>
            <a:ext cx="4167383" cy="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4"/>
          <p:cNvSpPr/>
          <p:nvPr/>
        </p:nvSpPr>
        <p:spPr>
          <a:xfrm>
            <a:off x="-140757" y="6096000"/>
            <a:ext cx="884980" cy="869475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1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5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-1091980" y="855527"/>
            <a:ext cx="7634669" cy="7500908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527325 w 5899869"/>
              <a:gd name="connsiteY3" fmla="*/ 5100851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960212 w 5899869"/>
              <a:gd name="connsiteY3" fmla="*/ 4667965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8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06401" y="1351430"/>
            <a:ext cx="5577305" cy="5163671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2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59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8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1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F25091-C0E8-024D-9413-E0510848B35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00274" y="1351430"/>
            <a:ext cx="5566612" cy="5163671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2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59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8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1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903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>
            <a:spLocks noGrp="1"/>
          </p:cNvSpPr>
          <p:nvPr>
            <p:ph type="pic" idx="2"/>
          </p:nvPr>
        </p:nvSpPr>
        <p:spPr>
          <a:xfrm>
            <a:off x="520091" y="1384181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6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520094" y="5099915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>
            <a:spLocks noGrp="1"/>
          </p:cNvSpPr>
          <p:nvPr>
            <p:ph type="pic" idx="3"/>
          </p:nvPr>
        </p:nvSpPr>
        <p:spPr>
          <a:xfrm>
            <a:off x="3346885" y="1384181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6"/>
          <p:cNvSpPr txBox="1">
            <a:spLocks noGrp="1"/>
          </p:cNvSpPr>
          <p:nvPr>
            <p:ph type="body" idx="4"/>
          </p:nvPr>
        </p:nvSpPr>
        <p:spPr>
          <a:xfrm>
            <a:off x="3346889" y="5099915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>
            <a:spLocks noGrp="1"/>
          </p:cNvSpPr>
          <p:nvPr>
            <p:ph type="pic" idx="5"/>
          </p:nvPr>
        </p:nvSpPr>
        <p:spPr>
          <a:xfrm>
            <a:off x="6173680" y="1384181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6"/>
          <p:cNvSpPr txBox="1">
            <a:spLocks noGrp="1"/>
          </p:cNvSpPr>
          <p:nvPr>
            <p:ph type="body" idx="6"/>
          </p:nvPr>
        </p:nvSpPr>
        <p:spPr>
          <a:xfrm>
            <a:off x="6173683" y="5099915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>
            <a:spLocks noGrp="1"/>
          </p:cNvSpPr>
          <p:nvPr>
            <p:ph type="pic" idx="7"/>
          </p:nvPr>
        </p:nvSpPr>
        <p:spPr>
          <a:xfrm>
            <a:off x="9078329" y="1397018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6"/>
          <p:cNvSpPr txBox="1">
            <a:spLocks noGrp="1"/>
          </p:cNvSpPr>
          <p:nvPr>
            <p:ph type="body" idx="8"/>
          </p:nvPr>
        </p:nvSpPr>
        <p:spPr>
          <a:xfrm>
            <a:off x="9078333" y="5112751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>
            <a:spLocks noGrp="1"/>
          </p:cNvSpPr>
          <p:nvPr>
            <p:ph type="pic" idx="9"/>
          </p:nvPr>
        </p:nvSpPr>
        <p:spPr>
          <a:xfrm>
            <a:off x="-3275647" y="1565261"/>
            <a:ext cx="2520192" cy="353465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1949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399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ection Slide">
  <p:cSld name="7_Section Slide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097559" y="3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-115329" y="259493"/>
            <a:ext cx="5835548" cy="157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182875" rIns="182875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87681" y="2005533"/>
            <a:ext cx="5232539" cy="45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04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Slide">
  <p:cSld name="5_Section Slide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901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>
            <a:spLocks noGrp="1"/>
          </p:cNvSpPr>
          <p:nvPr>
            <p:ph type="pic" idx="2"/>
          </p:nvPr>
        </p:nvSpPr>
        <p:spPr>
          <a:xfrm>
            <a:off x="365763" y="1313973"/>
            <a:ext cx="11477324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365763" y="5099915"/>
            <a:ext cx="11477324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Calibri"/>
              <a:buNone/>
              <a:defRPr sz="3000" b="1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93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8D03-CBC5-9637-1E12-C3524059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928B2-8B8A-D1F5-8BFA-29C966CC9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53FCC-F525-3ABE-126F-01FACC19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C8A71-827D-CC9A-999D-F9741426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5B285-436B-C3A1-9D0F-7E703B76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6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 - Light Photo">
  <p:cSld name="4_Title Slide - Light Photo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Calibri"/>
              <a:buNone/>
              <a:defRPr sz="3600" b="1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740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 - White+Seal">
  <p:cSld name="6_Title Slide - White+Seal">
    <p:bg>
      <p:bgPr>
        <a:solidFill>
          <a:schemeClr val="accen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80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-Light Photo">
  <p:cSld name="1_Section Slide-Light Photo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Calibri"/>
              <a:buNone/>
              <a:defRPr sz="3600" b="1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443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Slide">
  <p:cSld name="6_Section Slide">
    <p:bg>
      <p:bgPr>
        <a:solidFill>
          <a:schemeClr val="accen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969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one">
  <p:cSld name="3_done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"/>
            <a:ext cx="1221651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>
            <a:spLocks noGrp="1"/>
          </p:cNvSpPr>
          <p:nvPr>
            <p:ph type="body" idx="1"/>
          </p:nvPr>
        </p:nvSpPr>
        <p:spPr>
          <a:xfrm>
            <a:off x="3630707" y="1721220"/>
            <a:ext cx="8878485" cy="3307976"/>
          </a:xfrm>
          <a:prstGeom prst="roundRect">
            <a:avLst>
              <a:gd name="adj" fmla="val 8876"/>
            </a:avLst>
          </a:prstGeom>
          <a:solidFill>
            <a:schemeClr val="accent1">
              <a:alpha val="69803"/>
            </a:schemeClr>
          </a:solidFill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marL="609585" lvl="0" indent="-304792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marL="1219170" lvl="1" indent="-304792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spcBef>
                <a:spcPts val="225"/>
              </a:spcBef>
              <a:spcAft>
                <a:spcPts val="0"/>
              </a:spcAft>
              <a:buClr>
                <a:schemeClr val="lt1"/>
              </a:buClr>
              <a:buSzPts val="844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spcBef>
                <a:spcPts val="195"/>
              </a:spcBef>
              <a:spcAft>
                <a:spcPts val="0"/>
              </a:spcAft>
              <a:buClr>
                <a:schemeClr val="lt1"/>
              </a:buClr>
              <a:buSzPts val="731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1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31587" y="1991443"/>
            <a:ext cx="2767532" cy="2767532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761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Slide">
  <p:cSld name="2_Section Slide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0" y="3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6492943" y="259493"/>
            <a:ext cx="5835548" cy="157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274300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6731213" y="2005533"/>
            <a:ext cx="5022112" cy="45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217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">
  <p:cSld name="1_Section Slide">
    <p:bg>
      <p:bgPr>
        <a:solidFill>
          <a:schemeClr val="accen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0" y="3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>
            <a:off x="6492943" y="259493"/>
            <a:ext cx="5835548" cy="157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274300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sz="32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6731213" y="2005533"/>
            <a:ext cx="5022112" cy="45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l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513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ne">
  <p:cSld name="1_done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097559" y="3"/>
            <a:ext cx="6094444" cy="685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6" name="Google Shape;86;p18"/>
          <p:cNvSpPr txBox="1">
            <a:spLocks noGrp="1"/>
          </p:cNvSpPr>
          <p:nvPr>
            <p:ph type="ctrTitle"/>
          </p:nvPr>
        </p:nvSpPr>
        <p:spPr>
          <a:xfrm>
            <a:off x="-115329" y="259493"/>
            <a:ext cx="5835548" cy="157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182875" rIns="182875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487681" y="2005533"/>
            <a:ext cx="5232539" cy="45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725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+Content+PhotoLeft">
  <p:cSld name="1_Title+Content+PhotoLeft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>
            <a:spLocks noGrp="1"/>
          </p:cNvSpPr>
          <p:nvPr>
            <p:ph type="pic" idx="2"/>
          </p:nvPr>
        </p:nvSpPr>
        <p:spPr>
          <a:xfrm>
            <a:off x="423335" y="1352392"/>
            <a:ext cx="6347884" cy="5163671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9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7058525" y="1352392"/>
            <a:ext cx="4784560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834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+Content+PhotoLeft">
  <p:cSld name="2_Title+Content+PhotoLeft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>
            <a:spLocks noGrp="1"/>
          </p:cNvSpPr>
          <p:nvPr>
            <p:ph type="pic" idx="2"/>
          </p:nvPr>
        </p:nvSpPr>
        <p:spPr>
          <a:xfrm>
            <a:off x="423335" y="1352392"/>
            <a:ext cx="6347884" cy="5163671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0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Calibri"/>
              <a:buNone/>
              <a:defRPr sz="3000" b="1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7058525" y="1352392"/>
            <a:ext cx="4784560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32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32C4-0B8D-78A7-2AD5-B8A37936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239EC-80A9-A803-5D96-0DBCD05A0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60354-9AF0-A335-1138-67B2DF2F6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88C59-77E2-B87D-4260-040E208E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28464-C482-3E5E-FA8A-D037D83D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B5640-4E7C-24E4-FEBB-552215DA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58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+Content+PhotoLeft">
  <p:cSld name="5_Title+Content+PhotoLeft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>
            <a:spLocks noGrp="1"/>
          </p:cNvSpPr>
          <p:nvPr>
            <p:ph type="pic" idx="2"/>
          </p:nvPr>
        </p:nvSpPr>
        <p:spPr>
          <a:xfrm>
            <a:off x="5532278" y="1352392"/>
            <a:ext cx="6310809" cy="2600384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1"/>
          <p:cNvSpPr>
            <a:spLocks noGrp="1"/>
          </p:cNvSpPr>
          <p:nvPr>
            <p:ph type="ctrTitle"/>
          </p:nvPr>
        </p:nvSpPr>
        <p:spPr>
          <a:xfrm>
            <a:off x="-164758" y="261766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462012" y="1352392"/>
            <a:ext cx="4784560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>
            <a:spLocks noGrp="1"/>
          </p:cNvSpPr>
          <p:nvPr>
            <p:ph type="pic" idx="3"/>
          </p:nvPr>
        </p:nvSpPr>
        <p:spPr>
          <a:xfrm>
            <a:off x="5532278" y="4081114"/>
            <a:ext cx="6310809" cy="2761756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798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+Content+PhotoLeft">
  <p:cSld name="6_Title+Content+PhotoLeft">
    <p:bg>
      <p:bgPr>
        <a:solidFill>
          <a:schemeClr val="accen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Calibri"/>
              <a:buNone/>
              <a:defRPr sz="3000" b="1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406402" y="1367759"/>
            <a:ext cx="5577305" cy="51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2"/>
          </p:nvPr>
        </p:nvSpPr>
        <p:spPr>
          <a:xfrm>
            <a:off x="6189581" y="1367759"/>
            <a:ext cx="5577305" cy="51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00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+Content+PhotoLeft">
  <p:cSld name="7_Title+Content+PhotoLeft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406402" y="1351431"/>
            <a:ext cx="5577305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2"/>
          </p:nvPr>
        </p:nvSpPr>
        <p:spPr>
          <a:xfrm>
            <a:off x="6200275" y="1351431"/>
            <a:ext cx="5566612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52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>
            <a:spLocks noGrp="1"/>
          </p:cNvSpPr>
          <p:nvPr>
            <p:ph type="pic" idx="2"/>
          </p:nvPr>
        </p:nvSpPr>
        <p:spPr>
          <a:xfrm>
            <a:off x="520091" y="1384181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4"/>
          <p:cNvSpPr>
            <a:spLocks noGrp="1"/>
          </p:cNvSpPr>
          <p:nvPr>
            <p:ph type="ctrTitle"/>
          </p:nvPr>
        </p:nvSpPr>
        <p:spPr>
          <a:xfrm>
            <a:off x="-184582" y="250879"/>
            <a:ext cx="12007843" cy="8118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body" idx="1"/>
          </p:nvPr>
        </p:nvSpPr>
        <p:spPr>
          <a:xfrm>
            <a:off x="520094" y="5099915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>
            <a:spLocks noGrp="1"/>
          </p:cNvSpPr>
          <p:nvPr>
            <p:ph type="pic" idx="3"/>
          </p:nvPr>
        </p:nvSpPr>
        <p:spPr>
          <a:xfrm>
            <a:off x="3346885" y="1384181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4"/>
          <p:cNvSpPr txBox="1">
            <a:spLocks noGrp="1"/>
          </p:cNvSpPr>
          <p:nvPr>
            <p:ph type="body" idx="4"/>
          </p:nvPr>
        </p:nvSpPr>
        <p:spPr>
          <a:xfrm>
            <a:off x="3346889" y="5099915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>
            <a:spLocks noGrp="1"/>
          </p:cNvSpPr>
          <p:nvPr>
            <p:ph type="pic" idx="5"/>
          </p:nvPr>
        </p:nvSpPr>
        <p:spPr>
          <a:xfrm>
            <a:off x="6173680" y="1384181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4"/>
          <p:cNvSpPr txBox="1">
            <a:spLocks noGrp="1"/>
          </p:cNvSpPr>
          <p:nvPr>
            <p:ph type="body" idx="6"/>
          </p:nvPr>
        </p:nvSpPr>
        <p:spPr>
          <a:xfrm>
            <a:off x="6173683" y="5099915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>
            <a:spLocks noGrp="1"/>
          </p:cNvSpPr>
          <p:nvPr>
            <p:ph type="pic" idx="7"/>
          </p:nvPr>
        </p:nvSpPr>
        <p:spPr>
          <a:xfrm>
            <a:off x="9078329" y="1397018"/>
            <a:ext cx="2520192" cy="3534655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4"/>
          <p:cNvSpPr txBox="1">
            <a:spLocks noGrp="1"/>
          </p:cNvSpPr>
          <p:nvPr>
            <p:ph type="body" idx="8"/>
          </p:nvPr>
        </p:nvSpPr>
        <p:spPr>
          <a:xfrm>
            <a:off x="9078333" y="5112751"/>
            <a:ext cx="2520191" cy="141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>
            <a:spLocks noGrp="1"/>
          </p:cNvSpPr>
          <p:nvPr>
            <p:ph type="pic" idx="9"/>
          </p:nvPr>
        </p:nvSpPr>
        <p:spPr>
          <a:xfrm>
            <a:off x="-3275647" y="1565261"/>
            <a:ext cx="2520192" cy="353465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7370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56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213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ection Slide">
  <p:cSld name="8_Section Slide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27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68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 - White+Seal">
  <p:cSld name="7_Title Slide - White+Seal">
    <p:bg>
      <p:bgPr>
        <a:solidFill>
          <a:schemeClr val="dk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8"/>
          <p:cNvSpPr txBox="1">
            <a:spLocks noGrp="1"/>
          </p:cNvSpPr>
          <p:nvPr>
            <p:ph type="ctrTitle"/>
          </p:nvPr>
        </p:nvSpPr>
        <p:spPr>
          <a:xfrm>
            <a:off x="384936" y="1844898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subTitle" idx="1"/>
          </p:nvPr>
        </p:nvSpPr>
        <p:spPr>
          <a:xfrm>
            <a:off x="384936" y="3461120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898B93"/>
              </a:buClr>
              <a:buSzPts val="900"/>
              <a:buNone/>
              <a:defRPr>
                <a:solidFill>
                  <a:srgbClr val="898B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898B93"/>
              </a:buClr>
              <a:buSzPts val="844"/>
              <a:buNone/>
              <a:defRPr>
                <a:solidFill>
                  <a:srgbClr val="898B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898B93"/>
              </a:buClr>
              <a:buSzPts val="731"/>
              <a:buNone/>
              <a:defRPr>
                <a:solidFill>
                  <a:srgbClr val="898B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898B93"/>
              </a:buClr>
              <a:buSzPts val="675"/>
              <a:buNone/>
              <a:defRPr>
                <a:solidFill>
                  <a:srgbClr val="898B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B93"/>
              </a:buClr>
              <a:buSzPts val="1125"/>
              <a:buNone/>
              <a:defRPr>
                <a:solidFill>
                  <a:srgbClr val="898B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851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896C-A510-4811-8B2D-18834C2C2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1B303-0DF1-462E-A57F-6BF8D3510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E9DB8-8C50-45D7-B699-A1EE5C82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57C83-6E27-49BF-9237-2E0FEE41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D3998-C157-4CC9-8619-D6B314DC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73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215900" y="1160607"/>
            <a:ext cx="5765800" cy="457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body" idx="2"/>
          </p:nvPr>
        </p:nvSpPr>
        <p:spPr>
          <a:xfrm>
            <a:off x="6210302" y="1160607"/>
            <a:ext cx="5765798" cy="457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787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+Content+PhotoLeft">
  <p:cSld name="4_Title+Content+PhotoLef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-1091980" y="855527"/>
            <a:ext cx="7634669" cy="7500908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3921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406401" y="1351430"/>
            <a:ext cx="5577305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509" lvl="5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6200274" y="1351430"/>
            <a:ext cx="5566612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509" lvl="5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17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121C-1DE5-B57A-E7EB-C2DE971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0675-12FA-B31F-9A56-C4D43804B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D3024-8959-050D-8190-6D57F7A49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AA96F-EB35-3643-4775-AEB0CDED6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D6E44-8D0F-CF58-5674-AA3F44EAF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ACC72-B352-D43A-6980-C9FA4004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05735-2127-A68A-45FD-5BCD76D3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FDF21-0A67-6442-E776-065E50E1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95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46F23-96E4-4BEB-AD37-BF12E1433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3238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CC9EA9-B73B-458D-9136-5EECFAEAD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CC9EA9-B73B-458D-9136-5EECFAEAD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785"/>
            <a:ext cx="12191999" cy="685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45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AB05B-200B-495E-B765-348B75C24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978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6833E-30DC-4697-9BB6-C1E787DDD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809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B3BCAA-0DAD-4C00-B3F4-BDEB1E483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909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79B06-ECA7-409D-8B98-CAD116789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426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86A52F-1AFD-4DC3-96EC-F06B30F2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050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C6C900-718B-406E-B211-7DAD9C720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467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07EFC2-72D0-4C9A-905F-C3470299D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43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DDD6-9B33-65F4-AC3F-3A684FE6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25B01-06D0-B118-5D6B-FC2E036F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CCCE0-DFF2-1F88-2DFD-E918B998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A215A-80F8-92E1-79F8-400E671B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44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E883-1B3A-464E-A0D7-9585C6FA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CBEE-2DE4-44C5-969D-DF50654BF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400"/>
            </a:lvl1pPr>
            <a:lvl2pPr marL="514350" indent="-171450">
              <a:lnSpc>
                <a:spcPct val="150000"/>
              </a:lnSpc>
              <a:buFont typeface="Mont ExtraLight DEMO" panose="00000400000000000000" pitchFamily="50" charset="0"/>
              <a:buChar char="–"/>
              <a:defRPr sz="2200"/>
            </a:lvl2pPr>
            <a:lvl3pPr>
              <a:lnSpc>
                <a:spcPct val="150000"/>
              </a:lnSpc>
              <a:defRPr sz="20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0335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5616-1BE2-47CF-AB35-BA5D1AB0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BF68F-8D36-42EA-BF36-ADC8B718A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040"/>
            <a:ext cx="10515600" cy="4733925"/>
          </a:xfrm>
        </p:spPr>
        <p:txBody>
          <a:bodyPr/>
          <a:lstStyle>
            <a:lvl1pPr>
              <a:defRPr sz="2400"/>
            </a:lvl1pPr>
            <a:lvl2pPr marL="514350" indent="-171450">
              <a:buFont typeface="Mont ExtraLight DEMO" panose="00000400000000000000" pitchFamily="50" charset="0"/>
              <a:buChar char="–"/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303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851F-07AD-4193-9892-6817D8D9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F5B00-44F0-482E-A43B-0A31480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46942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68E461-1CBE-4BDD-82D8-219DCA248F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29B01-6FE2-4AC2-A4A0-D6AC8CA2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9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D68E7B-4A8E-4F49-A25E-E86FCF59C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Full screen photo /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28CEC-BA10-48D1-B447-3BE19D033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265"/>
          <a:stretch/>
        </p:blipFill>
        <p:spPr>
          <a:xfrm>
            <a:off x="0" y="5638800"/>
            <a:ext cx="12192000" cy="12156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29B01-6FE2-4AC2-A4A0-D6AC8CA2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29988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3252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D68E7B-4A8E-4F49-A25E-E86FCF59C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85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Full screen photo /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28CEC-BA10-48D1-B447-3BE19D033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265"/>
          <a:stretch/>
        </p:blipFill>
        <p:spPr>
          <a:xfrm>
            <a:off x="0" y="5638801"/>
            <a:ext cx="12192000" cy="12156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29B01-6FE2-4AC2-A4A0-D6AC8CA2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66414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37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406400" y="1225551"/>
            <a:ext cx="11176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12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+Content+PhotoLeft">
  <p:cSld name="4_Title+Content+PhotoLef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-1091980" y="855527"/>
            <a:ext cx="7634669" cy="7500908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3921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406401" y="1351430"/>
            <a:ext cx="5577305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509" lvl="5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6200274" y="1351430"/>
            <a:ext cx="5566612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509" lvl="5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31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53D9C-DBA0-4FFA-B7DE-B28693728450}" type="datetimeFigureOut">
              <a:rPr lang="en-US"/>
              <a:pPr>
                <a:defRPr/>
              </a:pPr>
              <a:t>2/21/2024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12223-3CBD-4158-8F4A-3207F77EA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1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43277F-52B5-D24A-7932-DEB375F9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92968-2C96-6F9C-EED7-4BC6DC27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CFE99-A766-3981-6D6B-2923E38E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91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266700"/>
            <a:ext cx="92456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80067" y="1676400"/>
            <a:ext cx="10303933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61722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1722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5B2FFE-4C7B-42C0-B814-5D332EE7251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63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091980" y="855527"/>
            <a:ext cx="7634669" cy="7500908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527325 w 5899869"/>
              <a:gd name="connsiteY3" fmla="*/ 5100851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960212 w 5899869"/>
              <a:gd name="connsiteY3" fmla="*/ 4667965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0091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0094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346885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46889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73680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3683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9078329" y="1397018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078333" y="5112751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CE2343-9E5E-944E-B5CE-D62602748FE6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-3275647" y="156526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122047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B3E37-0DBB-2222-AE13-172772F1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182B-0BB6-3D79-571E-C2172F43C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F233C-E1A2-075E-6376-8780FE608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C7385-F230-CB40-00A3-7A97CB4DC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02FAA-0D45-3044-E010-DC49DDAC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69369-DB40-C701-F555-925BA62E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701-007C-EC47-FEE4-D3F2F96A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AA4AC-7C64-9D5F-C4CB-798F45898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25D3C-D0AC-9C06-DB88-C7193E3C6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A89E5-F559-6070-93F7-5C852FEF5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CDAE7-6131-9463-76DB-E5AA3024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B069A-A94E-6351-AD37-AEEA7DBD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6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4E3B4-AC68-1134-50A5-82080D2A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C5E47-EBC5-0A29-5AB6-1795F41BF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E03DF-AC68-0BA8-820A-D5DD569CB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6358-CEC4-41AE-95EB-29771A1FD55E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ABF26-4300-CDC2-CC90-0C2B8AF25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D691-A992-BE61-5A8F-078D9C76A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ED61E-FBD3-482C-B299-DBFF43A84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37827-BB60-4319-9A40-8C906E78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D0623-2D22-4F9A-A552-3D802DAF2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61D95-A220-41B6-B180-90B03FDF6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C4C9-66CD-4BD3-8C84-4B7F61AD01F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42315-CF0F-434B-9724-197131E95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3DFE3-4687-4E52-95BD-7EDFB121C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56"/>
              <a:buFont typeface="Calibri"/>
              <a:buNone/>
              <a:defRPr sz="1856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34623" y="1600208"/>
            <a:ext cx="10972800" cy="492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8575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8575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2194" algn="l" rtl="0"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844"/>
              <a:buFont typeface="Arial"/>
              <a:buChar char="•"/>
              <a:defRPr sz="843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75018" algn="l" rtl="0">
              <a:spcBef>
                <a:spcPts val="146"/>
              </a:spcBef>
              <a:spcAft>
                <a:spcPts val="0"/>
              </a:spcAft>
              <a:buClr>
                <a:schemeClr val="accent1"/>
              </a:buClr>
              <a:buSzPts val="731"/>
              <a:buFont typeface="Arial"/>
              <a:buChar char="•"/>
              <a:defRPr sz="731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71462" algn="l" rtl="0">
              <a:spcBef>
                <a:spcPts val="135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796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222250" y="219654"/>
            <a:ext cx="117220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222251" y="1163782"/>
            <a:ext cx="11722100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6B8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456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6FE470-D377-4674-B4EB-97BF4F2922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77965-5636-4C3D-8281-2C9B47CB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17D45-8437-4C38-9EF1-96C5BFF52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3040"/>
            <a:ext cx="10515600" cy="473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D6E1DA2-2EF7-4FE4-8895-6EB689556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 Heavy DEMO" panose="00000A00000000000000" pitchFamily="50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267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Mont Heavy DEMO" panose="00000A00000000000000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" panose="00000700000000000000" pitchFamily="50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Mont ExtraLight DEMO" panose="00000400000000000000" pitchFamily="50" charset="0"/>
        <a:buChar char="–"/>
        <a:defRPr sz="2200" kern="1200">
          <a:solidFill>
            <a:schemeClr val="bg1"/>
          </a:solidFill>
          <a:latin typeface="Mont" panose="00000700000000000000" pitchFamily="50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ont" panose="00000700000000000000" pitchFamily="50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" panose="00000700000000000000" pitchFamily="50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Mont" panose="00000700000000000000" pitchFamily="50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1259" y="275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90A597-31C1-61A1-900B-8898C7736424}"/>
              </a:ext>
            </a:extLst>
          </p:cNvPr>
          <p:cNvSpPr/>
          <p:nvPr/>
        </p:nvSpPr>
        <p:spPr>
          <a:xfrm>
            <a:off x="-31258" y="1326258"/>
            <a:ext cx="12223257" cy="3218481"/>
          </a:xfrm>
          <a:prstGeom prst="rect">
            <a:avLst/>
          </a:prstGeom>
          <a:solidFill>
            <a:schemeClr val="tx1">
              <a:lumMod val="65000"/>
              <a:lumOff val="3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65" name="Google Shape;365;p55"/>
          <p:cNvSpPr txBox="1">
            <a:spLocks noGrp="1"/>
          </p:cNvSpPr>
          <p:nvPr>
            <p:ph type="ctrTitle"/>
          </p:nvPr>
        </p:nvSpPr>
        <p:spPr>
          <a:xfrm>
            <a:off x="-31259" y="1326258"/>
            <a:ext cx="12192000" cy="13412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267" b="0" dirty="0">
                <a:latin typeface="Arial" panose="020B0604020202020204" pitchFamily="34" charset="0"/>
                <a:cs typeface="Arial" panose="020B0604020202020204" pitchFamily="34" charset="0"/>
              </a:rPr>
              <a:t>FIRO And Atmospheric Rivers Project: </a:t>
            </a:r>
            <a:br>
              <a:rPr lang="en-US" sz="4267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67" b="0" dirty="0">
                <a:latin typeface="Arial" panose="020B0604020202020204" pitchFamily="34" charset="0"/>
                <a:cs typeface="Arial" panose="020B0604020202020204" pitchFamily="34" charset="0"/>
              </a:rPr>
              <a:t>Next Steps and Recent Storms</a:t>
            </a:r>
            <a:endParaRPr sz="4267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6" name="Google Shape;366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7623" y="345155"/>
            <a:ext cx="4167383" cy="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5"/>
          <p:cNvSpPr/>
          <p:nvPr/>
        </p:nvSpPr>
        <p:spPr>
          <a:xfrm>
            <a:off x="-247830" y="6154439"/>
            <a:ext cx="884980" cy="869475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599" y="159905"/>
            <a:ext cx="3064116" cy="89785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5"/>
          <p:cNvSpPr txBox="1">
            <a:spLocks noGrp="1"/>
          </p:cNvSpPr>
          <p:nvPr>
            <p:ph type="subTitle" idx="1"/>
          </p:nvPr>
        </p:nvSpPr>
        <p:spPr>
          <a:xfrm>
            <a:off x="3663713" y="2906250"/>
            <a:ext cx="4802060" cy="7806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r">
              <a:lnSpc>
                <a:spcPct val="48218"/>
              </a:lnSpc>
              <a:spcBef>
                <a:spcPts val="0"/>
              </a:spcBef>
              <a:buSzPts val="2100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48218"/>
              </a:lnSpc>
              <a:buSzPts val="21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F. Martin Ralph*, Ph.D.</a:t>
            </a:r>
          </a:p>
          <a:p>
            <a:pPr marL="0" indent="0" algn="r">
              <a:lnSpc>
                <a:spcPct val="48218"/>
              </a:lnSpc>
              <a:buSzPts val="2100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Google Shape;370;p55"/>
          <p:cNvSpPr txBox="1"/>
          <p:nvPr/>
        </p:nvSpPr>
        <p:spPr>
          <a:xfrm>
            <a:off x="2295455" y="3858937"/>
            <a:ext cx="7538575" cy="84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i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*Director, Center for Western Weather and Water Extremes (CW3E) </a:t>
            </a:r>
            <a:endParaRPr sz="1867" i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1867" i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at UC San Diego/Scripps Institution of Oceanography</a:t>
            </a:r>
            <a:endParaRPr sz="1867" i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i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FA3D6-3308-2FFF-9547-8D895937A48A}"/>
              </a:ext>
            </a:extLst>
          </p:cNvPr>
          <p:cNvSpPr txBox="1"/>
          <p:nvPr/>
        </p:nvSpPr>
        <p:spPr>
          <a:xfrm>
            <a:off x="779996" y="6035753"/>
            <a:ext cx="2047153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67" i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Contact</a:t>
            </a:r>
          </a:p>
          <a:p>
            <a:pPr algn="ctr" defTabSz="1219170">
              <a:buClr>
                <a:srgbClr val="000000"/>
              </a:buClr>
            </a:pPr>
            <a:r>
              <a:rPr lang="en-US" sz="1467" i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F. Martin Ralph</a:t>
            </a:r>
          </a:p>
          <a:p>
            <a:pPr algn="ctr" defTabSz="1219170">
              <a:buClr>
                <a:srgbClr val="000000"/>
              </a:buClr>
            </a:pPr>
            <a:r>
              <a:rPr lang="en-US" sz="1467" i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mralph@ucsd.edu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CB607-9820-F04D-A21E-EB34E9F09DEB}"/>
              </a:ext>
            </a:extLst>
          </p:cNvPr>
          <p:cNvSpPr txBox="1"/>
          <p:nvPr/>
        </p:nvSpPr>
        <p:spPr>
          <a:xfrm>
            <a:off x="5808797" y="5736215"/>
            <a:ext cx="62362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>
              <a:defRPr/>
            </a:pPr>
            <a:r>
              <a:rPr lang="en-US" sz="2200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OCWD Board Meeting</a:t>
            </a:r>
          </a:p>
          <a:p>
            <a:pPr algn="r" defTabSz="914377">
              <a:defRPr/>
            </a:pPr>
            <a:r>
              <a:rPr lang="en-US" sz="2200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21 February 2024</a:t>
            </a:r>
          </a:p>
          <a:p>
            <a:pPr algn="r" defTabSz="914377">
              <a:defRPr/>
            </a:pPr>
            <a:endParaRPr lang="en-US" sz="2200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Google Shape;370;p55">
            <a:extLst>
              <a:ext uri="{FF2B5EF4-FFF2-40B4-BE49-F238E27FC236}">
                <a16:creationId xmlns:a16="http://schemas.microsoft.com/office/drawing/2014/main" id="{CA6D6CF6-D115-46A3-701E-F90DF964EE16}"/>
              </a:ext>
            </a:extLst>
          </p:cNvPr>
          <p:cNvSpPr txBox="1"/>
          <p:nvPr/>
        </p:nvSpPr>
        <p:spPr>
          <a:xfrm>
            <a:off x="1186732" y="5011861"/>
            <a:ext cx="9818537" cy="84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i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*PI Prado FIRO, Lead Scientist and Principal Investigator, FIRO Phase III (National Expansion Pathfinder), AR Program and Atmospheric River Reconnaissance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>
          <a:extLst>
            <a:ext uri="{FF2B5EF4-FFF2-40B4-BE49-F238E27FC236}">
              <a16:creationId xmlns:a16="http://schemas.microsoft.com/office/drawing/2014/main" id="{FC04EC9D-AE6D-7364-628F-32A6D932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FD3684-7359-6CFD-7934-4A0E66D33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5" b="9437"/>
          <a:stretch/>
        </p:blipFill>
        <p:spPr>
          <a:xfrm>
            <a:off x="1021118" y="1223097"/>
            <a:ext cx="10149764" cy="46146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50AD5F-7DB8-4D76-8027-72F87B870DAC}"/>
              </a:ext>
            </a:extLst>
          </p:cNvPr>
          <p:cNvSpPr txBox="1"/>
          <p:nvPr/>
        </p:nvSpPr>
        <p:spPr>
          <a:xfrm>
            <a:off x="1631372" y="173182"/>
            <a:ext cx="8929254" cy="95410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CW3E Analysis of the Major Storm of 4-6 Feb 2024: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It was an Atmospheric River that ranked as an AR3</a:t>
            </a:r>
          </a:p>
        </p:txBody>
      </p:sp>
    </p:spTree>
    <p:extLst>
      <p:ext uri="{BB962C8B-B14F-4D97-AF65-F5344CB8AC3E}">
        <p14:creationId xmlns:p14="http://schemas.microsoft.com/office/powerpoint/2010/main" val="28925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F015-8AE5-3303-7045-AD147BC43A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1DB27-E75E-0993-45C3-00DB9BEB5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2DAC3-4406-EA51-E63B-7DA42B6F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8" y="66502"/>
            <a:ext cx="11932263" cy="67249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1BD3937-D33A-B9EB-6390-973CD2DC7A76}"/>
              </a:ext>
            </a:extLst>
          </p:cNvPr>
          <p:cNvSpPr/>
          <p:nvPr/>
        </p:nvSpPr>
        <p:spPr>
          <a:xfrm rot="18394600">
            <a:off x="8522324" y="3382141"/>
            <a:ext cx="1465273" cy="637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C7078-4E61-7A47-F543-589EBFAA89E9}"/>
              </a:ext>
            </a:extLst>
          </p:cNvPr>
          <p:cNvSpPr txBox="1"/>
          <p:nvPr/>
        </p:nvSpPr>
        <p:spPr>
          <a:xfrm>
            <a:off x="6945283" y="3843608"/>
            <a:ext cx="3341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Some areas </a:t>
            </a:r>
          </a:p>
          <a:p>
            <a:r>
              <a:rPr lang="en-US" b="1" dirty="0">
                <a:solidFill>
                  <a:srgbClr val="FF0000"/>
                </a:solidFill>
              </a:rPr>
              <a:t>received HALF </a:t>
            </a:r>
          </a:p>
          <a:p>
            <a:r>
              <a:rPr lang="en-US" b="1" dirty="0">
                <a:solidFill>
                  <a:srgbClr val="FF0000"/>
                </a:solidFill>
              </a:rPr>
              <a:t>of an average year </a:t>
            </a:r>
          </a:p>
          <a:p>
            <a:r>
              <a:rPr lang="en-US" b="1" dirty="0">
                <a:solidFill>
                  <a:srgbClr val="FF0000"/>
                </a:solidFill>
              </a:rPr>
              <a:t>rain in 3 days from this AR storm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18192-6425-3264-CFE0-149F243D64A0}"/>
              </a:ext>
            </a:extLst>
          </p:cNvPr>
          <p:cNvSpPr/>
          <p:nvPr/>
        </p:nvSpPr>
        <p:spPr>
          <a:xfrm>
            <a:off x="6095999" y="637309"/>
            <a:ext cx="4856019" cy="468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A719-6F46-A231-E9F1-2B146226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AF317-C57A-1A39-3715-FB32257A8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F9E5C-6DDA-EF56-C94B-C493BC9A4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2" y="60152"/>
            <a:ext cx="11976716" cy="67376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CD6772-FDBA-BF20-B300-C949FAD60930}"/>
              </a:ext>
            </a:extLst>
          </p:cNvPr>
          <p:cNvSpPr/>
          <p:nvPr/>
        </p:nvSpPr>
        <p:spPr>
          <a:xfrm rot="2405481">
            <a:off x="8564219" y="3428177"/>
            <a:ext cx="969755" cy="637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1582F-1EA4-B23A-D930-F89F62B07E82}"/>
              </a:ext>
            </a:extLst>
          </p:cNvPr>
          <p:cNvSpPr txBox="1"/>
          <p:nvPr/>
        </p:nvSpPr>
        <p:spPr>
          <a:xfrm>
            <a:off x="6945284" y="3968410"/>
            <a:ext cx="190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&gt;150% of normal to date AFTER </a:t>
            </a:r>
          </a:p>
          <a:p>
            <a:r>
              <a:rPr lang="en-US" b="1" dirty="0">
                <a:solidFill>
                  <a:srgbClr val="FF0000"/>
                </a:solidFill>
              </a:rPr>
              <a:t>the storm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67AD12-809A-449A-6D31-D100505FDE3B}"/>
              </a:ext>
            </a:extLst>
          </p:cNvPr>
          <p:cNvSpPr/>
          <p:nvPr/>
        </p:nvSpPr>
        <p:spPr>
          <a:xfrm rot="2405481">
            <a:off x="3780493" y="3428176"/>
            <a:ext cx="969755" cy="637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841CF-99DB-2058-0C45-498BE55B4C6E}"/>
              </a:ext>
            </a:extLst>
          </p:cNvPr>
          <p:cNvSpPr txBox="1"/>
          <p:nvPr/>
        </p:nvSpPr>
        <p:spPr>
          <a:xfrm>
            <a:off x="1961308" y="3968410"/>
            <a:ext cx="199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70-100% of normal to date BEFORE the storm</a:t>
            </a:r>
          </a:p>
        </p:txBody>
      </p:sp>
    </p:spTree>
    <p:extLst>
      <p:ext uri="{BB962C8B-B14F-4D97-AF65-F5344CB8AC3E}">
        <p14:creationId xmlns:p14="http://schemas.microsoft.com/office/powerpoint/2010/main" val="10650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9834-D64D-02C8-4E04-A301C7FE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63E6A-8F86-1215-D2F4-4F1C7A30C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"/>
          <a:stretch/>
        </p:blipFill>
        <p:spPr>
          <a:xfrm>
            <a:off x="137085" y="145473"/>
            <a:ext cx="11917830" cy="5860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D28AB-CF55-25A6-9428-12C46F6F0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48"/>
          <a:stretch/>
        </p:blipFill>
        <p:spPr>
          <a:xfrm>
            <a:off x="107642" y="6255326"/>
            <a:ext cx="11976716" cy="5425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FE7EFE-B93E-1D13-AD10-BE3E9FA9C488}"/>
              </a:ext>
            </a:extLst>
          </p:cNvPr>
          <p:cNvSpPr/>
          <p:nvPr/>
        </p:nvSpPr>
        <p:spPr>
          <a:xfrm rot="700928">
            <a:off x="531604" y="810537"/>
            <a:ext cx="5815203" cy="27719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835DAA-1197-2237-38E8-6A623EA03A8B}"/>
              </a:ext>
            </a:extLst>
          </p:cNvPr>
          <p:cNvSpPr/>
          <p:nvPr/>
        </p:nvSpPr>
        <p:spPr>
          <a:xfrm rot="19526942">
            <a:off x="5966511" y="2536023"/>
            <a:ext cx="5815203" cy="27719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DA044-2A7E-4184-1C1E-AB8ACB3B2051}"/>
              </a:ext>
            </a:extLst>
          </p:cNvPr>
          <p:cNvSpPr txBox="1"/>
          <p:nvPr/>
        </p:nvSpPr>
        <p:spPr>
          <a:xfrm>
            <a:off x="1052945" y="3708936"/>
            <a:ext cx="2868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&gt;6 inches at many locations, up to 10 inches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4EBFC-CACA-AFA4-64F9-02FA4B9AD802}"/>
              </a:ext>
            </a:extLst>
          </p:cNvPr>
          <p:cNvSpPr txBox="1"/>
          <p:nvPr/>
        </p:nvSpPr>
        <p:spPr>
          <a:xfrm>
            <a:off x="3699123" y="4692896"/>
            <a:ext cx="2868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Mostly 2-4 inch totals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F9F58-2F4A-C02D-1049-D57A5BFF17E7}"/>
              </a:ext>
            </a:extLst>
          </p:cNvPr>
          <p:cNvSpPr txBox="1"/>
          <p:nvPr/>
        </p:nvSpPr>
        <p:spPr>
          <a:xfrm>
            <a:off x="6830291" y="145473"/>
            <a:ext cx="5224625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3-day storm total precipitation (inches), ending 600 AM Wed 21 Feb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E8D2E-3C08-7A90-9FC0-88C3CBE840BD}"/>
              </a:ext>
            </a:extLst>
          </p:cNvPr>
          <p:cNvSpPr txBox="1"/>
          <p:nvPr/>
        </p:nvSpPr>
        <p:spPr>
          <a:xfrm rot="1080000">
            <a:off x="4819751" y="2742386"/>
            <a:ext cx="33246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Only about 100 miles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90D99C-A7D0-DA01-4EB3-DC5CD8F1646C}"/>
              </a:ext>
            </a:extLst>
          </p:cNvPr>
          <p:cNvCxnSpPr>
            <a:cxnSpLocks/>
          </p:cNvCxnSpPr>
          <p:nvPr/>
        </p:nvCxnSpPr>
        <p:spPr>
          <a:xfrm>
            <a:off x="3699123" y="2363296"/>
            <a:ext cx="5302264" cy="1800065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9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E8C2D-F4F9-D99A-F76D-6EE062F4B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E397DD-7B56-ADBA-9FAF-A2F07B827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Storm is also an Atmospheric River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3782099-3EC3-ED90-9F13-2095A4E9DE3D}"/>
              </a:ext>
            </a:extLst>
          </p:cNvPr>
          <p:cNvSpPr>
            <a:spLocks noGrp="1"/>
          </p:cNvSpPr>
          <p:nvPr>
            <p:ph type="pic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9D8D91-1C17-DBFA-6672-481E3E87D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5" t="4544" b="7926"/>
          <a:stretch/>
        </p:blipFill>
        <p:spPr bwMode="auto">
          <a:xfrm>
            <a:off x="3689469" y="2731484"/>
            <a:ext cx="699123" cy="33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C1EF374E-2C7A-5D30-B91E-B7F72343D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1" t="6125" r="15529" b="9365"/>
          <a:stretch/>
        </p:blipFill>
        <p:spPr bwMode="auto">
          <a:xfrm>
            <a:off x="584457" y="1821701"/>
            <a:ext cx="3105012" cy="4182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90AC362-10EC-7D6D-4856-A090A4E57C0A}"/>
              </a:ext>
            </a:extLst>
          </p:cNvPr>
          <p:cNvSpPr txBox="1"/>
          <p:nvPr/>
        </p:nvSpPr>
        <p:spPr>
          <a:xfrm>
            <a:off x="239186" y="1306076"/>
            <a:ext cx="4149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Vapor Transport shows AR conditions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4C52B4-8231-C62E-FBCE-307327C43CCA}"/>
              </a:ext>
            </a:extLst>
          </p:cNvPr>
          <p:cNvGrpSpPr/>
          <p:nvPr/>
        </p:nvGrpSpPr>
        <p:grpSpPr>
          <a:xfrm>
            <a:off x="5743307" y="1306076"/>
            <a:ext cx="5645606" cy="4875636"/>
            <a:chOff x="5743307" y="1306076"/>
            <a:chExt cx="5645606" cy="48756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D18F82-09CF-108A-2E6B-65D71EB3A2C0}"/>
                </a:ext>
              </a:extLst>
            </p:cNvPr>
            <p:cNvGrpSpPr/>
            <p:nvPr/>
          </p:nvGrpSpPr>
          <p:grpSpPr>
            <a:xfrm>
              <a:off x="5743307" y="1753976"/>
              <a:ext cx="5645606" cy="4427736"/>
              <a:chOff x="7946065" y="2108391"/>
              <a:chExt cx="3159313" cy="247778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D9B64D4-5E76-0EDD-7BD0-057CFE0971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8906" t="18194" r="1235" b="38692"/>
              <a:stretch/>
            </p:blipFill>
            <p:spPr>
              <a:xfrm>
                <a:off x="7946065" y="2108391"/>
                <a:ext cx="3033824" cy="247778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A1AEB83-8E5D-D80F-EDF0-09515F0B4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629" t="18017" r="66394" b="40171"/>
              <a:stretch/>
            </p:blipFill>
            <p:spPr>
              <a:xfrm>
                <a:off x="10701341" y="2131108"/>
                <a:ext cx="404037" cy="2402959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DF2209-21F8-5B1E-6931-BE8B8D18E2EB}"/>
                </a:ext>
              </a:extLst>
            </p:cNvPr>
            <p:cNvSpPr txBox="1"/>
            <p:nvPr/>
          </p:nvSpPr>
          <p:spPr>
            <a:xfrm>
              <a:off x="6017728" y="1306076"/>
              <a:ext cx="4348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Water vapor shows classic AR structure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1A5C3D6-8F2C-06BA-0EB8-89D82FD2862C}"/>
                </a:ext>
              </a:extLst>
            </p:cNvPr>
            <p:cNvSpPr txBox="1"/>
            <p:nvPr/>
          </p:nvSpPr>
          <p:spPr>
            <a:xfrm>
              <a:off x="6863816" y="1753976"/>
              <a:ext cx="2990178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10 AM PT Sun 18 Feb 2024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EEF1E69-7FCB-5610-8AB9-A2F71D1D3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19"/>
          <a:stretch/>
        </p:blipFill>
        <p:spPr>
          <a:xfrm>
            <a:off x="1001262" y="6095242"/>
            <a:ext cx="10160522" cy="7172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E74EC24-F293-8C54-B9B3-B23BAF1F498C}"/>
              </a:ext>
            </a:extLst>
          </p:cNvPr>
          <p:cNvSpPr txBox="1"/>
          <p:nvPr/>
        </p:nvSpPr>
        <p:spPr>
          <a:xfrm>
            <a:off x="577369" y="1818725"/>
            <a:ext cx="310501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 PM PT Sun 18 Feb 2024</a:t>
            </a:r>
          </a:p>
        </p:txBody>
      </p:sp>
    </p:spTree>
    <p:extLst>
      <p:ext uri="{BB962C8B-B14F-4D97-AF65-F5344CB8AC3E}">
        <p14:creationId xmlns:p14="http://schemas.microsoft.com/office/powerpoint/2010/main" val="21627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D326A-9A67-A6AE-000B-9A455BE78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close-up of a fire&#10;&#10;Description automatically generated">
            <a:extLst>
              <a:ext uri="{FF2B5EF4-FFF2-40B4-BE49-F238E27FC236}">
                <a16:creationId xmlns:a16="http://schemas.microsoft.com/office/drawing/2014/main" id="{D78B0D9B-FBA4-18A3-542B-ED6F45D4FDD5}"/>
              </a:ext>
            </a:extLst>
          </p:cNvPr>
          <p:cNvPicPr>
            <a:picLocks noGrp="1" noChangeAspect="1"/>
          </p:cNvPicPr>
          <p:nvPr>
            <p:ph type="pic" idx="9"/>
          </p:nvPr>
        </p:nvPicPr>
        <p:blipFill rotWithShape="1">
          <a:blip r:embed="rId3"/>
          <a:srcRect l="37330" r="152" b="160"/>
          <a:stretch/>
        </p:blipFill>
        <p:spPr>
          <a:xfrm>
            <a:off x="4715133" y="1196758"/>
            <a:ext cx="6989187" cy="5347188"/>
          </a:xfr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5AAA64-DB5C-84BB-5F42-3428A9D1F7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Warm Ocean Surface Temperatures Off California Worsened Flooding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7FFC74-2494-0715-5D34-B9EAC76C84EA}"/>
              </a:ext>
            </a:extLst>
          </p:cNvPr>
          <p:cNvSpPr txBox="1"/>
          <p:nvPr/>
        </p:nvSpPr>
        <p:spPr>
          <a:xfrm>
            <a:off x="7345575" y="6311497"/>
            <a:ext cx="2082412" cy="256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0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SSTs on 22 January 2024</a:t>
            </a:r>
          </a:p>
        </p:txBody>
      </p:sp>
      <p:pic>
        <p:nvPicPr>
          <p:cNvPr id="4" name="Picture 3" descr="A screen shot of a temperature measurement&#10;&#10;Description automatically generated">
            <a:extLst>
              <a:ext uri="{FF2B5EF4-FFF2-40B4-BE49-F238E27FC236}">
                <a16:creationId xmlns:a16="http://schemas.microsoft.com/office/drawing/2014/main" id="{82306D14-D5F0-48C4-C5D8-8DCA1E928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979" y="1192704"/>
            <a:ext cx="2167133" cy="9932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B41091D-F173-7095-5022-6CE2E0FA19E4}"/>
              </a:ext>
            </a:extLst>
          </p:cNvPr>
          <p:cNvSpPr/>
          <p:nvPr/>
        </p:nvSpPr>
        <p:spPr>
          <a:xfrm>
            <a:off x="6354234" y="1951309"/>
            <a:ext cx="60959" cy="60959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42CADC-A44E-7091-A185-428033085392}"/>
              </a:ext>
            </a:extLst>
          </p:cNvPr>
          <p:cNvGrpSpPr/>
          <p:nvPr/>
        </p:nvGrpSpPr>
        <p:grpSpPr>
          <a:xfrm>
            <a:off x="7921317" y="1644179"/>
            <a:ext cx="3699817" cy="4419511"/>
            <a:chOff x="5940987" y="1233134"/>
            <a:chExt cx="2774863" cy="33146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9E974A-222F-62DC-A534-FB323A7D5645}"/>
                </a:ext>
              </a:extLst>
            </p:cNvPr>
            <p:cNvSpPr/>
            <p:nvPr/>
          </p:nvSpPr>
          <p:spPr>
            <a:xfrm>
              <a:off x="5940987" y="1233134"/>
              <a:ext cx="2748426" cy="13287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39E392-F252-946E-CF9A-56EAC750BFBB}"/>
                </a:ext>
              </a:extLst>
            </p:cNvPr>
            <p:cNvSpPr/>
            <p:nvPr/>
          </p:nvSpPr>
          <p:spPr>
            <a:xfrm>
              <a:off x="6422721" y="2407653"/>
              <a:ext cx="2252908" cy="8114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2E617A-A656-AEF8-5C5F-C4A5FD20CB3D}"/>
                </a:ext>
              </a:extLst>
            </p:cNvPr>
            <p:cNvSpPr/>
            <p:nvPr/>
          </p:nvSpPr>
          <p:spPr>
            <a:xfrm>
              <a:off x="6973115" y="2838906"/>
              <a:ext cx="1742735" cy="8114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F77F8EA-6D44-C0FA-DCD8-25F3F8F08BA0}"/>
                </a:ext>
              </a:extLst>
            </p:cNvPr>
            <p:cNvSpPr/>
            <p:nvPr/>
          </p:nvSpPr>
          <p:spPr>
            <a:xfrm>
              <a:off x="8108551" y="3736363"/>
              <a:ext cx="309154" cy="8114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20" name="Picture 19" descr="A map of the weather&#10;&#10;Description automatically generated">
            <a:extLst>
              <a:ext uri="{FF2B5EF4-FFF2-40B4-BE49-F238E27FC236}">
                <a16:creationId xmlns:a16="http://schemas.microsoft.com/office/drawing/2014/main" id="{0D76C04B-BCE2-CC62-4E68-7CF59D959F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63" t="7002" r="12856" b="7838"/>
          <a:stretch/>
        </p:blipFill>
        <p:spPr>
          <a:xfrm>
            <a:off x="168846" y="1192705"/>
            <a:ext cx="2846437" cy="2882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C502DC-FAA7-EE58-9CF9-C66BA5B02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24" t="40095" r="26041" b="1255"/>
          <a:stretch/>
        </p:blipFill>
        <p:spPr>
          <a:xfrm>
            <a:off x="130984" y="4205631"/>
            <a:ext cx="4036499" cy="2505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C14480-682A-5104-6A1B-FDF46D4D77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906" t="8284"/>
          <a:stretch/>
        </p:blipFill>
        <p:spPr>
          <a:xfrm>
            <a:off x="3172660" y="1205035"/>
            <a:ext cx="626371" cy="29276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527C88-E075-9D1E-1094-4DE1158EBE42}"/>
              </a:ext>
            </a:extLst>
          </p:cNvPr>
          <p:cNvSpPr txBox="1"/>
          <p:nvPr/>
        </p:nvSpPr>
        <p:spPr>
          <a:xfrm>
            <a:off x="913283" y="1205035"/>
            <a:ext cx="20867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22 Jan 2024 (AR 1)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San Diego Flood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26278C-26DC-83DA-7381-DDC6CD32E91C}"/>
              </a:ext>
            </a:extLst>
          </p:cNvPr>
          <p:cNvSpPr txBox="1"/>
          <p:nvPr/>
        </p:nvSpPr>
        <p:spPr>
          <a:xfrm rot="16200000">
            <a:off x="2956730" y="2438028"/>
            <a:ext cx="219336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Atmospheric River Intensity (IVT, kg m</a:t>
            </a:r>
            <a:r>
              <a:rPr lang="en-US" sz="12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</a:t>
            </a:r>
            <a:r>
              <a:rPr lang="en-US" sz="12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02A1DF-8D61-339F-A916-1EA56B0E09E5}"/>
              </a:ext>
            </a:extLst>
          </p:cNvPr>
          <p:cNvSpPr/>
          <p:nvPr/>
        </p:nvSpPr>
        <p:spPr>
          <a:xfrm>
            <a:off x="8232525" y="1221852"/>
            <a:ext cx="3406987" cy="486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8FA0C-D5E6-9491-9E4D-78D7E11E5FE1}"/>
              </a:ext>
            </a:extLst>
          </p:cNvPr>
          <p:cNvSpPr txBox="1"/>
          <p:nvPr/>
        </p:nvSpPr>
        <p:spPr>
          <a:xfrm>
            <a:off x="385012" y="4217915"/>
            <a:ext cx="376585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 Feb 2024 (AR 2-3)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California Flood, Wind, Landslides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C73217-FCA0-D3B8-1BB5-972FFC3E7133}"/>
              </a:ext>
            </a:extLst>
          </p:cNvPr>
          <p:cNvGrpSpPr/>
          <p:nvPr/>
        </p:nvGrpSpPr>
        <p:grpSpPr>
          <a:xfrm>
            <a:off x="4379627" y="4144275"/>
            <a:ext cx="5747356" cy="2270776"/>
            <a:chOff x="3284720" y="3108206"/>
            <a:chExt cx="4310517" cy="17030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D373F6-8ECF-46DE-99A5-F5E0F8247505}"/>
                </a:ext>
              </a:extLst>
            </p:cNvPr>
            <p:cNvSpPr txBox="1"/>
            <p:nvPr/>
          </p:nvSpPr>
          <p:spPr>
            <a:xfrm>
              <a:off x="3284720" y="4465039"/>
              <a:ext cx="4310517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Ocean: 2-4 F warmer than normal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6F2700-97DE-022C-73EE-1E4241B7E752}"/>
                </a:ext>
              </a:extLst>
            </p:cNvPr>
            <p:cNvSpPr/>
            <p:nvPr/>
          </p:nvSpPr>
          <p:spPr>
            <a:xfrm rot="15620574">
              <a:off x="4515159" y="2400070"/>
              <a:ext cx="1379443" cy="27957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5C52ED-CEF0-AD59-213F-8AF6444EF5C1}"/>
              </a:ext>
            </a:extLst>
          </p:cNvPr>
          <p:cNvSpPr txBox="1"/>
          <p:nvPr/>
        </p:nvSpPr>
        <p:spPr>
          <a:xfrm>
            <a:off x="9099469" y="4396081"/>
            <a:ext cx="19321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San Diego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E4F649-B3A4-B2B7-7490-AFB9336F49A4}"/>
              </a:ext>
            </a:extLst>
          </p:cNvPr>
          <p:cNvSpPr/>
          <p:nvPr/>
        </p:nvSpPr>
        <p:spPr>
          <a:xfrm rot="1304018">
            <a:off x="5730336" y="4259997"/>
            <a:ext cx="2754488" cy="1257051"/>
          </a:xfrm>
          <a:custGeom>
            <a:avLst/>
            <a:gdLst>
              <a:gd name="connsiteX0" fmla="*/ 0 w 2065866"/>
              <a:gd name="connsiteY0" fmla="*/ 657013 h 819573"/>
              <a:gd name="connsiteX1" fmla="*/ 596053 w 2065866"/>
              <a:gd name="connsiteY1" fmla="*/ 819573 h 819573"/>
              <a:gd name="connsiteX2" fmla="*/ 596053 w 2065866"/>
              <a:gd name="connsiteY2" fmla="*/ 819573 h 819573"/>
              <a:gd name="connsiteX3" fmla="*/ 1273386 w 2065866"/>
              <a:gd name="connsiteY3" fmla="*/ 778933 h 819573"/>
              <a:gd name="connsiteX4" fmla="*/ 1693333 w 2065866"/>
              <a:gd name="connsiteY4" fmla="*/ 399627 h 819573"/>
              <a:gd name="connsiteX5" fmla="*/ 2065866 w 2065866"/>
              <a:gd name="connsiteY5" fmla="*/ 0 h 819573"/>
              <a:gd name="connsiteX6" fmla="*/ 2065866 w 2065866"/>
              <a:gd name="connsiteY6" fmla="*/ 0 h 819573"/>
              <a:gd name="connsiteX0" fmla="*/ 0 w 2065866"/>
              <a:gd name="connsiteY0" fmla="*/ 657013 h 819573"/>
              <a:gd name="connsiteX1" fmla="*/ 596053 w 2065866"/>
              <a:gd name="connsiteY1" fmla="*/ 819573 h 819573"/>
              <a:gd name="connsiteX2" fmla="*/ 596053 w 2065866"/>
              <a:gd name="connsiteY2" fmla="*/ 819573 h 819573"/>
              <a:gd name="connsiteX3" fmla="*/ 1273386 w 2065866"/>
              <a:gd name="connsiteY3" fmla="*/ 778933 h 819573"/>
              <a:gd name="connsiteX4" fmla="*/ 1693333 w 2065866"/>
              <a:gd name="connsiteY4" fmla="*/ 399627 h 819573"/>
              <a:gd name="connsiteX5" fmla="*/ 2065866 w 2065866"/>
              <a:gd name="connsiteY5" fmla="*/ 0 h 819573"/>
              <a:gd name="connsiteX6" fmla="*/ 2065866 w 2065866"/>
              <a:gd name="connsiteY6" fmla="*/ 0 h 819573"/>
              <a:gd name="connsiteX0" fmla="*/ 0 w 2065866"/>
              <a:gd name="connsiteY0" fmla="*/ 657013 h 819573"/>
              <a:gd name="connsiteX1" fmla="*/ 596053 w 2065866"/>
              <a:gd name="connsiteY1" fmla="*/ 819573 h 819573"/>
              <a:gd name="connsiteX2" fmla="*/ 596053 w 2065866"/>
              <a:gd name="connsiteY2" fmla="*/ 819573 h 819573"/>
              <a:gd name="connsiteX3" fmla="*/ 1273386 w 2065866"/>
              <a:gd name="connsiteY3" fmla="*/ 778933 h 819573"/>
              <a:gd name="connsiteX4" fmla="*/ 1693333 w 2065866"/>
              <a:gd name="connsiteY4" fmla="*/ 399627 h 819573"/>
              <a:gd name="connsiteX5" fmla="*/ 2065866 w 2065866"/>
              <a:gd name="connsiteY5" fmla="*/ 0 h 819573"/>
              <a:gd name="connsiteX6" fmla="*/ 2065866 w 2065866"/>
              <a:gd name="connsiteY6" fmla="*/ 0 h 819573"/>
              <a:gd name="connsiteX0" fmla="*/ 0 w 2065866"/>
              <a:gd name="connsiteY0" fmla="*/ 657013 h 819859"/>
              <a:gd name="connsiteX1" fmla="*/ 596053 w 2065866"/>
              <a:gd name="connsiteY1" fmla="*/ 819573 h 819859"/>
              <a:gd name="connsiteX2" fmla="*/ 596053 w 2065866"/>
              <a:gd name="connsiteY2" fmla="*/ 819573 h 819859"/>
              <a:gd name="connsiteX3" fmla="*/ 1273386 w 2065866"/>
              <a:gd name="connsiteY3" fmla="*/ 778933 h 819859"/>
              <a:gd name="connsiteX4" fmla="*/ 1693333 w 2065866"/>
              <a:gd name="connsiteY4" fmla="*/ 399627 h 819859"/>
              <a:gd name="connsiteX5" fmla="*/ 2065866 w 2065866"/>
              <a:gd name="connsiteY5" fmla="*/ 0 h 819859"/>
              <a:gd name="connsiteX6" fmla="*/ 2065866 w 2065866"/>
              <a:gd name="connsiteY6" fmla="*/ 0 h 819859"/>
              <a:gd name="connsiteX0" fmla="*/ 0 w 2065866"/>
              <a:gd name="connsiteY0" fmla="*/ 657013 h 819859"/>
              <a:gd name="connsiteX1" fmla="*/ 596053 w 2065866"/>
              <a:gd name="connsiteY1" fmla="*/ 819573 h 819859"/>
              <a:gd name="connsiteX2" fmla="*/ 596053 w 2065866"/>
              <a:gd name="connsiteY2" fmla="*/ 819573 h 819859"/>
              <a:gd name="connsiteX3" fmla="*/ 1273386 w 2065866"/>
              <a:gd name="connsiteY3" fmla="*/ 778933 h 819859"/>
              <a:gd name="connsiteX4" fmla="*/ 1693333 w 2065866"/>
              <a:gd name="connsiteY4" fmla="*/ 399627 h 819859"/>
              <a:gd name="connsiteX5" fmla="*/ 2065866 w 2065866"/>
              <a:gd name="connsiteY5" fmla="*/ 0 h 819859"/>
              <a:gd name="connsiteX6" fmla="*/ 2065866 w 2065866"/>
              <a:gd name="connsiteY6" fmla="*/ 0 h 819859"/>
              <a:gd name="connsiteX0" fmla="*/ 0 w 2065866"/>
              <a:gd name="connsiteY0" fmla="*/ 657013 h 850810"/>
              <a:gd name="connsiteX1" fmla="*/ 596053 w 2065866"/>
              <a:gd name="connsiteY1" fmla="*/ 819573 h 850810"/>
              <a:gd name="connsiteX2" fmla="*/ 596053 w 2065866"/>
              <a:gd name="connsiteY2" fmla="*/ 819573 h 850810"/>
              <a:gd name="connsiteX3" fmla="*/ 1273386 w 2065866"/>
              <a:gd name="connsiteY3" fmla="*/ 778933 h 850810"/>
              <a:gd name="connsiteX4" fmla="*/ 1693333 w 2065866"/>
              <a:gd name="connsiteY4" fmla="*/ 399627 h 850810"/>
              <a:gd name="connsiteX5" fmla="*/ 2065866 w 2065866"/>
              <a:gd name="connsiteY5" fmla="*/ 0 h 850810"/>
              <a:gd name="connsiteX6" fmla="*/ 2065866 w 2065866"/>
              <a:gd name="connsiteY6" fmla="*/ 0 h 850810"/>
              <a:gd name="connsiteX0" fmla="*/ 0 w 2065866"/>
              <a:gd name="connsiteY0" fmla="*/ 657013 h 850810"/>
              <a:gd name="connsiteX1" fmla="*/ 596053 w 2065866"/>
              <a:gd name="connsiteY1" fmla="*/ 819573 h 850810"/>
              <a:gd name="connsiteX2" fmla="*/ 596053 w 2065866"/>
              <a:gd name="connsiteY2" fmla="*/ 819573 h 850810"/>
              <a:gd name="connsiteX3" fmla="*/ 1273386 w 2065866"/>
              <a:gd name="connsiteY3" fmla="*/ 778933 h 850810"/>
              <a:gd name="connsiteX4" fmla="*/ 1693333 w 2065866"/>
              <a:gd name="connsiteY4" fmla="*/ 399627 h 850810"/>
              <a:gd name="connsiteX5" fmla="*/ 2065866 w 2065866"/>
              <a:gd name="connsiteY5" fmla="*/ 0 h 850810"/>
              <a:gd name="connsiteX6" fmla="*/ 2065866 w 2065866"/>
              <a:gd name="connsiteY6" fmla="*/ 0 h 850810"/>
              <a:gd name="connsiteX0" fmla="*/ 0 w 2065866"/>
              <a:gd name="connsiteY0" fmla="*/ 657013 h 819859"/>
              <a:gd name="connsiteX1" fmla="*/ 596053 w 2065866"/>
              <a:gd name="connsiteY1" fmla="*/ 819573 h 819859"/>
              <a:gd name="connsiteX2" fmla="*/ 1273386 w 2065866"/>
              <a:gd name="connsiteY2" fmla="*/ 778933 h 819859"/>
              <a:gd name="connsiteX3" fmla="*/ 1693333 w 2065866"/>
              <a:gd name="connsiteY3" fmla="*/ 399627 h 819859"/>
              <a:gd name="connsiteX4" fmla="*/ 2065866 w 2065866"/>
              <a:gd name="connsiteY4" fmla="*/ 0 h 819859"/>
              <a:gd name="connsiteX5" fmla="*/ 2065866 w 2065866"/>
              <a:gd name="connsiteY5" fmla="*/ 0 h 819859"/>
              <a:gd name="connsiteX0" fmla="*/ 0 w 2065866"/>
              <a:gd name="connsiteY0" fmla="*/ 657013 h 832397"/>
              <a:gd name="connsiteX1" fmla="*/ 596053 w 2065866"/>
              <a:gd name="connsiteY1" fmla="*/ 819573 h 832397"/>
              <a:gd name="connsiteX2" fmla="*/ 1273386 w 2065866"/>
              <a:gd name="connsiteY2" fmla="*/ 778933 h 832397"/>
              <a:gd name="connsiteX3" fmla="*/ 1693333 w 2065866"/>
              <a:gd name="connsiteY3" fmla="*/ 399627 h 832397"/>
              <a:gd name="connsiteX4" fmla="*/ 2065866 w 2065866"/>
              <a:gd name="connsiteY4" fmla="*/ 0 h 832397"/>
              <a:gd name="connsiteX5" fmla="*/ 2065866 w 2065866"/>
              <a:gd name="connsiteY5" fmla="*/ 0 h 832397"/>
              <a:gd name="connsiteX0" fmla="*/ 0 w 2065866"/>
              <a:gd name="connsiteY0" fmla="*/ 657013 h 870725"/>
              <a:gd name="connsiteX1" fmla="*/ 596053 w 2065866"/>
              <a:gd name="connsiteY1" fmla="*/ 819573 h 870725"/>
              <a:gd name="connsiteX2" fmla="*/ 1273386 w 2065866"/>
              <a:gd name="connsiteY2" fmla="*/ 778933 h 870725"/>
              <a:gd name="connsiteX3" fmla="*/ 1693333 w 2065866"/>
              <a:gd name="connsiteY3" fmla="*/ 399627 h 870725"/>
              <a:gd name="connsiteX4" fmla="*/ 2065866 w 2065866"/>
              <a:gd name="connsiteY4" fmla="*/ 0 h 870725"/>
              <a:gd name="connsiteX5" fmla="*/ 2065866 w 2065866"/>
              <a:gd name="connsiteY5" fmla="*/ 0 h 870725"/>
              <a:gd name="connsiteX0" fmla="*/ 0 w 2065866"/>
              <a:gd name="connsiteY0" fmla="*/ 657013 h 920610"/>
              <a:gd name="connsiteX1" fmla="*/ 528319 w 2065866"/>
              <a:gd name="connsiteY1" fmla="*/ 900853 h 920610"/>
              <a:gd name="connsiteX2" fmla="*/ 1273386 w 2065866"/>
              <a:gd name="connsiteY2" fmla="*/ 778933 h 920610"/>
              <a:gd name="connsiteX3" fmla="*/ 1693333 w 2065866"/>
              <a:gd name="connsiteY3" fmla="*/ 399627 h 920610"/>
              <a:gd name="connsiteX4" fmla="*/ 2065866 w 2065866"/>
              <a:gd name="connsiteY4" fmla="*/ 0 h 920610"/>
              <a:gd name="connsiteX5" fmla="*/ 2065866 w 2065866"/>
              <a:gd name="connsiteY5" fmla="*/ 0 h 920610"/>
              <a:gd name="connsiteX0" fmla="*/ 0 w 2065866"/>
              <a:gd name="connsiteY0" fmla="*/ 657013 h 920610"/>
              <a:gd name="connsiteX1" fmla="*/ 528319 w 2065866"/>
              <a:gd name="connsiteY1" fmla="*/ 900853 h 920610"/>
              <a:gd name="connsiteX2" fmla="*/ 1273386 w 2065866"/>
              <a:gd name="connsiteY2" fmla="*/ 778933 h 920610"/>
              <a:gd name="connsiteX3" fmla="*/ 1693333 w 2065866"/>
              <a:gd name="connsiteY3" fmla="*/ 399627 h 920610"/>
              <a:gd name="connsiteX4" fmla="*/ 2065866 w 2065866"/>
              <a:gd name="connsiteY4" fmla="*/ 0 h 920610"/>
              <a:gd name="connsiteX5" fmla="*/ 2065866 w 2065866"/>
              <a:gd name="connsiteY5" fmla="*/ 0 h 920610"/>
              <a:gd name="connsiteX0" fmla="*/ 0 w 2065866"/>
              <a:gd name="connsiteY0" fmla="*/ 657013 h 920610"/>
              <a:gd name="connsiteX1" fmla="*/ 528319 w 2065866"/>
              <a:gd name="connsiteY1" fmla="*/ 900853 h 920610"/>
              <a:gd name="connsiteX2" fmla="*/ 1273386 w 2065866"/>
              <a:gd name="connsiteY2" fmla="*/ 778933 h 920610"/>
              <a:gd name="connsiteX3" fmla="*/ 1693333 w 2065866"/>
              <a:gd name="connsiteY3" fmla="*/ 399627 h 920610"/>
              <a:gd name="connsiteX4" fmla="*/ 2065866 w 2065866"/>
              <a:gd name="connsiteY4" fmla="*/ 0 h 920610"/>
              <a:gd name="connsiteX5" fmla="*/ 2065866 w 2065866"/>
              <a:gd name="connsiteY5" fmla="*/ 0 h 920610"/>
              <a:gd name="connsiteX0" fmla="*/ 0 w 2065866"/>
              <a:gd name="connsiteY0" fmla="*/ 657013 h 942788"/>
              <a:gd name="connsiteX1" fmla="*/ 616372 w 2065866"/>
              <a:gd name="connsiteY1" fmla="*/ 927947 h 942788"/>
              <a:gd name="connsiteX2" fmla="*/ 1273386 w 2065866"/>
              <a:gd name="connsiteY2" fmla="*/ 778933 h 942788"/>
              <a:gd name="connsiteX3" fmla="*/ 1693333 w 2065866"/>
              <a:gd name="connsiteY3" fmla="*/ 399627 h 942788"/>
              <a:gd name="connsiteX4" fmla="*/ 2065866 w 2065866"/>
              <a:gd name="connsiteY4" fmla="*/ 0 h 942788"/>
              <a:gd name="connsiteX5" fmla="*/ 2065866 w 2065866"/>
              <a:gd name="connsiteY5" fmla="*/ 0 h 94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5866" h="942788">
                <a:moveTo>
                  <a:pt x="0" y="657013"/>
                </a:moveTo>
                <a:cubicBezTo>
                  <a:pt x="191911" y="819574"/>
                  <a:pt x="329634" y="887307"/>
                  <a:pt x="616372" y="927947"/>
                </a:cubicBezTo>
                <a:cubicBezTo>
                  <a:pt x="903110" y="968587"/>
                  <a:pt x="1054381" y="927947"/>
                  <a:pt x="1273386" y="778933"/>
                </a:cubicBezTo>
                <a:cubicBezTo>
                  <a:pt x="1551092" y="587022"/>
                  <a:pt x="1561253" y="529449"/>
                  <a:pt x="1693333" y="399627"/>
                </a:cubicBezTo>
                <a:cubicBezTo>
                  <a:pt x="1825413" y="269805"/>
                  <a:pt x="2065866" y="0"/>
                  <a:pt x="2065866" y="0"/>
                </a:cubicBezTo>
                <a:lnTo>
                  <a:pt x="2065866" y="0"/>
                </a:lnTo>
              </a:path>
            </a:pathLst>
          </a:custGeom>
          <a:noFill/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6EB20-7C5D-D267-8505-20D92AF39789}"/>
              </a:ext>
            </a:extLst>
          </p:cNvPr>
          <p:cNvSpPr txBox="1"/>
          <p:nvPr/>
        </p:nvSpPr>
        <p:spPr>
          <a:xfrm>
            <a:off x="5847782" y="4357777"/>
            <a:ext cx="2678559" cy="6669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Airflow in the 22 Jan atmospheric river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CECDF6-742B-1D4E-4199-FFDE55B23897}"/>
              </a:ext>
            </a:extLst>
          </p:cNvPr>
          <p:cNvSpPr txBox="1"/>
          <p:nvPr/>
        </p:nvSpPr>
        <p:spPr>
          <a:xfrm>
            <a:off x="8064785" y="1164210"/>
            <a:ext cx="378482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2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This process was described by Persson et al. 2005 (Mon. Wea. Rev.) for a strong AR storm that struck Santa Barbara in the strong El Nino of 1998.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E9F822-754B-5A01-0EBA-51CE39C51420}"/>
              </a:ext>
            </a:extLst>
          </p:cNvPr>
          <p:cNvSpPr txBox="1"/>
          <p:nvPr/>
        </p:nvSpPr>
        <p:spPr>
          <a:xfrm>
            <a:off x="8572755" y="3059624"/>
            <a:ext cx="3088907" cy="1323439"/>
          </a:xfrm>
          <a:prstGeom prst="rect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This, worsened impacts, e.g., - heavy rain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wind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flooding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landslides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8987F-D1BD-9840-55DB-EA67DFBF25F0}"/>
              </a:ext>
            </a:extLst>
          </p:cNvPr>
          <p:cNvSpPr txBox="1"/>
          <p:nvPr/>
        </p:nvSpPr>
        <p:spPr>
          <a:xfrm>
            <a:off x="7874902" y="1926721"/>
            <a:ext cx="3784823" cy="1077218"/>
          </a:xfrm>
          <a:prstGeom prst="rect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Atmospheric Rivers that hit California in late January and e</a:t>
            </a: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arly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February were strengthened by the warm water associated with El Nino.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8A3908-4E84-6794-9931-618321A9E8BB}"/>
              </a:ext>
            </a:extLst>
          </p:cNvPr>
          <p:cNvSpPr/>
          <p:nvPr/>
        </p:nvSpPr>
        <p:spPr>
          <a:xfrm>
            <a:off x="4563293" y="1114698"/>
            <a:ext cx="7336100" cy="559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3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1" grpId="0"/>
      <p:bldP spid="25" grpId="0" animBg="1"/>
      <p:bldP spid="26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35C63B2-9D15-C31B-9AEC-54D3538C4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4"/>
          <a:stretch/>
        </p:blipFill>
        <p:spPr>
          <a:xfrm>
            <a:off x="5327073" y="946993"/>
            <a:ext cx="6763635" cy="3645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C8BC2-1CCD-811A-E962-59DDF4A7D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98"/>
          <a:stretch/>
        </p:blipFill>
        <p:spPr>
          <a:xfrm>
            <a:off x="101292" y="6227618"/>
            <a:ext cx="11989416" cy="573405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51EFE21-E03A-2812-2F22-38116A93A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4" r="16288"/>
          <a:stretch/>
        </p:blipFill>
        <p:spPr>
          <a:xfrm>
            <a:off x="122073" y="946993"/>
            <a:ext cx="5661963" cy="36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2C70-CF85-034D-21D4-8912C1385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F7A7F-B043-E101-67AB-FDA1FF0AD3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3C0C3-8FFC-2F32-606F-F7048476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E5BE9-6B30-0A4D-F1C6-4DA0C948B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71" y="50626"/>
            <a:ext cx="9862057" cy="6756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D3FF41-107F-3E0D-CB78-948920BAF071}"/>
              </a:ext>
            </a:extLst>
          </p:cNvPr>
          <p:cNvSpPr/>
          <p:nvPr/>
        </p:nvSpPr>
        <p:spPr>
          <a:xfrm>
            <a:off x="6095999" y="928255"/>
            <a:ext cx="5825837" cy="592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0D192-26F2-0303-94F1-4C44A812B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"/>
          <a:stretch/>
        </p:blipFill>
        <p:spPr>
          <a:xfrm>
            <a:off x="6095999" y="1417684"/>
            <a:ext cx="5517232" cy="52365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134DF-4233-6333-D2E3-465933DCC8A2}"/>
              </a:ext>
            </a:extLst>
          </p:cNvPr>
          <p:cNvSpPr/>
          <p:nvPr/>
        </p:nvSpPr>
        <p:spPr>
          <a:xfrm>
            <a:off x="8679874" y="1747363"/>
            <a:ext cx="741219" cy="448025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D2A9E-EC70-A550-6302-A3C19ED0C8A4}"/>
              </a:ext>
            </a:extLst>
          </p:cNvPr>
          <p:cNvSpPr txBox="1"/>
          <p:nvPr/>
        </p:nvSpPr>
        <p:spPr>
          <a:xfrm>
            <a:off x="6705418" y="1075318"/>
            <a:ext cx="469013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Small to modest storm 25-27 Feb (Sun-Tue)</a:t>
            </a:r>
          </a:p>
        </p:txBody>
      </p:sp>
      <p:pic>
        <p:nvPicPr>
          <p:cNvPr id="12" name="Picture 11" descr="A map of the weather&#10;&#10;Description automatically generated">
            <a:extLst>
              <a:ext uri="{FF2B5EF4-FFF2-40B4-BE49-F238E27FC236}">
                <a16:creationId xmlns:a16="http://schemas.microsoft.com/office/drawing/2014/main" id="{2B493AA8-B8E0-C3F8-1125-5E2BFFD1A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7"/>
          <a:stretch/>
        </p:blipFill>
        <p:spPr>
          <a:xfrm>
            <a:off x="0" y="-2"/>
            <a:ext cx="6622473" cy="6858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7B2381-350E-E592-F1ED-062C1704626D}"/>
              </a:ext>
            </a:extLst>
          </p:cNvPr>
          <p:cNvSpPr txBox="1"/>
          <p:nvPr/>
        </p:nvSpPr>
        <p:spPr>
          <a:xfrm>
            <a:off x="1102029" y="2484256"/>
            <a:ext cx="252845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Will AR conditions remain just offshore?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Stay tuned!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F1633-332F-DA18-FB78-658C8DAA97B6}"/>
              </a:ext>
            </a:extLst>
          </p:cNvPr>
          <p:cNvSpPr/>
          <p:nvPr/>
        </p:nvSpPr>
        <p:spPr>
          <a:xfrm rot="2166047">
            <a:off x="4393032" y="3433131"/>
            <a:ext cx="1254431" cy="53325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70808EA-9852-3271-2029-68B8A754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9" y="1286059"/>
            <a:ext cx="8785816" cy="4445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FEFF33-853E-344A-CCDF-86DDB45F1A73}"/>
              </a:ext>
            </a:extLst>
          </p:cNvPr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7" name="Google Shape;88;p1">
              <a:extLst>
                <a:ext uri="{FF2B5EF4-FFF2-40B4-BE49-F238E27FC236}">
                  <a16:creationId xmlns:a16="http://schemas.microsoft.com/office/drawing/2014/main" id="{2BF8019A-A1C4-AD5E-0454-75EB0F2980F8}"/>
                </a:ext>
              </a:extLst>
            </p:cNvPr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solidFill>
              <a:srgbClr val="2478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800"/>
                <a:defRPr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89;p1">
              <a:extLst>
                <a:ext uri="{FF2B5EF4-FFF2-40B4-BE49-F238E27FC236}">
                  <a16:creationId xmlns:a16="http://schemas.microsoft.com/office/drawing/2014/main" id="{1C7B06A2-CAF0-D61E-37B7-A6D311E5CDC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38" y="6355080"/>
              <a:ext cx="1560287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D122FB3-D0FF-2C2A-278E-611F8E050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78" y="6355080"/>
              <a:ext cx="36576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4">
            <a:extLst>
              <a:ext uri="{FF2B5EF4-FFF2-40B4-BE49-F238E27FC236}">
                <a16:creationId xmlns:a16="http://schemas.microsoft.com/office/drawing/2014/main" id="{A6911FEB-70B0-6DAD-9B75-CEF6930FFA6A}"/>
              </a:ext>
            </a:extLst>
          </p:cNvPr>
          <p:cNvSpPr txBox="1">
            <a:spLocks/>
          </p:cNvSpPr>
          <p:nvPr/>
        </p:nvSpPr>
        <p:spPr>
          <a:xfrm>
            <a:off x="1" y="45720"/>
            <a:ext cx="12192000" cy="1149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dirty="0">
                <a:solidFill>
                  <a:srgbClr val="182B49"/>
                </a:solidFill>
                <a:latin typeface="Arial"/>
                <a:sym typeface="Arial"/>
              </a:rPr>
              <a:t>AR RECON 2023/24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57155-4EF3-1A1B-B008-7B74F67D7042}"/>
              </a:ext>
            </a:extLst>
          </p:cNvPr>
          <p:cNvSpPr txBox="1"/>
          <p:nvPr/>
        </p:nvSpPr>
        <p:spPr>
          <a:xfrm>
            <a:off x="8874841" y="5416311"/>
            <a:ext cx="319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*IOP = Intensive Observing Period, indicate days when AR Recon flights are flown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A8BBC-CC57-65DA-A619-77BFA46C6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1"/>
          <a:stretch/>
        </p:blipFill>
        <p:spPr>
          <a:xfrm>
            <a:off x="9093451" y="1417547"/>
            <a:ext cx="3047788" cy="189595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25248C-EA4A-6276-99FF-46B19F15C2C8}"/>
              </a:ext>
            </a:extLst>
          </p:cNvPr>
          <p:cNvGrpSpPr/>
          <p:nvPr/>
        </p:nvGrpSpPr>
        <p:grpSpPr>
          <a:xfrm>
            <a:off x="9093451" y="3388565"/>
            <a:ext cx="3047788" cy="2028007"/>
            <a:chOff x="6094495" y="2595074"/>
            <a:chExt cx="2188523" cy="953281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C4F576EA-45FA-9213-B139-BCF6C201D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0" t="26585" r="12652" b="25052"/>
            <a:stretch/>
          </p:blipFill>
          <p:spPr bwMode="auto">
            <a:xfrm>
              <a:off x="6094495" y="2595074"/>
              <a:ext cx="2188523" cy="9532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FFE799-181B-D85F-E74B-84643B542B3B}"/>
                </a:ext>
              </a:extLst>
            </p:cNvPr>
            <p:cNvSpPr txBox="1"/>
            <p:nvPr/>
          </p:nvSpPr>
          <p:spPr>
            <a:xfrm>
              <a:off x="6102941" y="3350752"/>
              <a:ext cx="721949" cy="1446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354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Calibri"/>
                  <a:cs typeface="Arial"/>
                  <a:sym typeface="Arial"/>
                </a:rPr>
                <a:t>NOAA G-IV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89C5EF-1530-1ED0-5CAC-BE8690ABBF5C}"/>
              </a:ext>
            </a:extLst>
          </p:cNvPr>
          <p:cNvSpPr txBox="1"/>
          <p:nvPr/>
        </p:nvSpPr>
        <p:spPr>
          <a:xfrm>
            <a:off x="9400308" y="2852154"/>
            <a:ext cx="266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Air Force C-130</a:t>
            </a:r>
          </a:p>
        </p:txBody>
      </p:sp>
      <p:pic>
        <p:nvPicPr>
          <p:cNvPr id="19" name="Picture 4" descr="53rd Weather Reconnaissance Squadron &quot;Hurricane Hunters&quot; &gt; 403rd Wing &gt;  Display">
            <a:extLst>
              <a:ext uri="{FF2B5EF4-FFF2-40B4-BE49-F238E27FC236}">
                <a16:creationId xmlns:a16="http://schemas.microsoft.com/office/drawing/2014/main" id="{29DCC370-2451-1ED5-0F9E-7C768D7D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094" y="1416705"/>
            <a:ext cx="718145" cy="71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What is the significance of the NOAA logo?">
            <a:extLst>
              <a:ext uri="{FF2B5EF4-FFF2-40B4-BE49-F238E27FC236}">
                <a16:creationId xmlns:a16="http://schemas.microsoft.com/office/drawing/2014/main" id="{3289B1B6-D75A-9CB8-1A3A-93B096237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2" t="3497" r="31504" b="3413"/>
          <a:stretch/>
        </p:blipFill>
        <p:spPr bwMode="auto">
          <a:xfrm>
            <a:off x="11314761" y="3465647"/>
            <a:ext cx="755319" cy="7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7837D0D0-ED5C-D981-1F0E-855D4B6C9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" y="52648"/>
            <a:ext cx="1347087" cy="1122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D931C-1F92-280E-E4F1-A08AE96168C5}"/>
              </a:ext>
            </a:extLst>
          </p:cNvPr>
          <p:cNvSpPr/>
          <p:nvPr/>
        </p:nvSpPr>
        <p:spPr>
          <a:xfrm>
            <a:off x="3154326" y="6312825"/>
            <a:ext cx="4325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400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F. Martin Ralph, PI  (UC San Diego/SIO/CW3E)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400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Vijay </a:t>
            </a:r>
            <a:r>
              <a:rPr lang="en-US" sz="1400" i="1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Tallapragada</a:t>
            </a:r>
            <a:r>
              <a:rPr lang="en-US" sz="1400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Co-PI (NOAA/NWS/NCEP)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FCBA6-4F3C-E28D-FC2C-34D5783CFC29}"/>
              </a:ext>
            </a:extLst>
          </p:cNvPr>
          <p:cNvSpPr txBox="1"/>
          <p:nvPr/>
        </p:nvSpPr>
        <p:spPr>
          <a:xfrm>
            <a:off x="162562" y="6037408"/>
            <a:ext cx="8800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Key support from California Department of Water Resources/AR Program and US Army Corps of Engineers/FIRO Program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2E533D-EE59-25AC-DD6B-92E228B0CC95}"/>
              </a:ext>
            </a:extLst>
          </p:cNvPr>
          <p:cNvSpPr txBox="1"/>
          <p:nvPr/>
        </p:nvSpPr>
        <p:spPr>
          <a:xfrm>
            <a:off x="183491" y="1683103"/>
            <a:ext cx="8741664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AR Recon is a Research and Operations Partnership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NOAA, Air Force, CA DWR, UC San Diego Scripps Oceanography, other Universities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6A6F24-B79C-6BB3-5C1E-CA7E5CE0049F}"/>
              </a:ext>
            </a:extLst>
          </p:cNvPr>
          <p:cNvSpPr txBox="1"/>
          <p:nvPr/>
        </p:nvSpPr>
        <p:spPr>
          <a:xfrm>
            <a:off x="183491" y="2337641"/>
            <a:ext cx="4094160" cy="1323439"/>
          </a:xfrm>
          <a:prstGeom prst="rect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“Atmospheric River Reconnaissance, Observations and Warnings” (ARROW) (within 2024 NDAA) calls for AR Recon expansion to support managing western weather and water extremes.</a:t>
            </a:r>
          </a:p>
        </p:txBody>
      </p:sp>
    </p:spTree>
    <p:extLst>
      <p:ext uri="{BB962C8B-B14F-4D97-AF65-F5344CB8AC3E}">
        <p14:creationId xmlns:p14="http://schemas.microsoft.com/office/powerpoint/2010/main" val="270016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622D-DD89-49DB-E4B4-FC858FF52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87021-83A6-98FD-724C-F3E51B8CD4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986A2-AB30-4EEB-8086-0D966903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DD0B3E-CBFD-C872-6ABD-369A0111C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20" b="1"/>
          <a:stretch/>
        </p:blipFill>
        <p:spPr>
          <a:xfrm>
            <a:off x="615218" y="6322828"/>
            <a:ext cx="10961563" cy="5351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6FC69C-C6D8-B2DB-4099-FBD31E82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12F74-FA47-2408-A85C-570FAEA48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Context: National FIRO Program Status</a:t>
            </a:r>
          </a:p>
          <a:p>
            <a:endParaRPr lang="en-US" dirty="0"/>
          </a:p>
          <a:p>
            <a:r>
              <a:rPr lang="en-US" dirty="0"/>
              <a:t>FIRO Final Viability Assessment for Prado Dam</a:t>
            </a:r>
          </a:p>
          <a:p>
            <a:endParaRPr lang="en-US" dirty="0"/>
          </a:p>
          <a:p>
            <a:r>
              <a:rPr lang="en-US" dirty="0"/>
              <a:t>Next steps on Implementation of FIRO at Prado</a:t>
            </a:r>
          </a:p>
          <a:p>
            <a:endParaRPr lang="en-US" dirty="0"/>
          </a:p>
          <a:p>
            <a:r>
              <a:rPr lang="en-US" dirty="0"/>
              <a:t>Summary of recent storms and 10-day outlook</a:t>
            </a:r>
          </a:p>
        </p:txBody>
      </p:sp>
    </p:spTree>
    <p:extLst>
      <p:ext uri="{BB962C8B-B14F-4D97-AF65-F5344CB8AC3E}">
        <p14:creationId xmlns:p14="http://schemas.microsoft.com/office/powerpoint/2010/main" val="154390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E92B-65DA-0436-A888-66230859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0005"/>
            <a:ext cx="10515600" cy="1325563"/>
          </a:xfrm>
        </p:spPr>
        <p:txBody>
          <a:bodyPr/>
          <a:lstStyle/>
          <a:p>
            <a:r>
              <a:rPr lang="en-US"/>
              <a:t>Key FVA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4CB87-74D0-D788-1C00-B6FF96539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07" y="934877"/>
            <a:ext cx="8782915" cy="4988245"/>
          </a:xfrm>
        </p:spPr>
        <p:txBody>
          <a:bodyPr>
            <a:normAutofit fontScale="77500" lnSpcReduction="20000"/>
          </a:bodyPr>
          <a:lstStyle/>
          <a:p>
            <a:r>
              <a:rPr lang="en-US" sz="2800" b="0" i="0" u="none" strike="noStrike" baseline="0" dirty="0">
                <a:latin typeface="+mn-lt"/>
              </a:rPr>
              <a:t>Explore maximum </a:t>
            </a:r>
            <a:r>
              <a:rPr lang="en-US" sz="2800" dirty="0">
                <a:latin typeface="+mn-lt"/>
              </a:rPr>
              <a:t>water level of 510 to 512 ft msl </a:t>
            </a:r>
          </a:p>
          <a:p>
            <a:endParaRPr lang="en-US" sz="700" dirty="0">
              <a:latin typeface="+mn-lt"/>
            </a:endParaRPr>
          </a:p>
          <a:p>
            <a:r>
              <a:rPr lang="en-US" sz="2800" dirty="0">
                <a:latin typeface="+mn-lt"/>
              </a:rPr>
              <a:t>Continue to develop and tailor </a:t>
            </a:r>
            <a:r>
              <a:rPr lang="en-US" sz="2800" b="0" i="0" u="none" strike="noStrike" baseline="0" dirty="0">
                <a:latin typeface="+mn-lt"/>
              </a:rPr>
              <a:t>AR tools, observations, and precipitation forecast products to the Santa Ana River watershed to support real-time operations at Prado Dam</a:t>
            </a:r>
          </a:p>
          <a:p>
            <a:endParaRPr lang="en-US" sz="700" b="0" i="0" u="none" strike="noStrike" baseline="0" dirty="0">
              <a:latin typeface="+mn-lt"/>
            </a:endParaRPr>
          </a:p>
          <a:p>
            <a:r>
              <a:rPr lang="en-US" sz="2900" dirty="0">
                <a:latin typeface="+mn-lt"/>
              </a:rPr>
              <a:t>Consider </a:t>
            </a:r>
            <a:r>
              <a:rPr lang="en-US" sz="2900" b="0" i="0" u="none" strike="noStrike" baseline="0" dirty="0">
                <a:latin typeface="+mn-lt"/>
              </a:rPr>
              <a:t>coordinated FIRO operations with upstream Seven Oaks Dam</a:t>
            </a:r>
            <a:endParaRPr lang="en-US" b="0" i="0" u="none" strike="noStrike" baseline="0" dirty="0">
              <a:latin typeface="+mn-lt"/>
            </a:endParaRPr>
          </a:p>
          <a:p>
            <a:endParaRPr lang="en-US" sz="700" b="0" i="0" u="none" strike="noStrike" baseline="0" dirty="0">
              <a:latin typeface="+mn-lt"/>
            </a:endParaRPr>
          </a:p>
          <a:p>
            <a:r>
              <a:rPr lang="en-US" sz="2900" b="0" i="0" u="none" strike="noStrike" baseline="0" dirty="0">
                <a:latin typeface="+mn-lt"/>
              </a:rPr>
              <a:t>Work to evaluate potential improvements and advances in meteorological and hydrologic forecasting models should continue for additional FIRO benefit.</a:t>
            </a:r>
          </a:p>
          <a:p>
            <a:endParaRPr lang="en-US" sz="2800" dirty="0">
              <a:latin typeface="+mn-lt"/>
            </a:endParaRPr>
          </a:p>
        </p:txBody>
      </p:sp>
      <p:pic>
        <p:nvPicPr>
          <p:cNvPr id="3074" name="Picture 2" descr="Image result for recommendation">
            <a:extLst>
              <a:ext uri="{FF2B5EF4-FFF2-40B4-BE49-F238E27FC236}">
                <a16:creationId xmlns:a16="http://schemas.microsoft.com/office/drawing/2014/main" id="{61671D7E-0A1C-66E3-B128-DABC4DF59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0"/>
          <a:stretch/>
        </p:blipFill>
        <p:spPr bwMode="auto">
          <a:xfrm>
            <a:off x="9438323" y="117477"/>
            <a:ext cx="2657475" cy="23361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even oaks dam">
            <a:extLst>
              <a:ext uri="{FF2B5EF4-FFF2-40B4-BE49-F238E27FC236}">
                <a16:creationId xmlns:a16="http://schemas.microsoft.com/office/drawing/2014/main" id="{CBEC795B-9825-F012-25CE-6A200B81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58" y="3118486"/>
            <a:ext cx="2600325" cy="25717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37AFB-BDD3-4397-3D05-1200D409664C}"/>
              </a:ext>
            </a:extLst>
          </p:cNvPr>
          <p:cNvSpPr txBox="1"/>
          <p:nvPr/>
        </p:nvSpPr>
        <p:spPr>
          <a:xfrm>
            <a:off x="9814647" y="5761915"/>
            <a:ext cx="172194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1723"/>
                </a:solidFill>
                <a:effectLst/>
                <a:uLnTx/>
                <a:uFillTx/>
                <a:latin typeface="Mont"/>
                <a:ea typeface="+mn-ea"/>
                <a:cs typeface="+mn-cs"/>
              </a:rPr>
              <a:t>Seven Oaks Dam</a:t>
            </a:r>
          </a:p>
        </p:txBody>
      </p:sp>
    </p:spTree>
    <p:extLst>
      <p:ext uri="{BB962C8B-B14F-4D97-AF65-F5344CB8AC3E}">
        <p14:creationId xmlns:p14="http://schemas.microsoft.com/office/powerpoint/2010/main" val="24951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d6d5e4cf1_0_35"/>
          <p:cNvSpPr txBox="1">
            <a:spLocks noGrp="1"/>
          </p:cNvSpPr>
          <p:nvPr>
            <p:ph type="ctrTitle"/>
          </p:nvPr>
        </p:nvSpPr>
        <p:spPr>
          <a:xfrm>
            <a:off x="-164757" y="250877"/>
            <a:ext cx="12008000" cy="812000"/>
          </a:xfrm>
          <a:prstGeom prst="rect">
            <a:avLst/>
          </a:prstGeom>
        </p:spPr>
        <p:txBody>
          <a:bodyPr spcFirstLastPara="1" wrap="square" lIns="609600" tIns="0" rIns="0" bIns="0" anchor="ctr" anchorCtr="0">
            <a:noAutofit/>
          </a:bodyPr>
          <a:lstStyle/>
          <a:p>
            <a:r>
              <a:rPr lang="en-US" dirty="0"/>
              <a:t>FIRO Project work products - Workplans, PVAs, FVAs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EE5AEE-A3CE-6C8A-550B-0230AB22DD55}"/>
              </a:ext>
            </a:extLst>
          </p:cNvPr>
          <p:cNvGrpSpPr/>
          <p:nvPr/>
        </p:nvGrpSpPr>
        <p:grpSpPr>
          <a:xfrm>
            <a:off x="133562" y="1158548"/>
            <a:ext cx="4914327" cy="5004611"/>
            <a:chOff x="133562" y="1158548"/>
            <a:chExt cx="4914327" cy="5004611"/>
          </a:xfrm>
        </p:grpSpPr>
        <p:grpSp>
          <p:nvGrpSpPr>
            <p:cNvPr id="194" name="Google Shape;194;g24d6d5e4cf1_0_35"/>
            <p:cNvGrpSpPr/>
            <p:nvPr/>
          </p:nvGrpSpPr>
          <p:grpSpPr>
            <a:xfrm>
              <a:off x="133562" y="1241780"/>
              <a:ext cx="4780772" cy="4840321"/>
              <a:chOff x="59821" y="1396059"/>
              <a:chExt cx="3585579" cy="3630241"/>
            </a:xfrm>
          </p:grpSpPr>
          <p:pic>
            <p:nvPicPr>
              <p:cNvPr id="195" name="Google Shape;195;g24d6d5e4cf1_0_3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9821" y="1396059"/>
                <a:ext cx="2111625" cy="2745787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96" name="Google Shape;196;g24d6d5e4cf1_0_3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46100" y="1723851"/>
                <a:ext cx="2010312" cy="2519025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97" name="Google Shape;197;g24d6d5e4cf1_0_3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03025" y="2188940"/>
                <a:ext cx="2010301" cy="2555498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98" name="Google Shape;198;g24d6d5e4cf1_0_3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533771" y="2610650"/>
                <a:ext cx="2111629" cy="2415651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199" name="Google Shape;199;g24d6d5e4cf1_0_35"/>
            <p:cNvSpPr/>
            <p:nvPr/>
          </p:nvSpPr>
          <p:spPr>
            <a:xfrm>
              <a:off x="2202988" y="1158548"/>
              <a:ext cx="2200896" cy="372168"/>
            </a:xfrm>
            <a:prstGeom prst="flowChartTerminator">
              <a:avLst/>
            </a:pr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Lake Mendocino Workplan: September 2015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g24d6d5e4cf1_0_35"/>
            <p:cNvSpPr/>
            <p:nvPr/>
          </p:nvSpPr>
          <p:spPr>
            <a:xfrm>
              <a:off x="2821097" y="1780343"/>
              <a:ext cx="1884528" cy="372168"/>
            </a:xfrm>
            <a:prstGeom prst="flowChartTerminator">
              <a:avLst/>
            </a:pr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Lake Mendocino PVA: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July 2017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g24d6d5e4cf1_0_35"/>
            <p:cNvSpPr/>
            <p:nvPr/>
          </p:nvSpPr>
          <p:spPr>
            <a:xfrm>
              <a:off x="2570513" y="5716959"/>
              <a:ext cx="2477376" cy="446200"/>
            </a:xfrm>
            <a:prstGeom prst="flowChartTerminator">
              <a:avLst/>
            </a:pr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Russian River (Lake Sonoma) Workplan: April 2022</a:t>
              </a:r>
              <a:endPara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g24d6d5e4cf1_0_35"/>
            <p:cNvSpPr/>
            <p:nvPr/>
          </p:nvSpPr>
          <p:spPr>
            <a:xfrm>
              <a:off x="3231833" y="2379800"/>
              <a:ext cx="1816056" cy="372168"/>
            </a:xfrm>
            <a:prstGeom prst="flowChartTerminator">
              <a:avLst/>
            </a:prstGeom>
            <a:solidFill>
              <a:srgbClr val="8E7CC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Lake Mendocino FVA: December 2021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B54D2E-A117-E2A3-D995-35CB6EB42B11}"/>
              </a:ext>
            </a:extLst>
          </p:cNvPr>
          <p:cNvGrpSpPr/>
          <p:nvPr/>
        </p:nvGrpSpPr>
        <p:grpSpPr>
          <a:xfrm>
            <a:off x="8769800" y="1160117"/>
            <a:ext cx="3288639" cy="4986518"/>
            <a:chOff x="8769800" y="1160117"/>
            <a:chExt cx="3288639" cy="4986518"/>
          </a:xfrm>
        </p:grpSpPr>
        <p:grpSp>
          <p:nvGrpSpPr>
            <p:cNvPr id="191" name="Google Shape;191;g24d6d5e4cf1_0_35"/>
            <p:cNvGrpSpPr/>
            <p:nvPr/>
          </p:nvGrpSpPr>
          <p:grpSpPr>
            <a:xfrm>
              <a:off x="8769800" y="1241774"/>
              <a:ext cx="3038064" cy="4064145"/>
              <a:chOff x="2942975" y="956968"/>
              <a:chExt cx="2278548" cy="3048109"/>
            </a:xfrm>
          </p:grpSpPr>
          <p:pic>
            <p:nvPicPr>
              <p:cNvPr id="192" name="Google Shape;192;g24d6d5e4cf1_0_3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942975" y="956968"/>
                <a:ext cx="1946527" cy="2385705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93" name="Google Shape;193;g24d6d5e4cf1_0_35"/>
              <p:cNvPicPr preferRelativeResize="0">
                <a:picLocks noChangeAspect="1"/>
              </p:cNvPicPr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237275" y="1493013"/>
                <a:ext cx="1984248" cy="2512064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206" name="Google Shape;206;g24d6d5e4cf1_0_35"/>
            <p:cNvSpPr/>
            <p:nvPr/>
          </p:nvSpPr>
          <p:spPr>
            <a:xfrm>
              <a:off x="9856531" y="1160117"/>
              <a:ext cx="1988352" cy="372168"/>
            </a:xfrm>
            <a:prstGeom prst="flowChartTerminator">
              <a:avLst/>
            </a:pr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Yuba-Feather Workplan: March 2021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g24d6d5e4cf1_0_35"/>
            <p:cNvSpPr/>
            <p:nvPr/>
          </p:nvSpPr>
          <p:spPr>
            <a:xfrm>
              <a:off x="10242383" y="1956500"/>
              <a:ext cx="1816056" cy="372168"/>
            </a:xfrm>
            <a:prstGeom prst="flowChartTerminator">
              <a:avLst/>
            </a:pr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Yuba-Feather PVA: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October 2022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g24d6d5e4cf1_0_35"/>
            <p:cNvSpPr/>
            <p:nvPr/>
          </p:nvSpPr>
          <p:spPr>
            <a:xfrm>
              <a:off x="9674341" y="5550403"/>
              <a:ext cx="2065176" cy="596232"/>
            </a:xfrm>
            <a:prstGeom prst="flowChartTerminator">
              <a:avLst/>
            </a:prstGeom>
            <a:solidFill>
              <a:srgbClr val="8E7CC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Yuba-Feather FVA: 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 Progress (Mar 2024)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9489F-C87C-4EA1-C901-041B40D41949}"/>
              </a:ext>
            </a:extLst>
          </p:cNvPr>
          <p:cNvGrpSpPr/>
          <p:nvPr/>
        </p:nvGrpSpPr>
        <p:grpSpPr>
          <a:xfrm>
            <a:off x="5140001" y="1160117"/>
            <a:ext cx="3552822" cy="4985535"/>
            <a:chOff x="5140001" y="1160117"/>
            <a:chExt cx="3552822" cy="4985535"/>
          </a:xfrm>
        </p:grpSpPr>
        <p:grpSp>
          <p:nvGrpSpPr>
            <p:cNvPr id="188" name="Google Shape;188;g24d6d5e4cf1_0_35"/>
            <p:cNvGrpSpPr/>
            <p:nvPr/>
          </p:nvGrpSpPr>
          <p:grpSpPr>
            <a:xfrm>
              <a:off x="5140001" y="1261734"/>
              <a:ext cx="3077361" cy="4029551"/>
              <a:chOff x="125125" y="956975"/>
              <a:chExt cx="2308021" cy="3022163"/>
            </a:xfrm>
          </p:grpSpPr>
          <p:pic>
            <p:nvPicPr>
              <p:cNvPr id="189" name="Google Shape;189;g24d6d5e4cf1_0_35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125125" y="956975"/>
                <a:ext cx="2111625" cy="2731533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90" name="Google Shape;190;g24d6d5e4cf1_0_35" descr="A picture containing website&#10;&#10;Description automatically generated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86621" y="1460113"/>
                <a:ext cx="1946525" cy="2519025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204" name="Google Shape;204;g24d6d5e4cf1_0_35"/>
            <p:cNvSpPr/>
            <p:nvPr/>
          </p:nvSpPr>
          <p:spPr>
            <a:xfrm>
              <a:off x="6876767" y="1956500"/>
              <a:ext cx="1816056" cy="372168"/>
            </a:xfrm>
            <a:prstGeom prst="flowChartTerminator">
              <a:avLst/>
            </a:pr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Prado PVA: 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July 2021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24d6d5e4cf1_0_35"/>
            <p:cNvSpPr/>
            <p:nvPr/>
          </p:nvSpPr>
          <p:spPr>
            <a:xfrm>
              <a:off x="6612233" y="1160117"/>
              <a:ext cx="1772064" cy="372168"/>
            </a:xfrm>
            <a:prstGeom prst="flowChartTerminator">
              <a:avLst/>
            </a:pr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Prado Workplan: September 2019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9BDB6C-B269-10B2-8F74-E5530A6B0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252" y="2601146"/>
              <a:ext cx="2598521" cy="3364992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3" name="Google Shape;203;g24d6d5e4cf1_0_35"/>
            <p:cNvSpPr/>
            <p:nvPr/>
          </p:nvSpPr>
          <p:spPr>
            <a:xfrm>
              <a:off x="6627647" y="5549420"/>
              <a:ext cx="2065176" cy="596232"/>
            </a:xfrm>
            <a:prstGeom prst="flowChartTerminator">
              <a:avLst/>
            </a:prstGeom>
            <a:solidFill>
              <a:srgbClr val="8E7CC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Prado FVA: 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November 2023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B29A183C-BFA6-6AAC-32EE-B7654D4BEAAE}"/>
                </a:ext>
              </a:extLst>
            </p:cNvPr>
            <p:cNvSpPr/>
            <p:nvPr/>
          </p:nvSpPr>
          <p:spPr>
            <a:xfrm rot="20250774">
              <a:off x="5988131" y="4364898"/>
              <a:ext cx="554337" cy="555609"/>
            </a:xfrm>
            <a:prstGeom prst="star5">
              <a:avLst/>
            </a:prstGeom>
            <a:solidFill>
              <a:srgbClr val="E5B324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10201ae79f6_2_101"/>
          <p:cNvSpPr txBox="1">
            <a:spLocks noGrp="1"/>
          </p:cNvSpPr>
          <p:nvPr>
            <p:ph type="title"/>
          </p:nvPr>
        </p:nvSpPr>
        <p:spPr>
          <a:xfrm>
            <a:off x="0" y="108557"/>
            <a:ext cx="12192000" cy="73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 algn="ctr">
              <a:buSzPts val="1400"/>
            </a:pPr>
            <a:r>
              <a:rPr lang="en-US" sz="2800" b="0" dirty="0">
                <a:solidFill>
                  <a:srgbClr val="1E7AA6"/>
                </a:solidFill>
              </a:rPr>
              <a:t>FIRO – PI Marty Ralph  Co-PI Luca </a:t>
            </a:r>
            <a:r>
              <a:rPr lang="en-US" sz="2800" b="0" dirty="0" err="1">
                <a:solidFill>
                  <a:srgbClr val="1E7AA6"/>
                </a:solidFill>
              </a:rPr>
              <a:t>Delle</a:t>
            </a:r>
            <a:r>
              <a:rPr lang="en-US" sz="2800" b="0" dirty="0">
                <a:solidFill>
                  <a:srgbClr val="1E7AA6"/>
                </a:solidFill>
              </a:rPr>
              <a:t> Monache</a:t>
            </a:r>
            <a:endParaRPr sz="1467" dirty="0"/>
          </a:p>
        </p:txBody>
      </p:sp>
      <p:sp>
        <p:nvSpPr>
          <p:cNvPr id="4" name="Google Shape;46;p2">
            <a:extLst>
              <a:ext uri="{FF2B5EF4-FFF2-40B4-BE49-F238E27FC236}">
                <a16:creationId xmlns:a16="http://schemas.microsoft.com/office/drawing/2014/main" id="{6F6E6957-61CD-0116-8E78-FC59ECE79121}"/>
              </a:ext>
            </a:extLst>
          </p:cNvPr>
          <p:cNvSpPr/>
          <p:nvPr/>
        </p:nvSpPr>
        <p:spPr>
          <a:xfrm>
            <a:off x="129108" y="997268"/>
            <a:ext cx="6371047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I – Pilot (FY15 – FY19)</a:t>
            </a:r>
          </a:p>
          <a:p>
            <a:pPr marL="457189" marR="0" lvl="0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Initial pilot study at Lake Mendocino</a:t>
            </a:r>
          </a:p>
          <a:p>
            <a:pPr marL="11853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E7AA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II – Transferability (FY19 – FY23)</a:t>
            </a:r>
          </a:p>
          <a:p>
            <a:pPr marL="457189" marR="0" lvl="0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Expanded effort to other pilots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377" marR="0" lvl="1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Prado Dam / Seven Oaks Dam (added FY22)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377" marR="0" lvl="1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Bullards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Bar / Oroville Dams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377" marR="0" lvl="1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Howard Hanson Dam (added FY22)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Screening Process Development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377" marR="0" lvl="1" indent="-338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USACE South Pacific Division dams as testbed </a:t>
            </a:r>
          </a:p>
          <a:p>
            <a:pPr marL="575719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E7A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(85 dams in total)</a:t>
            </a:r>
          </a:p>
          <a:p>
            <a:pPr marL="575719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III – National expansion pathfinder (FY23 – FY28)</a:t>
            </a:r>
          </a:p>
          <a:p>
            <a:pPr marL="6286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forecast skill assessment and improvement</a:t>
            </a:r>
          </a:p>
          <a:p>
            <a:pPr marL="6286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Support planned Water Control Manual updates</a:t>
            </a:r>
          </a:p>
          <a:p>
            <a:pPr marL="6286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Expand effort at more complex sites (system of dams)</a:t>
            </a:r>
          </a:p>
          <a:p>
            <a:pPr marL="6286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Apply screening process nationally (~ 700 dams)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8F98D4-B5EF-F864-A716-88947C09A678}"/>
              </a:ext>
            </a:extLst>
          </p:cNvPr>
          <p:cNvGrpSpPr/>
          <p:nvPr/>
        </p:nvGrpSpPr>
        <p:grpSpPr>
          <a:xfrm>
            <a:off x="6013723" y="835296"/>
            <a:ext cx="6625315" cy="5303520"/>
            <a:chOff x="5578828" y="835296"/>
            <a:chExt cx="6625315" cy="53035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EBD96C-7F1E-331F-8C02-A2586FF2282F}"/>
                </a:ext>
              </a:extLst>
            </p:cNvPr>
            <p:cNvGrpSpPr/>
            <p:nvPr/>
          </p:nvGrpSpPr>
          <p:grpSpPr>
            <a:xfrm>
              <a:off x="5578828" y="835296"/>
              <a:ext cx="6625315" cy="5303520"/>
              <a:chOff x="5578828" y="835296"/>
              <a:chExt cx="6625315" cy="5303520"/>
            </a:xfrm>
          </p:grpSpPr>
          <p:grpSp>
            <p:nvGrpSpPr>
              <p:cNvPr id="31" name="Google Shape;1238;g10201ae79f6_2_101">
                <a:extLst>
                  <a:ext uri="{FF2B5EF4-FFF2-40B4-BE49-F238E27FC236}">
                    <a16:creationId xmlns:a16="http://schemas.microsoft.com/office/drawing/2014/main" id="{156ABB9E-FC9E-5F20-227F-0230FFE57C23}"/>
                  </a:ext>
                </a:extLst>
              </p:cNvPr>
              <p:cNvGrpSpPr/>
              <p:nvPr/>
            </p:nvGrpSpPr>
            <p:grpSpPr>
              <a:xfrm>
                <a:off x="5578828" y="835296"/>
                <a:ext cx="5678044" cy="5303520"/>
                <a:chOff x="7596630" y="1459664"/>
                <a:chExt cx="4806756" cy="4489343"/>
              </a:xfrm>
            </p:grpSpPr>
            <p:grpSp>
              <p:nvGrpSpPr>
                <p:cNvPr id="35" name="Google Shape;1239;g10201ae79f6_2_101">
                  <a:extLst>
                    <a:ext uri="{FF2B5EF4-FFF2-40B4-BE49-F238E27FC236}">
                      <a16:creationId xmlns:a16="http://schemas.microsoft.com/office/drawing/2014/main" id="{B04CFD69-A27F-B71A-752E-848FDC3B7ED5}"/>
                    </a:ext>
                  </a:extLst>
                </p:cNvPr>
                <p:cNvGrpSpPr/>
                <p:nvPr/>
              </p:nvGrpSpPr>
              <p:grpSpPr>
                <a:xfrm>
                  <a:off x="7792376" y="1459664"/>
                  <a:ext cx="3524891" cy="4489343"/>
                  <a:chOff x="7172616" y="1459664"/>
                  <a:chExt cx="3524891" cy="4489343"/>
                </a:xfrm>
              </p:grpSpPr>
              <p:grpSp>
                <p:nvGrpSpPr>
                  <p:cNvPr id="44" name="Google Shape;1240;g10201ae79f6_2_101">
                    <a:extLst>
                      <a:ext uri="{FF2B5EF4-FFF2-40B4-BE49-F238E27FC236}">
                        <a16:creationId xmlns:a16="http://schemas.microsoft.com/office/drawing/2014/main" id="{A7E39C23-3F76-49B0-22D8-5055580FE72F}"/>
                      </a:ext>
                    </a:extLst>
                  </p:cNvPr>
                  <p:cNvGrpSpPr/>
                  <p:nvPr/>
                </p:nvGrpSpPr>
                <p:grpSpPr>
                  <a:xfrm>
                    <a:off x="7172616" y="1459664"/>
                    <a:ext cx="3524891" cy="4489343"/>
                    <a:chOff x="5069496" y="1459664"/>
                    <a:chExt cx="3524891" cy="4489343"/>
                  </a:xfrm>
                </p:grpSpPr>
                <p:pic>
                  <p:nvPicPr>
                    <p:cNvPr id="50" name="Google Shape;1241;g10201ae79f6_2_101" descr="Map&#10;&#10;Description automatically generated">
                      <a:extLst>
                        <a:ext uri="{FF2B5EF4-FFF2-40B4-BE49-F238E27FC236}">
                          <a16:creationId xmlns:a16="http://schemas.microsoft.com/office/drawing/2014/main" id="{0CF1D9AA-D51D-1B8C-BF1A-59DCC8416347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6477526" y="1459664"/>
                      <a:ext cx="2116861" cy="44893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51" name="Google Shape;1242;g10201ae79f6_2_101">
                      <a:extLst>
                        <a:ext uri="{FF2B5EF4-FFF2-40B4-BE49-F238E27FC236}">
                          <a16:creationId xmlns:a16="http://schemas.microsoft.com/office/drawing/2014/main" id="{94105053-E1EA-2807-4A7F-4E71C0F5581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69496" y="3788269"/>
                      <a:ext cx="1295205" cy="578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t" anchorCtr="0">
                      <a:noAutofit/>
                    </a:bodyPr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Lake Mendocino</a:t>
                      </a:r>
                      <a:endParaRPr kumimoji="0" sz="14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Russian River</a:t>
                      </a:r>
                      <a:endParaRPr kumimoji="0" sz="14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116,500 ac-ft</a:t>
                      </a:r>
                      <a:endPara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cxnSp>
                  <p:nvCxnSpPr>
                    <p:cNvPr id="52" name="Google Shape;1243;g10201ae79f6_2_101">
                      <a:extLst>
                        <a:ext uri="{FF2B5EF4-FFF2-40B4-BE49-F238E27FC236}">
                          <a16:creationId xmlns:a16="http://schemas.microsoft.com/office/drawing/2014/main" id="{5C03326A-1A01-0D03-5FC2-4D4F916F36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624605" y="4272150"/>
                      <a:ext cx="290721" cy="260963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arrow" w="med" len="med"/>
                    </a:ln>
                  </p:spPr>
                </p:cxnSp>
              </p:grpSp>
              <p:sp>
                <p:nvSpPr>
                  <p:cNvPr id="45" name="Google Shape;1244;g10201ae79f6_2_101">
                    <a:extLst>
                      <a:ext uri="{FF2B5EF4-FFF2-40B4-BE49-F238E27FC236}">
                        <a16:creationId xmlns:a16="http://schemas.microsoft.com/office/drawing/2014/main" id="{06EEDAE8-AFA3-8E1B-CAF1-06D4E2D1F39A}"/>
                      </a:ext>
                    </a:extLst>
                  </p:cNvPr>
                  <p:cNvSpPr/>
                  <p:nvPr/>
                </p:nvSpPr>
                <p:spPr>
                  <a:xfrm>
                    <a:off x="9955796" y="5159332"/>
                    <a:ext cx="91440" cy="91440"/>
                  </a:xfrm>
                  <a:prstGeom prst="rect">
                    <a:avLst/>
                  </a:prstGeom>
                  <a:solidFill>
                    <a:srgbClr val="EA706C"/>
                  </a:solidFill>
                  <a:ln w="25400" cap="flat" cmpd="sng">
                    <a:solidFill>
                      <a:srgbClr val="1E4FB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Google Shape;1245;g10201ae79f6_2_101">
                    <a:extLst>
                      <a:ext uri="{FF2B5EF4-FFF2-40B4-BE49-F238E27FC236}">
                        <a16:creationId xmlns:a16="http://schemas.microsoft.com/office/drawing/2014/main" id="{56E4D742-0807-81F0-B50D-8B20E488C551}"/>
                      </a:ext>
                    </a:extLst>
                  </p:cNvPr>
                  <p:cNvSpPr/>
                  <p:nvPr/>
                </p:nvSpPr>
                <p:spPr>
                  <a:xfrm>
                    <a:off x="9305556" y="3940132"/>
                    <a:ext cx="91440" cy="91440"/>
                  </a:xfrm>
                  <a:prstGeom prst="rect">
                    <a:avLst/>
                  </a:prstGeom>
                  <a:solidFill>
                    <a:srgbClr val="EA706C"/>
                  </a:solidFill>
                  <a:ln w="25400" cap="flat" cmpd="sng">
                    <a:solidFill>
                      <a:srgbClr val="1E4FB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" name="Google Shape;1246;g10201ae79f6_2_101">
                    <a:extLst>
                      <a:ext uri="{FF2B5EF4-FFF2-40B4-BE49-F238E27FC236}">
                        <a16:creationId xmlns:a16="http://schemas.microsoft.com/office/drawing/2014/main" id="{3B31AA3E-3F6A-FA5F-20C0-F2A4E04C740A}"/>
                      </a:ext>
                    </a:extLst>
                  </p:cNvPr>
                  <p:cNvSpPr/>
                  <p:nvPr/>
                </p:nvSpPr>
                <p:spPr>
                  <a:xfrm>
                    <a:off x="9285236" y="3818212"/>
                    <a:ext cx="91440" cy="91440"/>
                  </a:xfrm>
                  <a:prstGeom prst="rect">
                    <a:avLst/>
                  </a:prstGeom>
                  <a:solidFill>
                    <a:srgbClr val="EA706C"/>
                  </a:solidFill>
                  <a:ln w="25400" cap="flat" cmpd="sng">
                    <a:solidFill>
                      <a:srgbClr val="1E4FB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1247;g10201ae79f6_2_101">
                    <a:extLst>
                      <a:ext uri="{FF2B5EF4-FFF2-40B4-BE49-F238E27FC236}">
                        <a16:creationId xmlns:a16="http://schemas.microsoft.com/office/drawing/2014/main" id="{B0499B05-224B-874C-757A-C5BE2ECA9C9C}"/>
                      </a:ext>
                    </a:extLst>
                  </p:cNvPr>
                  <p:cNvSpPr/>
                  <p:nvPr/>
                </p:nvSpPr>
                <p:spPr>
                  <a:xfrm>
                    <a:off x="9234436" y="1925881"/>
                    <a:ext cx="91440" cy="91440"/>
                  </a:xfrm>
                  <a:prstGeom prst="rect">
                    <a:avLst/>
                  </a:prstGeom>
                  <a:solidFill>
                    <a:srgbClr val="EA706C"/>
                  </a:solidFill>
                  <a:ln w="25400" cap="flat" cmpd="sng">
                    <a:solidFill>
                      <a:srgbClr val="1E4FB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Google Shape;1248;g10201ae79f6_2_101">
                    <a:extLst>
                      <a:ext uri="{FF2B5EF4-FFF2-40B4-BE49-F238E27FC236}">
                        <a16:creationId xmlns:a16="http://schemas.microsoft.com/office/drawing/2014/main" id="{14F6FF3F-E026-DA1E-2F47-21813FD21AA4}"/>
                      </a:ext>
                    </a:extLst>
                  </p:cNvPr>
                  <p:cNvSpPr/>
                  <p:nvPr/>
                </p:nvSpPr>
                <p:spPr>
                  <a:xfrm>
                    <a:off x="9075178" y="4194735"/>
                    <a:ext cx="91440" cy="91440"/>
                  </a:xfrm>
                  <a:prstGeom prst="rect">
                    <a:avLst/>
                  </a:prstGeom>
                  <a:solidFill>
                    <a:srgbClr val="EA706C"/>
                  </a:solidFill>
                  <a:ln w="25400" cap="flat" cmpd="sng">
                    <a:solidFill>
                      <a:srgbClr val="1E4FB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" name="Google Shape;1249;g10201ae79f6_2_101">
                  <a:extLst>
                    <a:ext uri="{FF2B5EF4-FFF2-40B4-BE49-F238E27FC236}">
                      <a16:creationId xmlns:a16="http://schemas.microsoft.com/office/drawing/2014/main" id="{A83F14AC-215C-763C-EF02-50E542A2E11A}"/>
                    </a:ext>
                  </a:extLst>
                </p:cNvPr>
                <p:cNvSpPr txBox="1"/>
                <p:nvPr/>
              </p:nvSpPr>
              <p:spPr>
                <a:xfrm>
                  <a:off x="7596630" y="1773515"/>
                  <a:ext cx="1514322" cy="578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Howard Hanson Dam</a:t>
                  </a:r>
                  <a:endParaRPr kumimoji="0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Green River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120,000 ac-ft</a:t>
                  </a:r>
                  <a:endPara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7" name="Google Shape;1250;g10201ae79f6_2_101">
                  <a:extLst>
                    <a:ext uri="{FF2B5EF4-FFF2-40B4-BE49-F238E27FC236}">
                      <a16:creationId xmlns:a16="http://schemas.microsoft.com/office/drawing/2014/main" id="{2740789F-AAEB-7A8D-B31D-76B2EE973952}"/>
                    </a:ext>
                  </a:extLst>
                </p:cNvPr>
                <p:cNvCxnSpPr/>
                <p:nvPr/>
              </p:nvCxnSpPr>
              <p:spPr>
                <a:xfrm>
                  <a:off x="9189633" y="1919994"/>
                  <a:ext cx="613763" cy="5969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arrow" w="med" len="med"/>
                </a:ln>
              </p:spPr>
            </p:cxnSp>
            <p:sp>
              <p:nvSpPr>
                <p:cNvPr id="38" name="Google Shape;1251;g10201ae79f6_2_101">
                  <a:extLst>
                    <a:ext uri="{FF2B5EF4-FFF2-40B4-BE49-F238E27FC236}">
                      <a16:creationId xmlns:a16="http://schemas.microsoft.com/office/drawing/2014/main" id="{43E0AF46-02F2-19A8-8B0E-D9A06D383628}"/>
                    </a:ext>
                  </a:extLst>
                </p:cNvPr>
                <p:cNvSpPr txBox="1"/>
                <p:nvPr/>
              </p:nvSpPr>
              <p:spPr>
                <a:xfrm>
                  <a:off x="8468718" y="5209262"/>
                  <a:ext cx="1651114" cy="578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Prado Dam</a:t>
                  </a:r>
                  <a:endParaRPr kumimoji="0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Santa Ana River</a:t>
                  </a:r>
                  <a:endParaRPr kumimoji="0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174,000 ac-ft</a:t>
                  </a:r>
                  <a:endPara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9" name="Google Shape;1252;g10201ae79f6_2_101">
                  <a:extLst>
                    <a:ext uri="{FF2B5EF4-FFF2-40B4-BE49-F238E27FC236}">
                      <a16:creationId xmlns:a16="http://schemas.microsoft.com/office/drawing/2014/main" id="{DB2A9C7C-B108-5295-C293-E1EE1C3A3B92}"/>
                    </a:ext>
                  </a:extLst>
                </p:cNvPr>
                <p:cNvCxnSpPr/>
                <p:nvPr/>
              </p:nvCxnSpPr>
              <p:spPr>
                <a:xfrm rot="10800000" flipH="1">
                  <a:off x="10180320" y="5216718"/>
                  <a:ext cx="364756" cy="13081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arrow" w="med" len="med"/>
                </a:ln>
              </p:spPr>
            </p:cxnSp>
            <p:sp>
              <p:nvSpPr>
                <p:cNvPr id="40" name="Google Shape;1253;g10201ae79f6_2_101">
                  <a:extLst>
                    <a:ext uri="{FF2B5EF4-FFF2-40B4-BE49-F238E27FC236}">
                      <a16:creationId xmlns:a16="http://schemas.microsoft.com/office/drawing/2014/main" id="{26258FB5-6C19-6263-72B6-BA48A730F986}"/>
                    </a:ext>
                  </a:extLst>
                </p:cNvPr>
                <p:cNvSpPr txBox="1"/>
                <p:nvPr/>
              </p:nvSpPr>
              <p:spPr>
                <a:xfrm>
                  <a:off x="10592033" y="3939507"/>
                  <a:ext cx="1811353" cy="6260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New </a:t>
                  </a:r>
                  <a:r>
                    <a:rPr kumimoji="0" lang="en-US" sz="1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Bullards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Bar Dam</a:t>
                  </a:r>
                  <a:endParaRPr kumimoji="0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Yuba River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966,000 ac-ft</a:t>
                  </a:r>
                </a:p>
              </p:txBody>
            </p:sp>
            <p:sp>
              <p:nvSpPr>
                <p:cNvPr id="41" name="Google Shape;1254;g10201ae79f6_2_101">
                  <a:extLst>
                    <a:ext uri="{FF2B5EF4-FFF2-40B4-BE49-F238E27FC236}">
                      <a16:creationId xmlns:a16="http://schemas.microsoft.com/office/drawing/2014/main" id="{075A4E61-4202-E8A9-2A0B-C00C9D455B93}"/>
                    </a:ext>
                  </a:extLst>
                </p:cNvPr>
                <p:cNvSpPr txBox="1"/>
                <p:nvPr/>
              </p:nvSpPr>
              <p:spPr>
                <a:xfrm>
                  <a:off x="10514582" y="3419946"/>
                  <a:ext cx="1655548" cy="4135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Oroville Dam</a:t>
                  </a:r>
                  <a:endPara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Feather River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3,538,000 ac-ft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2" name="Google Shape;1255;g10201ae79f6_2_101">
                  <a:extLst>
                    <a:ext uri="{FF2B5EF4-FFF2-40B4-BE49-F238E27FC236}">
                      <a16:creationId xmlns:a16="http://schemas.microsoft.com/office/drawing/2014/main" id="{8825B521-0CAE-F635-352C-5B2F7049FB07}"/>
                    </a:ext>
                  </a:extLst>
                </p:cNvPr>
                <p:cNvCxnSpPr/>
                <p:nvPr/>
              </p:nvCxnSpPr>
              <p:spPr>
                <a:xfrm flipH="1">
                  <a:off x="10045775" y="3639312"/>
                  <a:ext cx="365472" cy="21248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arrow" w="med" len="med"/>
                </a:ln>
              </p:spPr>
            </p:cxnSp>
            <p:cxnSp>
              <p:nvCxnSpPr>
                <p:cNvPr id="43" name="Google Shape;1256;g10201ae79f6_2_101">
                  <a:extLst>
                    <a:ext uri="{FF2B5EF4-FFF2-40B4-BE49-F238E27FC236}">
                      <a16:creationId xmlns:a16="http://schemas.microsoft.com/office/drawing/2014/main" id="{95B24E6E-B380-5B25-ACEA-4B9B98E79281}"/>
                    </a:ext>
                  </a:extLst>
                </p:cNvPr>
                <p:cNvCxnSpPr/>
                <p:nvPr/>
              </p:nvCxnSpPr>
              <p:spPr>
                <a:xfrm rot="10800000">
                  <a:off x="10045775" y="3991692"/>
                  <a:ext cx="421748" cy="7036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arrow" w="med" len="med"/>
                </a:ln>
              </p:spPr>
            </p:cxnSp>
          </p:grpSp>
          <p:sp>
            <p:nvSpPr>
              <p:cNvPr id="32" name="Google Shape;1244;g10201ae79f6_2_101">
                <a:extLst>
                  <a:ext uri="{FF2B5EF4-FFF2-40B4-BE49-F238E27FC236}">
                    <a16:creationId xmlns:a16="http://schemas.microsoft.com/office/drawing/2014/main" id="{14D6B95B-C877-BAFC-FE12-113F15B4565B}"/>
                  </a:ext>
                </a:extLst>
              </p:cNvPr>
              <p:cNvSpPr/>
              <p:nvPr/>
            </p:nvSpPr>
            <p:spPr>
              <a:xfrm>
                <a:off x="9250123" y="5105103"/>
                <a:ext cx="108015" cy="108023"/>
              </a:xfrm>
              <a:prstGeom prst="rect">
                <a:avLst/>
              </a:prstGeom>
              <a:solidFill>
                <a:srgbClr val="EA706C"/>
              </a:solidFill>
              <a:ln w="25400" cap="flat" cmpd="sng">
                <a:solidFill>
                  <a:srgbClr val="1E4FB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51;g10201ae79f6_2_101">
                <a:extLst>
                  <a:ext uri="{FF2B5EF4-FFF2-40B4-BE49-F238E27FC236}">
                    <a16:creationId xmlns:a16="http://schemas.microsoft.com/office/drawing/2014/main" id="{BE097BDA-78CB-8B11-025D-DB5564A0B09A}"/>
                  </a:ext>
                </a:extLst>
              </p:cNvPr>
              <p:cNvSpPr txBox="1"/>
              <p:nvPr/>
            </p:nvSpPr>
            <p:spPr>
              <a:xfrm>
                <a:off x="10253743" y="4939057"/>
                <a:ext cx="1950400" cy="683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Seven Oaks Dam</a:t>
                </a:r>
                <a:endParaRPr kumimoji="0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Santa Ana River</a:t>
                </a:r>
                <a:endParaRPr kumimoji="0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145,000 ac-ft</a:t>
                </a:r>
                <a:endPara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34" name="Google Shape;1256;g10201ae79f6_2_101">
                <a:extLst>
                  <a:ext uri="{FF2B5EF4-FFF2-40B4-BE49-F238E27FC236}">
                    <a16:creationId xmlns:a16="http://schemas.microsoft.com/office/drawing/2014/main" id="{67FA62A2-1446-DF28-BA63-755963EA19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02523" y="5105103"/>
                <a:ext cx="751228" cy="57426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arrow" w="med" len="med"/>
              </a:ln>
            </p:spPr>
          </p:cxnSp>
        </p:grpSp>
        <p:sp>
          <p:nvSpPr>
            <p:cNvPr id="28" name="Google Shape;1242;g10201ae79f6_2_101">
              <a:extLst>
                <a:ext uri="{FF2B5EF4-FFF2-40B4-BE49-F238E27FC236}">
                  <a16:creationId xmlns:a16="http://schemas.microsoft.com/office/drawing/2014/main" id="{DA4E135C-F254-9789-59FC-0F124C81A9D8}"/>
                </a:ext>
              </a:extLst>
            </p:cNvPr>
            <p:cNvSpPr txBox="1"/>
            <p:nvPr/>
          </p:nvSpPr>
          <p:spPr>
            <a:xfrm>
              <a:off x="6036966" y="4210467"/>
              <a:ext cx="1529978" cy="68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Lake Sonoma</a:t>
              </a: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Russian River</a:t>
              </a:r>
              <a:endPara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381,000 ac-ft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48;g10201ae79f6_2_101">
              <a:extLst>
                <a:ext uri="{FF2B5EF4-FFF2-40B4-BE49-F238E27FC236}">
                  <a16:creationId xmlns:a16="http://schemas.microsoft.com/office/drawing/2014/main" id="{051E791F-31A8-026D-F365-9BF5A625CF20}"/>
                </a:ext>
              </a:extLst>
            </p:cNvPr>
            <p:cNvSpPr/>
            <p:nvPr/>
          </p:nvSpPr>
          <p:spPr>
            <a:xfrm>
              <a:off x="7995194" y="3924593"/>
              <a:ext cx="108015" cy="108023"/>
            </a:xfrm>
            <a:prstGeom prst="rect">
              <a:avLst/>
            </a:prstGeom>
            <a:solidFill>
              <a:srgbClr val="EA706C"/>
            </a:solidFill>
            <a:ln w="25400" cap="flat" cmpd="sng">
              <a:solidFill>
                <a:srgbClr val="1E4FB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" name="Google Shape;1243;g10201ae79f6_2_101">
              <a:extLst>
                <a:ext uri="{FF2B5EF4-FFF2-40B4-BE49-F238E27FC236}">
                  <a16:creationId xmlns:a16="http://schemas.microsoft.com/office/drawing/2014/main" id="{3F7486D3-60FF-42DF-32EC-62F4E37B3D07}"/>
                </a:ext>
              </a:extLst>
            </p:cNvPr>
            <p:cNvCxnSpPr>
              <a:cxnSpLocks/>
            </p:cNvCxnSpPr>
            <p:nvPr/>
          </p:nvCxnSpPr>
          <p:spPr>
            <a:xfrm>
              <a:off x="7417509" y="3909647"/>
              <a:ext cx="429768" cy="7315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arrow" w="med" len="med"/>
            </a:ln>
          </p:spPr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9DF8FA-F0BD-B238-3784-0C6084FCE902}"/>
              </a:ext>
            </a:extLst>
          </p:cNvPr>
          <p:cNvSpPr/>
          <p:nvPr/>
        </p:nvSpPr>
        <p:spPr>
          <a:xfrm rot="975866">
            <a:off x="8386731" y="2055950"/>
            <a:ext cx="192927" cy="45752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64527"/>
                      <a:gd name="connsiteY0" fmla="*/ 0 h 1647285"/>
                      <a:gd name="connsiteX1" fmla="*/ 468260 w 2464527"/>
                      <a:gd name="connsiteY1" fmla="*/ 0 h 1647285"/>
                      <a:gd name="connsiteX2" fmla="*/ 887230 w 2464527"/>
                      <a:gd name="connsiteY2" fmla="*/ 0 h 1647285"/>
                      <a:gd name="connsiteX3" fmla="*/ 1429426 w 2464527"/>
                      <a:gd name="connsiteY3" fmla="*/ 0 h 1647285"/>
                      <a:gd name="connsiteX4" fmla="*/ 1897686 w 2464527"/>
                      <a:gd name="connsiteY4" fmla="*/ 0 h 1647285"/>
                      <a:gd name="connsiteX5" fmla="*/ 2464527 w 2464527"/>
                      <a:gd name="connsiteY5" fmla="*/ 0 h 1647285"/>
                      <a:gd name="connsiteX6" fmla="*/ 2464527 w 2464527"/>
                      <a:gd name="connsiteY6" fmla="*/ 582041 h 1647285"/>
                      <a:gd name="connsiteX7" fmla="*/ 2464527 w 2464527"/>
                      <a:gd name="connsiteY7" fmla="*/ 1131136 h 1647285"/>
                      <a:gd name="connsiteX8" fmla="*/ 2464527 w 2464527"/>
                      <a:gd name="connsiteY8" fmla="*/ 1647285 h 1647285"/>
                      <a:gd name="connsiteX9" fmla="*/ 2020912 w 2464527"/>
                      <a:gd name="connsiteY9" fmla="*/ 1647285 h 1647285"/>
                      <a:gd name="connsiteX10" fmla="*/ 1528007 w 2464527"/>
                      <a:gd name="connsiteY10" fmla="*/ 1647285 h 1647285"/>
                      <a:gd name="connsiteX11" fmla="*/ 1035101 w 2464527"/>
                      <a:gd name="connsiteY11" fmla="*/ 1647285 h 1647285"/>
                      <a:gd name="connsiteX12" fmla="*/ 566841 w 2464527"/>
                      <a:gd name="connsiteY12" fmla="*/ 1647285 h 1647285"/>
                      <a:gd name="connsiteX13" fmla="*/ 0 w 2464527"/>
                      <a:gd name="connsiteY13" fmla="*/ 1647285 h 1647285"/>
                      <a:gd name="connsiteX14" fmla="*/ 0 w 2464527"/>
                      <a:gd name="connsiteY14" fmla="*/ 1065244 h 1647285"/>
                      <a:gd name="connsiteX15" fmla="*/ 0 w 2464527"/>
                      <a:gd name="connsiteY15" fmla="*/ 483204 h 1647285"/>
                      <a:gd name="connsiteX16" fmla="*/ 0 w 2464527"/>
                      <a:gd name="connsiteY16" fmla="*/ 0 h 1647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64527" h="1647285" extrusionOk="0">
                        <a:moveTo>
                          <a:pt x="0" y="0"/>
                        </a:moveTo>
                        <a:cubicBezTo>
                          <a:pt x="107819" y="-27006"/>
                          <a:pt x="262062" y="39155"/>
                          <a:pt x="468260" y="0"/>
                        </a:cubicBezTo>
                        <a:cubicBezTo>
                          <a:pt x="674458" y="-39155"/>
                          <a:pt x="794508" y="38853"/>
                          <a:pt x="887230" y="0"/>
                        </a:cubicBezTo>
                        <a:cubicBezTo>
                          <a:pt x="979952" y="-38853"/>
                          <a:pt x="1245010" y="11011"/>
                          <a:pt x="1429426" y="0"/>
                        </a:cubicBezTo>
                        <a:cubicBezTo>
                          <a:pt x="1613842" y="-11011"/>
                          <a:pt x="1791656" y="13485"/>
                          <a:pt x="1897686" y="0"/>
                        </a:cubicBezTo>
                        <a:cubicBezTo>
                          <a:pt x="2003716" y="-13485"/>
                          <a:pt x="2218507" y="53929"/>
                          <a:pt x="2464527" y="0"/>
                        </a:cubicBezTo>
                        <a:cubicBezTo>
                          <a:pt x="2529003" y="288328"/>
                          <a:pt x="2403631" y="393539"/>
                          <a:pt x="2464527" y="582041"/>
                        </a:cubicBezTo>
                        <a:cubicBezTo>
                          <a:pt x="2525423" y="770543"/>
                          <a:pt x="2407529" y="914603"/>
                          <a:pt x="2464527" y="1131136"/>
                        </a:cubicBezTo>
                        <a:cubicBezTo>
                          <a:pt x="2521525" y="1347669"/>
                          <a:pt x="2417615" y="1523439"/>
                          <a:pt x="2464527" y="1647285"/>
                        </a:cubicBezTo>
                        <a:cubicBezTo>
                          <a:pt x="2366897" y="1652159"/>
                          <a:pt x="2238997" y="1619318"/>
                          <a:pt x="2020912" y="1647285"/>
                        </a:cubicBezTo>
                        <a:cubicBezTo>
                          <a:pt x="1802828" y="1675252"/>
                          <a:pt x="1718236" y="1615608"/>
                          <a:pt x="1528007" y="1647285"/>
                        </a:cubicBezTo>
                        <a:cubicBezTo>
                          <a:pt x="1337779" y="1678962"/>
                          <a:pt x="1143841" y="1628548"/>
                          <a:pt x="1035101" y="1647285"/>
                        </a:cubicBezTo>
                        <a:cubicBezTo>
                          <a:pt x="926361" y="1666022"/>
                          <a:pt x="693743" y="1601968"/>
                          <a:pt x="566841" y="1647285"/>
                        </a:cubicBezTo>
                        <a:cubicBezTo>
                          <a:pt x="439939" y="1692602"/>
                          <a:pt x="170033" y="1590240"/>
                          <a:pt x="0" y="1647285"/>
                        </a:cubicBezTo>
                        <a:cubicBezTo>
                          <a:pt x="-68405" y="1499773"/>
                          <a:pt x="65163" y="1264321"/>
                          <a:pt x="0" y="1065244"/>
                        </a:cubicBezTo>
                        <a:cubicBezTo>
                          <a:pt x="-65163" y="866167"/>
                          <a:pt x="12899" y="743715"/>
                          <a:pt x="0" y="483204"/>
                        </a:cubicBezTo>
                        <a:cubicBezTo>
                          <a:pt x="-12899" y="222693"/>
                          <a:pt x="44207" y="2194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3DA8B-ED0D-5DFC-2D8E-3E78C8848FF7}"/>
              </a:ext>
            </a:extLst>
          </p:cNvPr>
          <p:cNvSpPr txBox="1"/>
          <p:nvPr/>
        </p:nvSpPr>
        <p:spPr>
          <a:xfrm>
            <a:off x="7043888" y="1964674"/>
            <a:ext cx="1122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Willamette Valley, Oregon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35449D9-E494-97B3-08A8-834576F1ADF9}"/>
              </a:ext>
            </a:extLst>
          </p:cNvPr>
          <p:cNvSpPr/>
          <p:nvPr/>
        </p:nvSpPr>
        <p:spPr>
          <a:xfrm>
            <a:off x="10322270" y="1880859"/>
            <a:ext cx="1272300" cy="10413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National expansion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38560-D38C-C7EF-FA21-1D3A40A58169}"/>
              </a:ext>
            </a:extLst>
          </p:cNvPr>
          <p:cNvGrpSpPr/>
          <p:nvPr/>
        </p:nvGrpSpPr>
        <p:grpSpPr>
          <a:xfrm>
            <a:off x="8680503" y="3946316"/>
            <a:ext cx="1122744" cy="691753"/>
            <a:chOff x="8680503" y="3946316"/>
            <a:chExt cx="1122744" cy="69175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F481B0-FC2B-8A1A-DD8F-3FB41FEFAA0A}"/>
                </a:ext>
              </a:extLst>
            </p:cNvPr>
            <p:cNvSpPr/>
            <p:nvPr/>
          </p:nvSpPr>
          <p:spPr>
            <a:xfrm>
              <a:off x="8775168" y="3946316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66741B-36F9-F8A3-0D00-A07373CC463B}"/>
                </a:ext>
              </a:extLst>
            </p:cNvPr>
            <p:cNvSpPr txBox="1"/>
            <p:nvPr/>
          </p:nvSpPr>
          <p:spPr>
            <a:xfrm>
              <a:off x="8680503" y="4114849"/>
              <a:ext cx="11227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Folsom Dam</a:t>
              </a:r>
              <a:endParaRPr kumimoji="0" lang="en-US" sz="1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1778-9371-8149-940C-6A4641C8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584"/>
            <a:ext cx="10896600" cy="80645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FIRO study on Prado was a collaborative effort led by the Prado Dam Steering Committee that began in 2017.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60F1A-12F2-F348-8C88-F2BBFD03C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36" y="1392425"/>
            <a:ext cx="5643264" cy="4257509"/>
          </a:xfrm>
        </p:spPr>
        <p:txBody>
          <a:bodyPr>
            <a:normAutofit/>
          </a:bodyPr>
          <a:lstStyle/>
          <a:p>
            <a:pPr marL="457189" indent="-457189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The steering committee was comprised of senior representatives from stakeholder agencies and academic partners</a:t>
            </a:r>
          </a:p>
          <a:p>
            <a:pPr marL="1142971" lvl="1" indent="-457189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Mix of engineers and scientists from research, operations and regulatory perspectives</a:t>
            </a:r>
          </a:p>
          <a:p>
            <a:pPr marL="1142971" lvl="1" indent="-457189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Each agency responsible for supporting their engagement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03DCB2-F27E-6F4D-93C2-1EA63CEBE249}"/>
              </a:ext>
            </a:extLst>
          </p:cNvPr>
          <p:cNvGrpSpPr/>
          <p:nvPr/>
        </p:nvGrpSpPr>
        <p:grpSpPr>
          <a:xfrm>
            <a:off x="1509812" y="5649934"/>
            <a:ext cx="9943143" cy="941734"/>
            <a:chOff x="937305" y="4513392"/>
            <a:chExt cx="7457356" cy="7063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1C045B-7E12-5446-9F41-44666290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7906" y="4513392"/>
              <a:ext cx="538707" cy="69472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EBA480-FB3E-084A-AC06-C2739C661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195" y="4537440"/>
              <a:ext cx="634698" cy="6466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D30A6A-FEDF-1841-8EA8-1C122EAD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82" y="4584343"/>
              <a:ext cx="604402" cy="6157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6A6CEC-895A-9442-9668-B3D838D7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5072" y="4715020"/>
              <a:ext cx="1479589" cy="410346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FB67F8-9144-794E-A39C-3991B2430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8" y="4763203"/>
              <a:ext cx="1479589" cy="2580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CF739D-7F2C-DD4F-9115-AD115F85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8600" y="4564755"/>
              <a:ext cx="538707" cy="654937"/>
            </a:xfrm>
            <a:prstGeom prst="rect">
              <a:avLst/>
            </a:prstGeom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5125E1-1094-044B-891A-3F2366B5F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7305" y="4659084"/>
              <a:ext cx="605235" cy="466282"/>
            </a:xfrm>
            <a:prstGeom prst="rect">
              <a:avLst/>
            </a:prstGeom>
          </p:spPr>
        </p:pic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A641741-9749-A4D0-AC78-DA93AE750A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t="25706" r="741" b="31719"/>
          <a:stretch/>
        </p:blipFill>
        <p:spPr>
          <a:xfrm>
            <a:off x="6438900" y="1658533"/>
            <a:ext cx="5143500" cy="29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B7BBD9-63A2-C546-DFF3-45F9A9F7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34" y="1252942"/>
            <a:ext cx="4037544" cy="522847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Clapping hands with solid fill">
            <a:extLst>
              <a:ext uri="{FF2B5EF4-FFF2-40B4-BE49-F238E27FC236}">
                <a16:creationId xmlns:a16="http://schemas.microsoft.com/office/drawing/2014/main" id="{4FEB3BFC-A320-BB5A-EBDF-30A8B8877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680" y="982451"/>
            <a:ext cx="1797690" cy="17976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E7C445-7C11-FD69-A00E-8440E6725A3D}"/>
              </a:ext>
            </a:extLst>
          </p:cNvPr>
          <p:cNvSpPr txBox="1">
            <a:spLocks/>
          </p:cNvSpPr>
          <p:nvPr/>
        </p:nvSpPr>
        <p:spPr>
          <a:xfrm>
            <a:off x="701040" y="-81697"/>
            <a:ext cx="10668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0" rIns="91440" bIns="0" rtlCol="0" anchor="ctr" anchorCtr="0">
            <a:normAutofit/>
          </a:bodyPr>
          <a:lstStyle>
            <a:lvl1pPr lvl="0" algn="l" defTabSz="685800" rtl="0" eaLnBrk="1" latinLnBrk="0" hangingPunct="1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i="0" kern="1200" cap="none">
                <a:solidFill>
                  <a:schemeClr val="lt1"/>
                </a:solidFill>
                <a:latin typeface="Mont Heavy DEMO" panose="00000A00000000000000" pitchFamily="50" charset="0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 Heavy DEMO" panose="00000A00000000000000" pitchFamily="50" charset="0"/>
                <a:ea typeface="+mj-ea"/>
                <a:cs typeface="+mj-cs"/>
              </a:rPr>
              <a:t>The FVA was completed in Nov 2023, and found that FIRO is viable at Prado Dam.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C73669-6072-EF23-E06B-7BD992818B80}"/>
              </a:ext>
            </a:extLst>
          </p:cNvPr>
          <p:cNvSpPr txBox="1">
            <a:spLocks/>
          </p:cNvSpPr>
          <p:nvPr/>
        </p:nvSpPr>
        <p:spPr>
          <a:xfrm>
            <a:off x="5778618" y="1590148"/>
            <a:ext cx="6094106" cy="50718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609585" lvl="0" indent="-304792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Font typeface="Arial" panose="020B0604020202020204" pitchFamily="34" charset="0"/>
              <a:buNone/>
              <a:defRPr sz="2000" kern="1200">
                <a:solidFill>
                  <a:srgbClr val="006C92"/>
                </a:solidFill>
                <a:latin typeface="Mont" panose="00000700000000000000" pitchFamily="50" charset="0"/>
                <a:ea typeface="+mn-ea"/>
                <a:cs typeface="+mn-cs"/>
              </a:defRPr>
            </a:lvl1pPr>
            <a:lvl2pPr marL="1219170" lvl="1" indent="-304792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Font typeface="Mont ExtraLight DEMO" panose="00000400000000000000" pitchFamily="50" charset="0"/>
              <a:buNone/>
              <a:defRPr sz="2000" kern="1200">
                <a:solidFill>
                  <a:srgbClr val="006C92"/>
                </a:solidFill>
                <a:latin typeface="Mont" panose="00000700000000000000" pitchFamily="50" charset="0"/>
                <a:ea typeface="+mn-ea"/>
                <a:cs typeface="+mn-cs"/>
              </a:defRPr>
            </a:lvl2pPr>
            <a:lvl3pPr marL="1828754" lvl="2" indent="-304792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Font typeface="Arial" panose="020B0604020202020204" pitchFamily="34" charset="0"/>
              <a:buNone/>
              <a:defRPr sz="2000" kern="1200">
                <a:solidFill>
                  <a:srgbClr val="006C92"/>
                </a:solidFill>
                <a:latin typeface="Mont" panose="00000700000000000000" pitchFamily="50" charset="0"/>
                <a:ea typeface="+mn-ea"/>
                <a:cs typeface="+mn-cs"/>
              </a:defRPr>
            </a:lvl3pPr>
            <a:lvl4pPr marL="2438339" lvl="3" indent="-304792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Font typeface="Arial" panose="020B0604020202020204" pitchFamily="34" charset="0"/>
              <a:buNone/>
              <a:defRPr sz="2000" kern="1200">
                <a:solidFill>
                  <a:srgbClr val="006C92"/>
                </a:solidFill>
                <a:latin typeface="Mont" panose="00000700000000000000" pitchFamily="50" charset="0"/>
                <a:ea typeface="+mn-ea"/>
                <a:cs typeface="+mn-cs"/>
              </a:defRPr>
            </a:lvl4pPr>
            <a:lvl5pPr marL="3047924" lvl="4" indent="-304792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Font typeface="Arial" panose="020B0604020202020204" pitchFamily="34" charset="0"/>
              <a:buNone/>
              <a:defRPr sz="2000" kern="1200">
                <a:solidFill>
                  <a:srgbClr val="006C92"/>
                </a:solidFill>
                <a:latin typeface="Mont" panose="00000700000000000000" pitchFamily="50" charset="0"/>
                <a:ea typeface="+mn-ea"/>
                <a:cs typeface="+mn-cs"/>
              </a:defRPr>
            </a:lvl5pPr>
            <a:lvl6pPr marL="3657509" lvl="5" indent="-457189" algn="l" defTabSz="6858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l" defTabSz="6858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l" defTabSz="6858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l" defTabSz="6858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Raising the maximum water level to 510 or 512 ft msl would yield approximately 4,000 to 6,000 acre of feet of additional recharge</a:t>
            </a: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FFFFFF"/>
              </a:solidFill>
            </a:endParaRP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  </a:t>
            </a: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FIRO has a slightly positive impact on flood risk management</a:t>
            </a: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  <a:p>
            <a:pPr marL="457189" marR="0" lvl="0" indent="-457189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9FA70-866B-0D14-6D5F-85577618DB17}"/>
              </a:ext>
            </a:extLst>
          </p:cNvPr>
          <p:cNvSpPr txBox="1"/>
          <p:nvPr/>
        </p:nvSpPr>
        <p:spPr>
          <a:xfrm>
            <a:off x="7405090" y="973575"/>
            <a:ext cx="245131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1723"/>
                </a:solidFill>
                <a:effectLst/>
                <a:uLnTx/>
                <a:uFillTx/>
                <a:latin typeface="Mont"/>
                <a:ea typeface="+mn-ea"/>
                <a:cs typeface="+mn-cs"/>
              </a:rPr>
              <a:t>Key Findings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985F4-A4CA-6EA7-BCA8-C387522EF6F0}"/>
              </a:ext>
            </a:extLst>
          </p:cNvPr>
          <p:cNvSpPr txBox="1"/>
          <p:nvPr/>
        </p:nvSpPr>
        <p:spPr>
          <a:xfrm>
            <a:off x="5970658" y="2626679"/>
            <a:ext cx="609410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1723"/>
                </a:solidFill>
                <a:effectLst/>
                <a:uLnTx/>
                <a:uFillTx/>
                <a:latin typeface="Mont"/>
                <a:ea typeface="+mn-ea"/>
                <a:cs typeface="+mn-cs"/>
              </a:rPr>
              <a:t>Enough for 16,000 – 24,000 people for a year</a:t>
            </a:r>
          </a:p>
        </p:txBody>
      </p:sp>
    </p:spTree>
    <p:extLst>
      <p:ext uri="{BB962C8B-B14F-4D97-AF65-F5344CB8AC3E}">
        <p14:creationId xmlns:p14="http://schemas.microsoft.com/office/powerpoint/2010/main" val="15462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B4BE-534B-E00A-6869-F05A635C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82" y="327575"/>
            <a:ext cx="10915973" cy="160197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 Heavy DEMO" panose="020B0604020202020204" charset="0"/>
                <a:ea typeface="+mn-ea"/>
                <a:cs typeface="+mn-cs"/>
              </a:rPr>
              <a:t>Prado Dam and FIRO are critical to capture storm water with drier and wetter conditions predicted to occur.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1C2BC9-9A54-0B7D-9310-2E1497864B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343" y="2097845"/>
          <a:ext cx="11277600" cy="414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3F41D0-AB05-5CC7-E282-36687AF1455C}"/>
              </a:ext>
            </a:extLst>
          </p:cNvPr>
          <p:cNvCxnSpPr>
            <a:cxnSpLocks/>
          </p:cNvCxnSpPr>
          <p:nvPr/>
        </p:nvCxnSpPr>
        <p:spPr>
          <a:xfrm flipH="1">
            <a:off x="6671328" y="2892123"/>
            <a:ext cx="867905" cy="1921358"/>
          </a:xfrm>
          <a:prstGeom prst="straightConnector1">
            <a:avLst/>
          </a:prstGeom>
          <a:ln w="476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10D563-0CAA-496E-1AEB-F16674619C33}"/>
              </a:ext>
            </a:extLst>
          </p:cNvPr>
          <p:cNvSpPr txBox="1"/>
          <p:nvPr/>
        </p:nvSpPr>
        <p:spPr>
          <a:xfrm>
            <a:off x="6607075" y="3198167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"/>
                <a:ea typeface="+mn-ea"/>
                <a:cs typeface="+mn-cs"/>
              </a:rPr>
              <a:t>6X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DFDB29-249E-D0EF-2CAE-3AD04EB671B4}"/>
              </a:ext>
            </a:extLst>
          </p:cNvPr>
          <p:cNvCxnSpPr>
            <a:cxnSpLocks/>
          </p:cNvCxnSpPr>
          <p:nvPr/>
        </p:nvCxnSpPr>
        <p:spPr>
          <a:xfrm>
            <a:off x="3214963" y="4121281"/>
            <a:ext cx="8262334" cy="0"/>
          </a:xfrm>
          <a:prstGeom prst="line">
            <a:avLst/>
          </a:prstGeom>
          <a:ln w="254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D23B1E-704B-EB90-1229-3636A1EF5F39}"/>
              </a:ext>
            </a:extLst>
          </p:cNvPr>
          <p:cNvSpPr txBox="1"/>
          <p:nvPr/>
        </p:nvSpPr>
        <p:spPr>
          <a:xfrm>
            <a:off x="9550400" y="3999267"/>
            <a:ext cx="752578" cy="276999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17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19790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298E-C09F-ECFE-6055-E5D0CCCA8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3023"/>
            <a:ext cx="7685723" cy="1325563"/>
          </a:xfrm>
        </p:spPr>
        <p:txBody>
          <a:bodyPr/>
          <a:lstStyle/>
          <a:p>
            <a:pPr algn="ctr"/>
            <a:r>
              <a:rPr lang="en-US"/>
              <a:t>Charging ahead!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A75F-4004-119E-73D9-53A61580C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3940"/>
            <a:ext cx="7879080" cy="4733925"/>
          </a:xfrm>
        </p:spPr>
        <p:txBody>
          <a:bodyPr/>
          <a:lstStyle/>
          <a:p>
            <a:r>
              <a:rPr lang="en-US"/>
              <a:t>Test FIRO for five years by holding water up to elevation 508 ft msl (2024-2029) </a:t>
            </a:r>
          </a:p>
          <a:p>
            <a:r>
              <a:rPr lang="en-US"/>
              <a:t>Continue to develop FIRO decision support tools</a:t>
            </a:r>
          </a:p>
          <a:p>
            <a:r>
              <a:rPr lang="en-US"/>
              <a:t>  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052" name="Picture 4" descr="Image result for moving forward ">
            <a:extLst>
              <a:ext uri="{FF2B5EF4-FFF2-40B4-BE49-F238E27FC236}">
                <a16:creationId xmlns:a16="http://schemas.microsoft.com/office/drawing/2014/main" id="{BD387CCC-7B5F-D64E-D5B2-4CF0CA9F6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80" y="71246"/>
            <a:ext cx="3607118" cy="249084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78ABE2-FBA6-8CCB-B46D-FE30AD658CD8}"/>
              </a:ext>
            </a:extLst>
          </p:cNvPr>
          <p:cNvSpPr txBox="1">
            <a:spLocks/>
          </p:cNvSpPr>
          <p:nvPr/>
        </p:nvSpPr>
        <p:spPr>
          <a:xfrm>
            <a:off x="685800" y="2867980"/>
            <a:ext cx="10934700" cy="473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" panose="000007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Mont ExtraLight DEMO" panose="00000400000000000000" pitchFamily="50" charset="0"/>
              <a:buChar char="–"/>
              <a:defRPr sz="2200" kern="1200">
                <a:solidFill>
                  <a:schemeClr val="bg1"/>
                </a:solidFill>
                <a:latin typeface="Mont" panose="000007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" panose="000007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" panose="000007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Mont" panose="000007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Develop tools to understand environmental benefits and impacts of increased water conservation </a:t>
            </a: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Update USACE Water Control Manual to incorporate FIRO as a permanent feature (Est. 2028)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</p:txBody>
      </p:sp>
      <p:pic>
        <p:nvPicPr>
          <p:cNvPr id="2054" name="Picture 6" descr="Image result for finsih line">
            <a:extLst>
              <a:ext uri="{FF2B5EF4-FFF2-40B4-BE49-F238E27FC236}">
                <a16:creationId xmlns:a16="http://schemas.microsoft.com/office/drawing/2014/main" id="{C1A2115B-A8FC-615B-B728-45BDCAC5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647" y="4663439"/>
            <a:ext cx="1428665" cy="146113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13F7B-9A39-F3EB-2924-85D9AB8E9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668B-75CB-204C-5584-45E5D7883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11807"/>
          </a:xfrm>
        </p:spPr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</a:rPr>
              <a:t>Prado Dam: FIRO Implementation Support (July 2024 – June 2027)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0231CFF6-FB7D-3C48-A40A-8FD6A0531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0" b="14861"/>
          <a:stretch/>
        </p:blipFill>
        <p:spPr>
          <a:xfrm>
            <a:off x="0" y="923200"/>
            <a:ext cx="11946602" cy="3301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5CCBC-43E8-2954-3F01-9AA84F644C42}"/>
              </a:ext>
            </a:extLst>
          </p:cNvPr>
          <p:cNvSpPr txBox="1"/>
          <p:nvPr/>
        </p:nvSpPr>
        <p:spPr>
          <a:xfrm>
            <a:off x="2512776" y="1060000"/>
            <a:ext cx="9330309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Goal: FIRO is considered fully in the Prado Dam Water Control Manual update process.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6557F8-FFF8-57AE-B84B-CA0640B71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24738"/>
              </p:ext>
            </p:extLst>
          </p:nvPr>
        </p:nvGraphicFramePr>
        <p:xfrm>
          <a:off x="4180668" y="4561194"/>
          <a:ext cx="7312278" cy="2054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2278">
                  <a:extLst>
                    <a:ext uri="{9D8B030D-6E8A-4147-A177-3AD203B41FA5}">
                      <a16:colId xmlns:a16="http://schemas.microsoft.com/office/drawing/2014/main" val="3507773287"/>
                    </a:ext>
                  </a:extLst>
                </a:gridCol>
              </a:tblGrid>
              <a:tr h="4034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1:  Leadership Team and Associated Activities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4137573060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2:  Support FIRO implementation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1020302317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Support during water year operations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570180394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 Environmental considerations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3341594996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5. Coordination with Seven Oaks FIRO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/>
                </a:tc>
                <a:extLst>
                  <a:ext uri="{0D108BD9-81ED-4DB2-BD59-A6C34878D82A}">
                    <a16:rowId xmlns:a16="http://schemas.microsoft.com/office/drawing/2014/main" val="364528637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6B4E435-13F9-4FDB-E6FA-206114B2BE15}"/>
              </a:ext>
            </a:extLst>
          </p:cNvPr>
          <p:cNvSpPr txBox="1"/>
          <p:nvPr/>
        </p:nvSpPr>
        <p:spPr>
          <a:xfrm>
            <a:off x="1141228" y="4561194"/>
            <a:ext cx="28344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CW3E Tasks </a:t>
            </a:r>
          </a:p>
          <a:p>
            <a:r>
              <a:rPr lang="en-US" sz="2000" dirty="0"/>
              <a:t>3-year scope</a:t>
            </a:r>
          </a:p>
          <a:p>
            <a:r>
              <a:rPr lang="en-US" sz="2000" dirty="0"/>
              <a:t>July 2024 to June 2027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615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Slides">
  <a:themeElements>
    <a:clrScheme name="SIO-UCSD">
      <a:dk1>
        <a:srgbClr val="182B49"/>
      </a:dk1>
      <a:lt1>
        <a:srgbClr val="FFFFFF"/>
      </a:lt1>
      <a:dk2>
        <a:srgbClr val="182B49"/>
      </a:dk2>
      <a:lt2>
        <a:srgbClr val="FFFFFF"/>
      </a:lt2>
      <a:accent1>
        <a:srgbClr val="00619B"/>
      </a:accent1>
      <a:accent2>
        <a:srgbClr val="FFCD00"/>
      </a:accent2>
      <a:accent3>
        <a:srgbClr val="182B49"/>
      </a:accent3>
      <a:accent4>
        <a:srgbClr val="00C6D7"/>
      </a:accent4>
      <a:accent5>
        <a:srgbClr val="F5F0E6"/>
      </a:accent5>
      <a:accent6>
        <a:srgbClr val="D361AD"/>
      </a:accent6>
      <a:hlink>
        <a:srgbClr val="00619B"/>
      </a:hlink>
      <a:folHlink>
        <a:srgbClr val="00C6D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W3">
      <a:dk1>
        <a:srgbClr val="000000"/>
      </a:dk1>
      <a:lt1>
        <a:srgbClr val="FFFFFF"/>
      </a:lt1>
      <a:dk2>
        <a:srgbClr val="236A8A"/>
      </a:dk2>
      <a:lt2>
        <a:srgbClr val="E7E6E6"/>
      </a:lt2>
      <a:accent1>
        <a:srgbClr val="236A8A"/>
      </a:accent1>
      <a:accent2>
        <a:srgbClr val="F79521"/>
      </a:accent2>
      <a:accent3>
        <a:srgbClr val="2078A4"/>
      </a:accent3>
      <a:accent4>
        <a:srgbClr val="C8771D"/>
      </a:accent4>
      <a:accent5>
        <a:srgbClr val="2D793E"/>
      </a:accent5>
      <a:accent6>
        <a:srgbClr val="39994F"/>
      </a:accent6>
      <a:hlink>
        <a:srgbClr val="2078A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CWD 2018_v2">
  <a:themeElements>
    <a:clrScheme name="2018 OCWD colors_v1">
      <a:dk1>
        <a:srgbClr val="0A1723"/>
      </a:dk1>
      <a:lt1>
        <a:srgbClr val="FFFFFF"/>
      </a:lt1>
      <a:dk2>
        <a:srgbClr val="0A1723"/>
      </a:dk2>
      <a:lt2>
        <a:srgbClr val="FFFFFF"/>
      </a:lt2>
      <a:accent1>
        <a:srgbClr val="0099CC"/>
      </a:accent1>
      <a:accent2>
        <a:srgbClr val="A5CE3A"/>
      </a:accent2>
      <a:accent3>
        <a:srgbClr val="FDB913"/>
      </a:accent3>
      <a:accent4>
        <a:srgbClr val="0F4B75"/>
      </a:accent4>
      <a:accent5>
        <a:srgbClr val="AEB0B2"/>
      </a:accent5>
      <a:accent6>
        <a:srgbClr val="06A69C"/>
      </a:accent6>
      <a:hlink>
        <a:srgbClr val="0099CC"/>
      </a:hlink>
      <a:folHlink>
        <a:srgbClr val="A5CE3A"/>
      </a:folHlink>
    </a:clrScheme>
    <a:fontScheme name="2018 PPT fonts">
      <a:majorFont>
        <a:latin typeface="Mont Heavy DEMO"/>
        <a:ea typeface=""/>
        <a:cs typeface=""/>
      </a:majorFont>
      <a:minorFont>
        <a:latin typeface="Mo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WD 2018_v2" id="{17F42A37-13D3-44ED-8316-249711D4FCED}" vid="{7FA7BC5F-8202-4B87-B74B-A1AED4D8CD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1112</Words>
  <Application>Microsoft Office PowerPoint</Application>
  <PresentationFormat>Widescreen</PresentationFormat>
  <Paragraphs>175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Mont</vt:lpstr>
      <vt:lpstr>Mont ExtraLight DEMO</vt:lpstr>
      <vt:lpstr>Mont Heavy DEMO</vt:lpstr>
      <vt:lpstr>Office Theme</vt:lpstr>
      <vt:lpstr>1_Office Theme</vt:lpstr>
      <vt:lpstr>Section Slides</vt:lpstr>
      <vt:lpstr>2_Office Theme</vt:lpstr>
      <vt:lpstr>OCWD 2018_v2</vt:lpstr>
      <vt:lpstr>FIRO And Atmospheric Rivers Project:  Next Steps and Recent Storms</vt:lpstr>
      <vt:lpstr>Outline</vt:lpstr>
      <vt:lpstr>FIRO Project work products - Workplans, PVAs, FVAs</vt:lpstr>
      <vt:lpstr>FIRO – PI Marty Ralph  Co-PI Luca Delle Monache</vt:lpstr>
      <vt:lpstr>The FIRO study on Prado was a collaborative effort led by the Prado Dam Steering Committee that began in 2017.</vt:lpstr>
      <vt:lpstr>PowerPoint Presentation</vt:lpstr>
      <vt:lpstr>Prado Dam and FIRO are critical to capture storm water with drier and wetter conditions predicted to occur. </vt:lpstr>
      <vt:lpstr>Charging ahead!  </vt:lpstr>
      <vt:lpstr>Prado Dam: FIRO Implementation Support (July 2024 – June 2027)</vt:lpstr>
      <vt:lpstr>PowerPoint Presentation</vt:lpstr>
      <vt:lpstr>PowerPoint Presentation</vt:lpstr>
      <vt:lpstr>PowerPoint Presentation</vt:lpstr>
      <vt:lpstr>PowerPoint Presentation</vt:lpstr>
      <vt:lpstr>Current Storm is also an Atmospheric River</vt:lpstr>
      <vt:lpstr>Warm Ocean Surface Temperatures Off California Worsened Flooding</vt:lpstr>
      <vt:lpstr>PowerPoint Presentation</vt:lpstr>
      <vt:lpstr>PowerPoint Presentation</vt:lpstr>
      <vt:lpstr>PowerPoint Presentation</vt:lpstr>
      <vt:lpstr>Extra Slide</vt:lpstr>
      <vt:lpstr>Key FVA 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Ralph, Marty</dc:creator>
  <cp:lastModifiedBy>Hutchinson, Adam</cp:lastModifiedBy>
  <cp:revision>5</cp:revision>
  <dcterms:created xsi:type="dcterms:W3CDTF">2024-02-21T01:59:53Z</dcterms:created>
  <dcterms:modified xsi:type="dcterms:W3CDTF">2024-02-21T19:06:14Z</dcterms:modified>
</cp:coreProperties>
</file>