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handoutMasterIdLst>
    <p:handoutMasterId r:id="rId19"/>
  </p:handoutMasterIdLst>
  <p:sldIdLst>
    <p:sldId id="257" r:id="rId5"/>
    <p:sldId id="6255" r:id="rId6"/>
    <p:sldId id="6265" r:id="rId7"/>
    <p:sldId id="6258" r:id="rId8"/>
    <p:sldId id="6256" r:id="rId9"/>
    <p:sldId id="6260" r:id="rId10"/>
    <p:sldId id="6261" r:id="rId11"/>
    <p:sldId id="6262" r:id="rId12"/>
    <p:sldId id="6263" r:id="rId13"/>
    <p:sldId id="6257" r:id="rId14"/>
    <p:sldId id="6264" r:id="rId15"/>
    <p:sldId id="6259" r:id="rId16"/>
    <p:sldId id="625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BD3"/>
    <a:srgbClr val="005687"/>
    <a:srgbClr val="AFB0B2"/>
    <a:srgbClr val="7BC24D"/>
    <a:srgbClr val="F5A8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094564-3ACB-41AE-A715-05F59ACE9D25}" v="1" dt="2025-08-06T22:29:17.2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sons, Sheryl" userId="01f331a5-a7bb-4f95-a76e-6f4c00df9ddb" providerId="ADAL" clId="{C129E228-C221-4BBE-AD83-3FC23A2565DA}"/>
    <pc:docChg chg="undo custSel modSld">
      <pc:chgData name="Parsons, Sheryl" userId="01f331a5-a7bb-4f95-a76e-6f4c00df9ddb" providerId="ADAL" clId="{C129E228-C221-4BBE-AD83-3FC23A2565DA}" dt="2025-08-06T21:03:04.015" v="1069" actId="20577"/>
      <pc:docMkLst>
        <pc:docMk/>
      </pc:docMkLst>
      <pc:sldChg chg="modNotesTx">
        <pc:chgData name="Parsons, Sheryl" userId="01f331a5-a7bb-4f95-a76e-6f4c00df9ddb" providerId="ADAL" clId="{C129E228-C221-4BBE-AD83-3FC23A2565DA}" dt="2025-08-05T16:34:42.779" v="18" actId="20577"/>
        <pc:sldMkLst>
          <pc:docMk/>
          <pc:sldMk cId="2126617255" sldId="257"/>
        </pc:sldMkLst>
      </pc:sldChg>
      <pc:sldChg chg="modNotesTx">
        <pc:chgData name="Parsons, Sheryl" userId="01f331a5-a7bb-4f95-a76e-6f4c00df9ddb" providerId="ADAL" clId="{C129E228-C221-4BBE-AD83-3FC23A2565DA}" dt="2025-08-05T17:32:11.648" v="882" actId="20577"/>
        <pc:sldMkLst>
          <pc:docMk/>
          <pc:sldMk cId="3110813655" sldId="6255"/>
        </pc:sldMkLst>
      </pc:sldChg>
      <pc:sldChg chg="modNotesTx">
        <pc:chgData name="Parsons, Sheryl" userId="01f331a5-a7bb-4f95-a76e-6f4c00df9ddb" providerId="ADAL" clId="{C129E228-C221-4BBE-AD83-3FC23A2565DA}" dt="2025-08-04T18:50:47.061" v="0" actId="20577"/>
        <pc:sldMkLst>
          <pc:docMk/>
          <pc:sldMk cId="1029755205" sldId="6256"/>
        </pc:sldMkLst>
      </pc:sldChg>
      <pc:sldChg chg="modNotesTx">
        <pc:chgData name="Parsons, Sheryl" userId="01f331a5-a7bb-4f95-a76e-6f4c00df9ddb" providerId="ADAL" clId="{C129E228-C221-4BBE-AD83-3FC23A2565DA}" dt="2025-08-05T18:11:29.981" v="1003" actId="20577"/>
        <pc:sldMkLst>
          <pc:docMk/>
          <pc:sldMk cId="1494837802" sldId="6257"/>
        </pc:sldMkLst>
      </pc:sldChg>
      <pc:sldChg chg="modSp mod">
        <pc:chgData name="Parsons, Sheryl" userId="01f331a5-a7bb-4f95-a76e-6f4c00df9ddb" providerId="ADAL" clId="{C129E228-C221-4BBE-AD83-3FC23A2565DA}" dt="2025-08-06T21:03:04.015" v="1069" actId="20577"/>
        <pc:sldMkLst>
          <pc:docMk/>
          <pc:sldMk cId="604374345" sldId="6259"/>
        </pc:sldMkLst>
        <pc:spChg chg="mod">
          <ac:chgData name="Parsons, Sheryl" userId="01f331a5-a7bb-4f95-a76e-6f4c00df9ddb" providerId="ADAL" clId="{C129E228-C221-4BBE-AD83-3FC23A2565DA}" dt="2025-08-06T21:03:04.015" v="1069" actId="20577"/>
          <ac:spMkLst>
            <pc:docMk/>
            <pc:sldMk cId="604374345" sldId="6259"/>
            <ac:spMk id="3" creationId="{0A6B92DF-1C70-DE24-1788-5CBAF3FB7FED}"/>
          </ac:spMkLst>
        </pc:spChg>
      </pc:sldChg>
      <pc:sldChg chg="addSp delSp mod modNotesTx">
        <pc:chgData name="Parsons, Sheryl" userId="01f331a5-a7bb-4f95-a76e-6f4c00df9ddb" providerId="ADAL" clId="{C129E228-C221-4BBE-AD83-3FC23A2565DA}" dt="2025-08-05T17:17:22.268" v="153" actId="20577"/>
        <pc:sldMkLst>
          <pc:docMk/>
          <pc:sldMk cId="4282572772" sldId="6260"/>
        </pc:sldMkLst>
      </pc:sldChg>
      <pc:sldChg chg="modNotesTx">
        <pc:chgData name="Parsons, Sheryl" userId="01f331a5-a7bb-4f95-a76e-6f4c00df9ddb" providerId="ADAL" clId="{C129E228-C221-4BBE-AD83-3FC23A2565DA}" dt="2025-08-05T17:18:57.220" v="879" actId="20577"/>
        <pc:sldMkLst>
          <pc:docMk/>
          <pc:sldMk cId="4251354402" sldId="6261"/>
        </pc:sldMkLst>
      </pc:sldChg>
      <pc:sldChg chg="modNotesTx">
        <pc:chgData name="Parsons, Sheryl" userId="01f331a5-a7bb-4f95-a76e-6f4c00df9ddb" providerId="ADAL" clId="{C129E228-C221-4BBE-AD83-3FC23A2565DA}" dt="2025-08-05T17:23:34.757" v="881" actId="20577"/>
        <pc:sldMkLst>
          <pc:docMk/>
          <pc:sldMk cId="3491020401" sldId="6262"/>
        </pc:sldMkLst>
      </pc:sldChg>
      <pc:sldChg chg="modNotesTx">
        <pc:chgData name="Parsons, Sheryl" userId="01f331a5-a7bb-4f95-a76e-6f4c00df9ddb" providerId="ADAL" clId="{C129E228-C221-4BBE-AD83-3FC23A2565DA}" dt="2025-08-05T16:41:21.481" v="77" actId="20577"/>
        <pc:sldMkLst>
          <pc:docMk/>
          <pc:sldMk cId="1062418017" sldId="6263"/>
        </pc:sldMkLst>
      </pc:sldChg>
      <pc:sldChg chg="modNotesTx">
        <pc:chgData name="Parsons, Sheryl" userId="01f331a5-a7bb-4f95-a76e-6f4c00df9ddb" providerId="ADAL" clId="{C129E228-C221-4BBE-AD83-3FC23A2565DA}" dt="2025-08-05T18:01:55.552" v="1001" actId="20577"/>
        <pc:sldMkLst>
          <pc:docMk/>
          <pc:sldMk cId="93026437" sldId="6265"/>
        </pc:sldMkLst>
      </pc:sldChg>
    </pc:docChg>
  </pc:docChgLst>
  <pc:docChgLst>
    <pc:chgData name="Parsons, Sheryl" userId="01f331a5-a7bb-4f95-a76e-6f4c00df9ddb" providerId="ADAL" clId="{5B094564-3ACB-41AE-A715-05F59ACE9D25}"/>
    <pc:docChg chg="modSld">
      <pc:chgData name="Parsons, Sheryl" userId="01f331a5-a7bb-4f95-a76e-6f4c00df9ddb" providerId="ADAL" clId="{5B094564-3ACB-41AE-A715-05F59ACE9D25}" dt="2025-08-06T22:29:17.291" v="8" actId="20577"/>
      <pc:docMkLst>
        <pc:docMk/>
      </pc:docMkLst>
      <pc:sldChg chg="modSp mod">
        <pc:chgData name="Parsons, Sheryl" userId="01f331a5-a7bb-4f95-a76e-6f4c00df9ddb" providerId="ADAL" clId="{5B094564-3ACB-41AE-A715-05F59ACE9D25}" dt="2025-08-06T22:29:17.291" v="8" actId="20577"/>
        <pc:sldMkLst>
          <pc:docMk/>
          <pc:sldMk cId="1494837802" sldId="6257"/>
        </pc:sldMkLst>
        <pc:spChg chg="mod">
          <ac:chgData name="Parsons, Sheryl" userId="01f331a5-a7bb-4f95-a76e-6f4c00df9ddb" providerId="ADAL" clId="{5B094564-3ACB-41AE-A715-05F59ACE9D25}" dt="2025-08-06T22:29:17.291" v="8" actId="20577"/>
          <ac:spMkLst>
            <pc:docMk/>
            <pc:sldMk cId="1494837802" sldId="6257"/>
            <ac:spMk id="6" creationId="{7386DD4B-66C4-8E42-F49D-D7A75FF08EC5}"/>
          </ac:spMkLst>
        </pc:spChg>
      </pc:sldChg>
    </pc:docChg>
  </pc:docChgLst>
  <pc:docChgLst>
    <pc:chgData name="Parsons, Sheryl" userId="01f331a5-a7bb-4f95-a76e-6f4c00df9ddb" providerId="ADAL" clId="{F478BBFE-E5A1-4226-86D3-991CE2509B4F}"/>
    <pc:docChg chg="undo redo custSel addSld delSld modSld sldOrd">
      <pc:chgData name="Parsons, Sheryl" userId="01f331a5-a7bb-4f95-a76e-6f4c00df9ddb" providerId="ADAL" clId="{F478BBFE-E5A1-4226-86D3-991CE2509B4F}" dt="2025-07-31T16:05:54.348" v="7028" actId="22"/>
      <pc:docMkLst>
        <pc:docMk/>
      </pc:docMkLst>
      <pc:sldChg chg="modSp mod">
        <pc:chgData name="Parsons, Sheryl" userId="01f331a5-a7bb-4f95-a76e-6f4c00df9ddb" providerId="ADAL" clId="{F478BBFE-E5A1-4226-86D3-991CE2509B4F}" dt="2025-07-30T22:01:36.834" v="3918" actId="20577"/>
        <pc:sldMkLst>
          <pc:docMk/>
          <pc:sldMk cId="2126617255" sldId="257"/>
        </pc:sldMkLst>
        <pc:spChg chg="mod">
          <ac:chgData name="Parsons, Sheryl" userId="01f331a5-a7bb-4f95-a76e-6f4c00df9ddb" providerId="ADAL" clId="{F478BBFE-E5A1-4226-86D3-991CE2509B4F}" dt="2025-07-30T22:01:36.834" v="3918" actId="20577"/>
          <ac:spMkLst>
            <pc:docMk/>
            <pc:sldMk cId="2126617255" sldId="257"/>
            <ac:spMk id="8" creationId="{DCAA5FC2-2D1B-4AEA-DD7D-7A44E48E60E6}"/>
          </ac:spMkLst>
        </pc:spChg>
      </pc:sldChg>
      <pc:sldChg chg="addSp modSp">
        <pc:chgData name="Parsons, Sheryl" userId="01f331a5-a7bb-4f95-a76e-6f4c00df9ddb" providerId="ADAL" clId="{F478BBFE-E5A1-4226-86D3-991CE2509B4F}" dt="2025-07-28T18:46:09.768" v="1812"/>
        <pc:sldMkLst>
          <pc:docMk/>
          <pc:sldMk cId="760760830" sldId="6254"/>
        </pc:sldMkLst>
      </pc:sldChg>
      <pc:sldChg chg="addSp delSp modSp mod modNotesTx">
        <pc:chgData name="Parsons, Sheryl" userId="01f331a5-a7bb-4f95-a76e-6f4c00df9ddb" providerId="ADAL" clId="{F478BBFE-E5A1-4226-86D3-991CE2509B4F}" dt="2025-07-30T23:39:05.552" v="4818" actId="1076"/>
        <pc:sldMkLst>
          <pc:docMk/>
          <pc:sldMk cId="1029755205" sldId="6256"/>
        </pc:sldMkLst>
        <pc:spChg chg="mod">
          <ac:chgData name="Parsons, Sheryl" userId="01f331a5-a7bb-4f95-a76e-6f4c00df9ddb" providerId="ADAL" clId="{F478BBFE-E5A1-4226-86D3-991CE2509B4F}" dt="2025-07-30T23:38:18.890" v="4816" actId="20577"/>
          <ac:spMkLst>
            <pc:docMk/>
            <pc:sldMk cId="1029755205" sldId="6256"/>
            <ac:spMk id="6" creationId="{073C5DBB-F884-05B5-11B8-35F4D76301C6}"/>
          </ac:spMkLst>
        </pc:spChg>
        <pc:spChg chg="mod">
          <ac:chgData name="Parsons, Sheryl" userId="01f331a5-a7bb-4f95-a76e-6f4c00df9ddb" providerId="ADAL" clId="{F478BBFE-E5A1-4226-86D3-991CE2509B4F}" dt="2025-07-30T23:39:05.552" v="4818" actId="1076"/>
          <ac:spMkLst>
            <pc:docMk/>
            <pc:sldMk cId="1029755205" sldId="6256"/>
            <ac:spMk id="12" creationId="{7A299384-6D53-1D17-2028-A70BAD8EEA14}"/>
          </ac:spMkLst>
        </pc:spChg>
        <pc:picChg chg="mod">
          <ac:chgData name="Parsons, Sheryl" userId="01f331a5-a7bb-4f95-a76e-6f4c00df9ddb" providerId="ADAL" clId="{F478BBFE-E5A1-4226-86D3-991CE2509B4F}" dt="2025-07-29T22:42:34.278" v="3905" actId="29295"/>
          <ac:picMkLst>
            <pc:docMk/>
            <pc:sldMk cId="1029755205" sldId="6256"/>
            <ac:picMk id="4" creationId="{08CB0388-8721-CCAC-0566-15159856AA5A}"/>
          </ac:picMkLst>
        </pc:picChg>
      </pc:sldChg>
      <pc:sldChg chg="addSp delSp modSp mod delAnim modNotesTx">
        <pc:chgData name="Parsons, Sheryl" userId="01f331a5-a7bb-4f95-a76e-6f4c00df9ddb" providerId="ADAL" clId="{F478BBFE-E5A1-4226-86D3-991CE2509B4F}" dt="2025-07-28T18:53:54.144" v="1856" actId="22"/>
        <pc:sldMkLst>
          <pc:docMk/>
          <pc:sldMk cId="1494837802" sldId="6257"/>
        </pc:sldMkLst>
        <pc:spChg chg="mod">
          <ac:chgData name="Parsons, Sheryl" userId="01f331a5-a7bb-4f95-a76e-6f4c00df9ddb" providerId="ADAL" clId="{F478BBFE-E5A1-4226-86D3-991CE2509B4F}" dt="2025-07-28T17:59:34.661" v="1641" actId="20577"/>
          <ac:spMkLst>
            <pc:docMk/>
            <pc:sldMk cId="1494837802" sldId="6257"/>
            <ac:spMk id="6" creationId="{7386DD4B-66C4-8E42-F49D-D7A75FF08EC5}"/>
          </ac:spMkLst>
        </pc:spChg>
      </pc:sldChg>
      <pc:sldChg chg="modSp mod modNotesTx">
        <pc:chgData name="Parsons, Sheryl" userId="01f331a5-a7bb-4f95-a76e-6f4c00df9ddb" providerId="ADAL" clId="{F478BBFE-E5A1-4226-86D3-991CE2509B4F}" dt="2025-07-30T23:27:11.600" v="4799" actId="20577"/>
        <pc:sldMkLst>
          <pc:docMk/>
          <pc:sldMk cId="2749005151" sldId="6258"/>
        </pc:sldMkLst>
        <pc:spChg chg="mod">
          <ac:chgData name="Parsons, Sheryl" userId="01f331a5-a7bb-4f95-a76e-6f4c00df9ddb" providerId="ADAL" clId="{F478BBFE-E5A1-4226-86D3-991CE2509B4F}" dt="2025-07-28T18:59:25.160" v="1876" actId="1076"/>
          <ac:spMkLst>
            <pc:docMk/>
            <pc:sldMk cId="2749005151" sldId="6258"/>
            <ac:spMk id="7" creationId="{C88BDC93-F3DE-3A53-0DF0-DB7435AE16A7}"/>
          </ac:spMkLst>
        </pc:spChg>
      </pc:sldChg>
      <pc:sldChg chg="addSp delSp modSp mod setBg modClrScheme delDesignElem chgLayout">
        <pc:chgData name="Parsons, Sheryl" userId="01f331a5-a7bb-4f95-a76e-6f4c00df9ddb" providerId="ADAL" clId="{F478BBFE-E5A1-4226-86D3-991CE2509B4F}" dt="2025-07-31T15:53:40.960" v="7025" actId="20577"/>
        <pc:sldMkLst>
          <pc:docMk/>
          <pc:sldMk cId="604374345" sldId="6259"/>
        </pc:sldMkLst>
        <pc:spChg chg="mod ord">
          <ac:chgData name="Parsons, Sheryl" userId="01f331a5-a7bb-4f95-a76e-6f4c00df9ddb" providerId="ADAL" clId="{F478BBFE-E5A1-4226-86D3-991CE2509B4F}" dt="2025-07-31T15:53:40.960" v="7025" actId="20577"/>
          <ac:spMkLst>
            <pc:docMk/>
            <pc:sldMk cId="604374345" sldId="6259"/>
            <ac:spMk id="3" creationId="{0A6B92DF-1C70-DE24-1788-5CBAF3FB7FED}"/>
          </ac:spMkLst>
        </pc:spChg>
      </pc:sldChg>
      <pc:sldChg chg="addSp delSp modSp new mod">
        <pc:chgData name="Parsons, Sheryl" userId="01f331a5-a7bb-4f95-a76e-6f4c00df9ddb" providerId="ADAL" clId="{F478BBFE-E5A1-4226-86D3-991CE2509B4F}" dt="2025-07-28T17:58:58.707" v="1636" actId="20577"/>
        <pc:sldMkLst>
          <pc:docMk/>
          <pc:sldMk cId="4282572772" sldId="6260"/>
        </pc:sldMkLst>
        <pc:spChg chg="mod">
          <ac:chgData name="Parsons, Sheryl" userId="01f331a5-a7bb-4f95-a76e-6f4c00df9ddb" providerId="ADAL" clId="{F478BBFE-E5A1-4226-86D3-991CE2509B4F}" dt="2025-07-25T16:29:07.818" v="132" actId="20577"/>
          <ac:spMkLst>
            <pc:docMk/>
            <pc:sldMk cId="4282572772" sldId="6260"/>
            <ac:spMk id="2" creationId="{4E19B462-45EF-C884-420D-03760AEBBA34}"/>
          </ac:spMkLst>
        </pc:spChg>
        <pc:spChg chg="add mod">
          <ac:chgData name="Parsons, Sheryl" userId="01f331a5-a7bb-4f95-a76e-6f4c00df9ddb" providerId="ADAL" clId="{F478BBFE-E5A1-4226-86D3-991CE2509B4F}" dt="2025-07-28T17:58:58.707" v="1636" actId="20577"/>
          <ac:spMkLst>
            <pc:docMk/>
            <pc:sldMk cId="4282572772" sldId="6260"/>
            <ac:spMk id="6" creationId="{4D676881-38FA-22EB-DE22-600DBA03D569}"/>
          </ac:spMkLst>
        </pc:spChg>
        <pc:picChg chg="add mod">
          <ac:chgData name="Parsons, Sheryl" userId="01f331a5-a7bb-4f95-a76e-6f4c00df9ddb" providerId="ADAL" clId="{F478BBFE-E5A1-4226-86D3-991CE2509B4F}" dt="2025-07-25T16:28:23.720" v="48" actId="1076"/>
          <ac:picMkLst>
            <pc:docMk/>
            <pc:sldMk cId="4282572772" sldId="6260"/>
            <ac:picMk id="4" creationId="{7E7F94E6-7A9A-4136-6331-F82B070AA2F1}"/>
          </ac:picMkLst>
        </pc:picChg>
      </pc:sldChg>
      <pc:sldChg chg="addSp delSp modSp new mod setBg delAnim modAnim modNotesTx">
        <pc:chgData name="Parsons, Sheryl" userId="01f331a5-a7bb-4f95-a76e-6f4c00df9ddb" providerId="ADAL" clId="{F478BBFE-E5A1-4226-86D3-991CE2509B4F}" dt="2025-07-30T23:27:46.296" v="4807" actId="20577"/>
        <pc:sldMkLst>
          <pc:docMk/>
          <pc:sldMk cId="4251354402" sldId="6261"/>
        </pc:sldMkLst>
        <pc:spChg chg="mod">
          <ac:chgData name="Parsons, Sheryl" userId="01f331a5-a7bb-4f95-a76e-6f4c00df9ddb" providerId="ADAL" clId="{F478BBFE-E5A1-4226-86D3-991CE2509B4F}" dt="2025-07-28T17:50:25.162" v="1284" actId="20577"/>
          <ac:spMkLst>
            <pc:docMk/>
            <pc:sldMk cId="4251354402" sldId="6261"/>
            <ac:spMk id="2" creationId="{6924A62F-12FA-0CA1-9258-432E7A5ECACF}"/>
          </ac:spMkLst>
        </pc:spChg>
        <pc:spChg chg="mod">
          <ac:chgData name="Parsons, Sheryl" userId="01f331a5-a7bb-4f95-a76e-6f4c00df9ddb" providerId="ADAL" clId="{F478BBFE-E5A1-4226-86D3-991CE2509B4F}" dt="2025-07-30T23:27:46.296" v="4807" actId="20577"/>
          <ac:spMkLst>
            <pc:docMk/>
            <pc:sldMk cId="4251354402" sldId="6261"/>
            <ac:spMk id="3" creationId="{B88EC392-AF8B-32F7-54CA-A8FA75E796CA}"/>
          </ac:spMkLst>
        </pc:spChg>
        <pc:spChg chg="add mod">
          <ac:chgData name="Parsons, Sheryl" userId="01f331a5-a7bb-4f95-a76e-6f4c00df9ddb" providerId="ADAL" clId="{F478BBFE-E5A1-4226-86D3-991CE2509B4F}" dt="2025-07-28T17:55:27.926" v="1439" actId="122"/>
          <ac:spMkLst>
            <pc:docMk/>
            <pc:sldMk cId="4251354402" sldId="6261"/>
            <ac:spMk id="4" creationId="{96EBD3F6-DC7F-6324-68A3-D331D748D324}"/>
          </ac:spMkLst>
        </pc:spChg>
        <pc:picChg chg="add mod">
          <ac:chgData name="Parsons, Sheryl" userId="01f331a5-a7bb-4f95-a76e-6f4c00df9ddb" providerId="ADAL" clId="{F478BBFE-E5A1-4226-86D3-991CE2509B4F}" dt="2025-07-25T16:42:49.433" v="421"/>
          <ac:picMkLst>
            <pc:docMk/>
            <pc:sldMk cId="4251354402" sldId="6261"/>
            <ac:picMk id="8" creationId="{B3BDC82D-D05D-6791-F653-9824075526D4}"/>
          </ac:picMkLst>
        </pc:picChg>
      </pc:sldChg>
      <pc:sldChg chg="addSp delSp modSp add mod setBg delAnim modAnim modNotesTx">
        <pc:chgData name="Parsons, Sheryl" userId="01f331a5-a7bb-4f95-a76e-6f4c00df9ddb" providerId="ADAL" clId="{F478BBFE-E5A1-4226-86D3-991CE2509B4F}" dt="2025-07-28T19:00:00.229" v="1879" actId="1076"/>
        <pc:sldMkLst>
          <pc:docMk/>
          <pc:sldMk cId="3491020401" sldId="6262"/>
        </pc:sldMkLst>
        <pc:spChg chg="mod">
          <ac:chgData name="Parsons, Sheryl" userId="01f331a5-a7bb-4f95-a76e-6f4c00df9ddb" providerId="ADAL" clId="{F478BBFE-E5A1-4226-86D3-991CE2509B4F}" dt="2025-07-28T17:58:55.220" v="1633" actId="20577"/>
          <ac:spMkLst>
            <pc:docMk/>
            <pc:sldMk cId="3491020401" sldId="6262"/>
            <ac:spMk id="2" creationId="{46DE3773-D96C-E131-5DB4-9DEBEC0BAA59}"/>
          </ac:spMkLst>
        </pc:spChg>
        <pc:spChg chg="mod">
          <ac:chgData name="Parsons, Sheryl" userId="01f331a5-a7bb-4f95-a76e-6f4c00df9ddb" providerId="ADAL" clId="{F478BBFE-E5A1-4226-86D3-991CE2509B4F}" dt="2025-07-28T19:00:00.229" v="1879" actId="1076"/>
          <ac:spMkLst>
            <pc:docMk/>
            <pc:sldMk cId="3491020401" sldId="6262"/>
            <ac:spMk id="3" creationId="{47449A3D-13F3-AF88-C55C-15DCE0704172}"/>
          </ac:spMkLst>
        </pc:spChg>
        <pc:grpChg chg="add mod">
          <ac:chgData name="Parsons, Sheryl" userId="01f331a5-a7bb-4f95-a76e-6f4c00df9ddb" providerId="ADAL" clId="{F478BBFE-E5A1-4226-86D3-991CE2509B4F}" dt="2025-07-25T16:55:45.461" v="712" actId="1076"/>
          <ac:grpSpMkLst>
            <pc:docMk/>
            <pc:sldMk cId="3491020401" sldId="6262"/>
            <ac:grpSpMk id="30" creationId="{23C58F0D-4FDC-47D1-D2D8-81210BAEF892}"/>
          </ac:grpSpMkLst>
        </pc:grpChg>
        <pc:picChg chg="mod">
          <ac:chgData name="Parsons, Sheryl" userId="01f331a5-a7bb-4f95-a76e-6f4c00df9ddb" providerId="ADAL" clId="{F478BBFE-E5A1-4226-86D3-991CE2509B4F}" dt="2025-07-25T16:55:39.603" v="708"/>
          <ac:picMkLst>
            <pc:docMk/>
            <pc:sldMk cId="3491020401" sldId="6262"/>
            <ac:picMk id="31" creationId="{598B9AEC-DAE0-718B-7922-A0B3548F90E4}"/>
          </ac:picMkLst>
        </pc:picChg>
        <pc:picChg chg="mod">
          <ac:chgData name="Parsons, Sheryl" userId="01f331a5-a7bb-4f95-a76e-6f4c00df9ddb" providerId="ADAL" clId="{F478BBFE-E5A1-4226-86D3-991CE2509B4F}" dt="2025-07-25T16:55:39.603" v="708"/>
          <ac:picMkLst>
            <pc:docMk/>
            <pc:sldMk cId="3491020401" sldId="6262"/>
            <ac:picMk id="32" creationId="{C6CC0F89-D568-7375-340A-697E0221E26F}"/>
          </ac:picMkLst>
        </pc:picChg>
      </pc:sldChg>
      <pc:sldChg chg="addSp delSp modSp new mod setBg delAnim modAnim modNotesTx">
        <pc:chgData name="Parsons, Sheryl" userId="01f331a5-a7bb-4f95-a76e-6f4c00df9ddb" providerId="ADAL" clId="{F478BBFE-E5A1-4226-86D3-991CE2509B4F}" dt="2025-07-30T23:51:41.146" v="6779" actId="20577"/>
        <pc:sldMkLst>
          <pc:docMk/>
          <pc:sldMk cId="1062418017" sldId="6263"/>
        </pc:sldMkLst>
        <pc:spChg chg="mod ord">
          <ac:chgData name="Parsons, Sheryl" userId="01f331a5-a7bb-4f95-a76e-6f4c00df9ddb" providerId="ADAL" clId="{F478BBFE-E5A1-4226-86D3-991CE2509B4F}" dt="2025-07-25T17:32:42.944" v="1252" actId="26606"/>
          <ac:spMkLst>
            <pc:docMk/>
            <pc:sldMk cId="1062418017" sldId="6263"/>
            <ac:spMk id="2" creationId="{44EC4DD9-B7F0-467B-76C3-6FFEE28496BD}"/>
          </ac:spMkLst>
        </pc:spChg>
        <pc:spChg chg="add mod">
          <ac:chgData name="Parsons, Sheryl" userId="01f331a5-a7bb-4f95-a76e-6f4c00df9ddb" providerId="ADAL" clId="{F478BBFE-E5A1-4226-86D3-991CE2509B4F}" dt="2025-07-30T23:47:52.210" v="6358" actId="1076"/>
          <ac:spMkLst>
            <pc:docMk/>
            <pc:sldMk cId="1062418017" sldId="6263"/>
            <ac:spMk id="8" creationId="{564D9B74-850A-D5EF-A1A5-7E8674AF1DAD}"/>
          </ac:spMkLst>
        </pc:spChg>
        <pc:grpChg chg="add mod">
          <ac:chgData name="Parsons, Sheryl" userId="01f331a5-a7bb-4f95-a76e-6f4c00df9ddb" providerId="ADAL" clId="{F478BBFE-E5A1-4226-86D3-991CE2509B4F}" dt="2025-07-25T17:33:16.073" v="1263" actId="1076"/>
          <ac:grpSpMkLst>
            <pc:docMk/>
            <pc:sldMk cId="1062418017" sldId="6263"/>
            <ac:grpSpMk id="27" creationId="{42FF6CF8-C660-BED2-06DB-CAE558C66D81}"/>
          </ac:grpSpMkLst>
        </pc:grpChg>
        <pc:picChg chg="add mod">
          <ac:chgData name="Parsons, Sheryl" userId="01f331a5-a7bb-4f95-a76e-6f4c00df9ddb" providerId="ADAL" clId="{F478BBFE-E5A1-4226-86D3-991CE2509B4F}" dt="2025-07-25T17:32:48.732" v="1255" actId="164"/>
          <ac:picMkLst>
            <pc:docMk/>
            <pc:sldMk cId="1062418017" sldId="6263"/>
            <ac:picMk id="24" creationId="{B9D240E8-8F87-A6F7-FA65-36A5D4E03E2F}"/>
          </ac:picMkLst>
        </pc:picChg>
        <pc:picChg chg="add mod">
          <ac:chgData name="Parsons, Sheryl" userId="01f331a5-a7bb-4f95-a76e-6f4c00df9ddb" providerId="ADAL" clId="{F478BBFE-E5A1-4226-86D3-991CE2509B4F}" dt="2025-07-25T17:32:48.732" v="1255" actId="164"/>
          <ac:picMkLst>
            <pc:docMk/>
            <pc:sldMk cId="1062418017" sldId="6263"/>
            <ac:picMk id="25" creationId="{50EF25D4-183D-FE03-4C29-B18CC5DFEEA4}"/>
          </ac:picMkLst>
        </pc:picChg>
        <pc:picChg chg="add mod">
          <ac:chgData name="Parsons, Sheryl" userId="01f331a5-a7bb-4f95-a76e-6f4c00df9ddb" providerId="ADAL" clId="{F478BBFE-E5A1-4226-86D3-991CE2509B4F}" dt="2025-07-25T17:32:48.732" v="1255" actId="164"/>
          <ac:picMkLst>
            <pc:docMk/>
            <pc:sldMk cId="1062418017" sldId="6263"/>
            <ac:picMk id="26" creationId="{F7611FDA-906F-86E4-9217-F820E5616E26}"/>
          </ac:picMkLst>
        </pc:picChg>
      </pc:sldChg>
      <pc:sldChg chg="addSp delSp modSp new mod setBg chgLayout">
        <pc:chgData name="Parsons, Sheryl" userId="01f331a5-a7bb-4f95-a76e-6f4c00df9ddb" providerId="ADAL" clId="{F478BBFE-E5A1-4226-86D3-991CE2509B4F}" dt="2025-07-31T16:05:54.348" v="7028" actId="22"/>
        <pc:sldMkLst>
          <pc:docMk/>
          <pc:sldMk cId="804361800" sldId="6264"/>
        </pc:sldMkLst>
        <pc:spChg chg="mod ord">
          <ac:chgData name="Parsons, Sheryl" userId="01f331a5-a7bb-4f95-a76e-6f4c00df9ddb" providerId="ADAL" clId="{F478BBFE-E5A1-4226-86D3-991CE2509B4F}" dt="2025-07-28T20:01:54.867" v="3609" actId="700"/>
          <ac:spMkLst>
            <pc:docMk/>
            <pc:sldMk cId="804361800" sldId="6264"/>
            <ac:spMk id="2" creationId="{A896D3D1-00C4-74E7-F779-47E8E2F12DE9}"/>
          </ac:spMkLst>
        </pc:spChg>
        <pc:spChg chg="mod ord">
          <ac:chgData name="Parsons, Sheryl" userId="01f331a5-a7bb-4f95-a76e-6f4c00df9ddb" providerId="ADAL" clId="{F478BBFE-E5A1-4226-86D3-991CE2509B4F}" dt="2025-07-31T15:54:10.703" v="7026"/>
          <ac:spMkLst>
            <pc:docMk/>
            <pc:sldMk cId="804361800" sldId="6264"/>
            <ac:spMk id="3" creationId="{837D4C5F-29D0-E69F-D51C-73C11490339E}"/>
          </ac:spMkLst>
        </pc:spChg>
        <pc:picChg chg="add mod">
          <ac:chgData name="Parsons, Sheryl" userId="01f331a5-a7bb-4f95-a76e-6f4c00df9ddb" providerId="ADAL" clId="{F478BBFE-E5A1-4226-86D3-991CE2509B4F}" dt="2025-07-28T20:07:26.321" v="3627" actId="1440"/>
          <ac:picMkLst>
            <pc:docMk/>
            <pc:sldMk cId="804361800" sldId="6264"/>
            <ac:picMk id="5" creationId="{048C22A2-61C6-F320-2CE4-0F2EA30428D6}"/>
          </ac:picMkLst>
        </pc:picChg>
      </pc:sldChg>
      <pc:sldChg chg="addSp modSp new mod ord">
        <pc:chgData name="Parsons, Sheryl" userId="01f331a5-a7bb-4f95-a76e-6f4c00df9ddb" providerId="ADAL" clId="{F478BBFE-E5A1-4226-86D3-991CE2509B4F}" dt="2025-07-31T15:46:25.068" v="6987" actId="20577"/>
        <pc:sldMkLst>
          <pc:docMk/>
          <pc:sldMk cId="93026437" sldId="6265"/>
        </pc:sldMkLst>
        <pc:spChg chg="mod">
          <ac:chgData name="Parsons, Sheryl" userId="01f331a5-a7bb-4f95-a76e-6f4c00df9ddb" providerId="ADAL" clId="{F478BBFE-E5A1-4226-86D3-991CE2509B4F}" dt="2025-07-30T23:39:46.668" v="4971" actId="20577"/>
          <ac:spMkLst>
            <pc:docMk/>
            <pc:sldMk cId="93026437" sldId="6265"/>
            <ac:spMk id="2" creationId="{5DB6DB23-53E9-A6F0-D728-0F5E9A357402}"/>
          </ac:spMkLst>
        </pc:spChg>
        <pc:spChg chg="mod">
          <ac:chgData name="Parsons, Sheryl" userId="01f331a5-a7bb-4f95-a76e-6f4c00df9ddb" providerId="ADAL" clId="{F478BBFE-E5A1-4226-86D3-991CE2509B4F}" dt="2025-07-31T15:46:25.068" v="6987" actId="20577"/>
          <ac:spMkLst>
            <pc:docMk/>
            <pc:sldMk cId="93026437" sldId="6265"/>
            <ac:spMk id="3" creationId="{C55A960F-D20D-F62F-1F1E-F19797881852}"/>
          </ac:spMkLst>
        </pc:spChg>
        <pc:picChg chg="add mod">
          <ac:chgData name="Parsons, Sheryl" userId="01f331a5-a7bb-4f95-a76e-6f4c00df9ddb" providerId="ADAL" clId="{F478BBFE-E5A1-4226-86D3-991CE2509B4F}" dt="2025-07-30T23:46:08.579" v="6092" actId="1076"/>
          <ac:picMkLst>
            <pc:docMk/>
            <pc:sldMk cId="93026437" sldId="6265"/>
            <ac:picMk id="4" creationId="{BB1E3D52-EFB8-067B-79B8-8508743A2D0C}"/>
          </ac:picMkLst>
        </pc:picChg>
        <pc:picChg chg="add mod">
          <ac:chgData name="Parsons, Sheryl" userId="01f331a5-a7bb-4f95-a76e-6f4c00df9ddb" providerId="ADAL" clId="{F478BBFE-E5A1-4226-86D3-991CE2509B4F}" dt="2025-07-30T23:45:50.773" v="6086" actId="1076"/>
          <ac:picMkLst>
            <pc:docMk/>
            <pc:sldMk cId="93026437" sldId="6265"/>
            <ac:picMk id="5" creationId="{CEC1EB66-A1F4-40F3-4688-EB9DB85691E3}"/>
          </ac:picMkLst>
        </pc:picChg>
      </pc:sldChg>
      <pc:sldChg chg="addSp delSp modSp new del mod">
        <pc:chgData name="Parsons, Sheryl" userId="01f331a5-a7bb-4f95-a76e-6f4c00df9ddb" providerId="ADAL" clId="{F478BBFE-E5A1-4226-86D3-991CE2509B4F}" dt="2025-07-29T22:31:11.091" v="3790" actId="47"/>
        <pc:sldMkLst>
          <pc:docMk/>
          <pc:sldMk cId="912734086" sldId="6265"/>
        </pc:sldMkLst>
      </pc:sldChg>
      <pc:sldChg chg="addSp delSp modSp new del mod">
        <pc:chgData name="Parsons, Sheryl" userId="01f331a5-a7bb-4f95-a76e-6f4c00df9ddb" providerId="ADAL" clId="{F478BBFE-E5A1-4226-86D3-991CE2509B4F}" dt="2025-07-29T22:34:02.408" v="3839" actId="47"/>
        <pc:sldMkLst>
          <pc:docMk/>
          <pc:sldMk cId="1670977216" sldId="6265"/>
        </pc:sldMkLst>
      </pc:sldChg>
    </pc:docChg>
  </pc:docChgLst>
  <pc:docChgLst>
    <pc:chgData name="Olsen, Chris" userId="3850bca8-a681-4761-8a9b-77f57f9a263a" providerId="ADAL" clId="{64C553D9-337C-40F6-B9CC-21F3FD44628E}"/>
    <pc:docChg chg="custSel modSld">
      <pc:chgData name="Olsen, Chris" userId="3850bca8-a681-4761-8a9b-77f57f9a263a" providerId="ADAL" clId="{64C553D9-337C-40F6-B9CC-21F3FD44628E}" dt="2025-07-31T21:00:55.037" v="31" actId="20577"/>
      <pc:docMkLst>
        <pc:docMk/>
      </pc:docMkLst>
      <pc:sldChg chg="addSp delSp modSp mod">
        <pc:chgData name="Olsen, Chris" userId="3850bca8-a681-4761-8a9b-77f57f9a263a" providerId="ADAL" clId="{64C553D9-337C-40F6-B9CC-21F3FD44628E}" dt="2025-07-31T21:00:55.037" v="31" actId="20577"/>
        <pc:sldMkLst>
          <pc:docMk/>
          <pc:sldMk cId="604374345" sldId="6259"/>
        </pc:sldMkLst>
        <pc:spChg chg="mod">
          <ac:chgData name="Olsen, Chris" userId="3850bca8-a681-4761-8a9b-77f57f9a263a" providerId="ADAL" clId="{64C553D9-337C-40F6-B9CC-21F3FD44628E}" dt="2025-07-31T21:00:55.037" v="31" actId="20577"/>
          <ac:spMkLst>
            <pc:docMk/>
            <pc:sldMk cId="604374345" sldId="6259"/>
            <ac:spMk id="3" creationId="{0A6B92DF-1C70-DE24-1788-5CBAF3FB7FED}"/>
          </ac:spMkLst>
        </pc:spChg>
        <pc:spChg chg="add mod">
          <ac:chgData name="Olsen, Chris" userId="3850bca8-a681-4761-8a9b-77f57f9a263a" providerId="ADAL" clId="{64C553D9-337C-40F6-B9CC-21F3FD44628E}" dt="2025-07-31T20:58:40.751" v="17" actId="20577"/>
          <ac:spMkLst>
            <pc:docMk/>
            <pc:sldMk cId="604374345" sldId="6259"/>
            <ac:spMk id="5" creationId="{3E1165F8-ECC7-DF02-3E6C-D9075DA9E346}"/>
          </ac:spMkLst>
        </pc:sp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_1872_A3DA7D5F.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895499279369308"/>
          <c:y val="5.272034217506541E-2"/>
          <c:w val="0.81297799005070892"/>
          <c:h val="0.63840029705024748"/>
        </c:manualLayout>
      </c:layout>
      <c:scatterChart>
        <c:scatterStyle val="lineMarker"/>
        <c:varyColors val="0"/>
        <c:ser>
          <c:idx val="1"/>
          <c:order val="0"/>
          <c:tx>
            <c:v>Case 1a (Baseline) - 75k afy baseflow</c:v>
          </c:tx>
          <c:spPr>
            <a:ln>
              <a:solidFill>
                <a:srgbClr val="416FA6"/>
              </a:solidFill>
            </a:ln>
          </c:spPr>
          <c:marker>
            <c:symbol val="none"/>
          </c:marker>
          <c:xVal>
            <c:numRef>
              <c:f>Graph!$A$18:$A$48</c:f>
              <c:numCache>
                <c:formatCode>General</c:formatCode>
                <c:ptCount val="31"/>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pt idx="23">
                  <c:v>2041</c:v>
                </c:pt>
                <c:pt idx="24">
                  <c:v>2042</c:v>
                </c:pt>
                <c:pt idx="25">
                  <c:v>2043</c:v>
                </c:pt>
                <c:pt idx="26">
                  <c:v>2044</c:v>
                </c:pt>
                <c:pt idx="27">
                  <c:v>2045</c:v>
                </c:pt>
                <c:pt idx="28">
                  <c:v>2046</c:v>
                </c:pt>
                <c:pt idx="29">
                  <c:v>2047</c:v>
                </c:pt>
                <c:pt idx="30">
                  <c:v>2048</c:v>
                </c:pt>
              </c:numCache>
            </c:numRef>
          </c:xVal>
          <c:yVal>
            <c:numRef>
              <c:f>Graph!$B$18:$B$48</c:f>
              <c:numCache>
                <c:formatCode>0.00</c:formatCode>
                <c:ptCount val="31"/>
                <c:pt idx="0">
                  <c:v>2.95</c:v>
                </c:pt>
                <c:pt idx="1">
                  <c:v>2.9442875441831231</c:v>
                </c:pt>
                <c:pt idx="2">
                  <c:v>2.9386253845012589</c:v>
                </c:pt>
                <c:pt idx="3">
                  <c:v>2.9330130781148864</c:v>
                </c:pt>
                <c:pt idx="4">
                  <c:v>2.9274501860835285</c:v>
                </c:pt>
                <c:pt idx="5">
                  <c:v>2.9219362733314229</c:v>
                </c:pt>
                <c:pt idx="6">
                  <c:v>2.9164709086134932</c:v>
                </c:pt>
                <c:pt idx="7">
                  <c:v>2.9110536644816229</c:v>
                </c:pt>
                <c:pt idx="8">
                  <c:v>2.9056841172512229</c:v>
                </c:pt>
                <c:pt idx="9">
                  <c:v>2.9003618469680967</c:v>
                </c:pt>
                <c:pt idx="10">
                  <c:v>2.8950864373755936</c:v>
                </c:pt>
                <c:pt idx="11">
                  <c:v>2.8898574758820548</c:v>
                </c:pt>
                <c:pt idx="12">
                  <c:v>2.8846745535285438</c:v>
                </c:pt>
                <c:pt idx="13">
                  <c:v>2.8795372649568614</c:v>
                </c:pt>
                <c:pt idx="14">
                  <c:v>2.8744452083778422</c:v>
                </c:pt>
                <c:pt idx="15">
                  <c:v>2.8693979855399321</c:v>
                </c:pt>
                <c:pt idx="16">
                  <c:v>2.8643952016980387</c:v>
                </c:pt>
                <c:pt idx="17">
                  <c:v>2.8594364655826605</c:v>
                </c:pt>
                <c:pt idx="18">
                  <c:v>2.8545213893692836</c:v>
                </c:pt>
                <c:pt idx="19">
                  <c:v>2.8496495886480502</c:v>
                </c:pt>
                <c:pt idx="20">
                  <c:v>2.8448206823936952</c:v>
                </c:pt>
                <c:pt idx="21">
                  <c:v>2.8400342929357443</c:v>
                </c:pt>
                <c:pt idx="22">
                  <c:v>2.8352900459289767</c:v>
                </c:pt>
                <c:pt idx="23">
                  <c:v>2.8305875703241479</c:v>
                </c:pt>
                <c:pt idx="24">
                  <c:v>2.82592649833897</c:v>
                </c:pt>
                <c:pt idx="25">
                  <c:v>2.821306465429346</c:v>
                </c:pt>
                <c:pt idx="26">
                  <c:v>2.8167271102608611</c:v>
                </c:pt>
                <c:pt idx="27">
                  <c:v>2.8121880746805195</c:v>
                </c:pt>
                <c:pt idx="28">
                  <c:v>2.8076890036887359</c:v>
                </c:pt>
                <c:pt idx="29">
                  <c:v>2.8032295454115688</c:v>
                </c:pt>
                <c:pt idx="30">
                  <c:v>2.7988093510732019</c:v>
                </c:pt>
              </c:numCache>
            </c:numRef>
          </c:yVal>
          <c:smooth val="0"/>
          <c:extLst>
            <c:ext xmlns:c16="http://schemas.microsoft.com/office/drawing/2014/chart" uri="{C3380CC4-5D6E-409C-BE32-E72D297353CC}">
              <c16:uniqueId val="{00000000-6680-489A-86A2-C93B24DFDCF9}"/>
            </c:ext>
          </c:extLst>
        </c:ser>
        <c:ser>
          <c:idx val="0"/>
          <c:order val="1"/>
          <c:tx>
            <c:v>Case 1b (Baseline) - 52k afy baseflow</c:v>
          </c:tx>
          <c:spPr>
            <a:ln>
              <a:solidFill>
                <a:srgbClr val="416FA6"/>
              </a:solidFill>
              <a:prstDash val="sysDot"/>
            </a:ln>
          </c:spPr>
          <c:marker>
            <c:symbol val="none"/>
          </c:marker>
          <c:xVal>
            <c:numRef>
              <c:f>Graph!$A$18:$A$48</c:f>
              <c:numCache>
                <c:formatCode>General</c:formatCode>
                <c:ptCount val="31"/>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pt idx="23">
                  <c:v>2041</c:v>
                </c:pt>
                <c:pt idx="24">
                  <c:v>2042</c:v>
                </c:pt>
                <c:pt idx="25">
                  <c:v>2043</c:v>
                </c:pt>
                <c:pt idx="26">
                  <c:v>2044</c:v>
                </c:pt>
                <c:pt idx="27">
                  <c:v>2045</c:v>
                </c:pt>
                <c:pt idx="28">
                  <c:v>2046</c:v>
                </c:pt>
                <c:pt idx="29">
                  <c:v>2047</c:v>
                </c:pt>
                <c:pt idx="30">
                  <c:v>2048</c:v>
                </c:pt>
              </c:numCache>
            </c:numRef>
          </c:xVal>
          <c:yVal>
            <c:numRef>
              <c:f>Graph!$C$18:$C$48</c:f>
              <c:numCache>
                <c:formatCode>0.00</c:formatCode>
                <c:ptCount val="31"/>
                <c:pt idx="0">
                  <c:v>2.95</c:v>
                </c:pt>
                <c:pt idx="1">
                  <c:v>2.9439338077381016</c:v>
                </c:pt>
                <c:pt idx="2">
                  <c:v>2.9379171618627553</c:v>
                </c:pt>
                <c:pt idx="3">
                  <c:v>2.9319496576976305</c:v>
                </c:pt>
                <c:pt idx="4">
                  <c:v>2.9260308938716424</c:v>
                </c:pt>
                <c:pt idx="5">
                  <c:v>2.9201604722919545</c:v>
                </c:pt>
                <c:pt idx="6">
                  <c:v>2.9143379981172042</c:v>
                </c:pt>
                <c:pt idx="7">
                  <c:v>2.9085630797309441</c:v>
                </c:pt>
                <c:pt idx="8">
                  <c:v>2.9028353287153039</c:v>
                </c:pt>
                <c:pt idx="9">
                  <c:v>2.8971543598248655</c:v>
                </c:pt>
                <c:pt idx="10">
                  <c:v>2.89151979096075</c:v>
                </c:pt>
                <c:pt idx="11">
                  <c:v>2.88593124314492</c:v>
                </c:pt>
                <c:pt idx="12">
                  <c:v>2.8803883404946884</c:v>
                </c:pt>
                <c:pt idx="13">
                  <c:v>2.8748907101974366</c:v>
                </c:pt>
                <c:pt idx="14">
                  <c:v>2.8694379824855409</c:v>
                </c:pt>
                <c:pt idx="15">
                  <c:v>2.8640297906115006</c:v>
                </c:pt>
                <c:pt idx="16">
                  <c:v>2.8586657708232708</c:v>
                </c:pt>
                <c:pt idx="17">
                  <c:v>2.8533455623397979</c:v>
                </c:pt>
                <c:pt idx="18">
                  <c:v>2.8480688073267517</c:v>
                </c:pt>
                <c:pt idx="19">
                  <c:v>2.8428351508724599</c:v>
                </c:pt>
                <c:pt idx="20">
                  <c:v>2.8376442409640354</c:v>
                </c:pt>
                <c:pt idx="21">
                  <c:v>2.8324957284637002</c:v>
                </c:pt>
                <c:pt idx="22">
                  <c:v>2.8273892670853038</c:v>
                </c:pt>
                <c:pt idx="23">
                  <c:v>2.8223245133710302</c:v>
                </c:pt>
                <c:pt idx="24">
                  <c:v>2.817301126668299</c:v>
                </c:pt>
                <c:pt idx="25">
                  <c:v>2.8123187691068523</c:v>
                </c:pt>
                <c:pt idx="26">
                  <c:v>2.8073771055760299</c:v>
                </c:pt>
                <c:pt idx="27">
                  <c:v>2.8024758037022299</c:v>
                </c:pt>
                <c:pt idx="28">
                  <c:v>2.7976145338265535</c:v>
                </c:pt>
                <c:pt idx="29">
                  <c:v>2.7927929689826319</c:v>
                </c:pt>
                <c:pt idx="30">
                  <c:v>2.7880107848746363</c:v>
                </c:pt>
              </c:numCache>
            </c:numRef>
          </c:yVal>
          <c:smooth val="0"/>
          <c:extLst>
            <c:ext xmlns:c16="http://schemas.microsoft.com/office/drawing/2014/chart" uri="{C3380CC4-5D6E-409C-BE32-E72D297353CC}">
              <c16:uniqueId val="{00000001-6680-489A-86A2-C93B24DFDCF9}"/>
            </c:ext>
          </c:extLst>
        </c:ser>
        <c:ser>
          <c:idx val="8"/>
          <c:order val="2"/>
          <c:tx>
            <c:v>Case 1c (Baseline) - 34k afy baseflow</c:v>
          </c:tx>
          <c:spPr>
            <a:ln>
              <a:solidFill>
                <a:schemeClr val="accent1"/>
              </a:solidFill>
              <a:prstDash val="dash"/>
            </a:ln>
          </c:spPr>
          <c:marker>
            <c:symbol val="none"/>
          </c:marker>
          <c:xVal>
            <c:numRef>
              <c:f>Graph!$A$18:$A$48</c:f>
              <c:numCache>
                <c:formatCode>General</c:formatCode>
                <c:ptCount val="31"/>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pt idx="23">
                  <c:v>2041</c:v>
                </c:pt>
                <c:pt idx="24">
                  <c:v>2042</c:v>
                </c:pt>
                <c:pt idx="25">
                  <c:v>2043</c:v>
                </c:pt>
                <c:pt idx="26">
                  <c:v>2044</c:v>
                </c:pt>
                <c:pt idx="27">
                  <c:v>2045</c:v>
                </c:pt>
                <c:pt idx="28">
                  <c:v>2046</c:v>
                </c:pt>
                <c:pt idx="29">
                  <c:v>2047</c:v>
                </c:pt>
                <c:pt idx="30">
                  <c:v>2048</c:v>
                </c:pt>
              </c:numCache>
            </c:numRef>
          </c:xVal>
          <c:yVal>
            <c:numRef>
              <c:f>Graph!$D$18:$D$48</c:f>
              <c:numCache>
                <c:formatCode>0.00</c:formatCode>
                <c:ptCount val="31"/>
                <c:pt idx="0">
                  <c:v>2.95</c:v>
                </c:pt>
                <c:pt idx="1">
                  <c:v>2.943656812603999</c:v>
                </c:pt>
                <c:pt idx="2">
                  <c:v>2.9373622698786881</c:v>
                </c:pt>
                <c:pt idx="3">
                  <c:v>2.9311159987775475</c:v>
                </c:pt>
                <c:pt idx="4">
                  <c:v>2.9249176291148777</c:v>
                </c:pt>
                <c:pt idx="5">
                  <c:v>2.9187667935438619</c:v>
                </c:pt>
                <c:pt idx="6">
                  <c:v>2.9126631275347936</c:v>
                </c:pt>
                <c:pt idx="7">
                  <c:v>2.9066062693534751</c:v>
                </c:pt>
                <c:pt idx="8">
                  <c:v>2.9005958600397768</c:v>
                </c:pt>
                <c:pt idx="9">
                  <c:v>2.8946315433863652</c:v>
                </c:pt>
                <c:pt idx="10">
                  <c:v>2.8887129659175916</c:v>
                </c:pt>
                <c:pt idx="11">
                  <c:v>2.8828397768685434</c:v>
                </c:pt>
                <c:pt idx="12">
                  <c:v>2.8770116281642553</c:v>
                </c:pt>
                <c:pt idx="13">
                  <c:v>2.8712281743990813</c:v>
                </c:pt>
                <c:pt idx="14">
                  <c:v>2.8654890728162248</c:v>
                </c:pt>
                <c:pt idx="15">
                  <c:v>2.8597939832874237</c:v>
                </c:pt>
                <c:pt idx="16">
                  <c:v>2.8541425682927937</c:v>
                </c:pt>
                <c:pt idx="17">
                  <c:v>2.8485344929008249</c:v>
                </c:pt>
                <c:pt idx="18">
                  <c:v>2.842969424748532</c:v>
                </c:pt>
                <c:pt idx="19">
                  <c:v>2.837447034021757</c:v>
                </c:pt>
                <c:pt idx="20">
                  <c:v>2.8319669934356222</c:v>
                </c:pt>
                <c:pt idx="21">
                  <c:v>2.8265289782151339</c:v>
                </c:pt>
                <c:pt idx="22">
                  <c:v>2.8211326660759353</c:v>
                </c:pt>
                <c:pt idx="23">
                  <c:v>2.8157777372052051</c:v>
                </c:pt>
                <c:pt idx="24">
                  <c:v>2.8104638742427044</c:v>
                </c:pt>
                <c:pt idx="25">
                  <c:v>2.8051907622619683</c:v>
                </c:pt>
                <c:pt idx="26">
                  <c:v>2.7999580887516418</c:v>
                </c:pt>
                <c:pt idx="27">
                  <c:v>2.7947655435969594</c:v>
                </c:pt>
                <c:pt idx="28">
                  <c:v>2.789612819061364</c:v>
                </c:pt>
                <c:pt idx="29">
                  <c:v>2.7844996097682713</c:v>
                </c:pt>
                <c:pt idx="30">
                  <c:v>2.7794256126829699</c:v>
                </c:pt>
              </c:numCache>
            </c:numRef>
          </c:yVal>
          <c:smooth val="0"/>
          <c:extLst>
            <c:ext xmlns:c16="http://schemas.microsoft.com/office/drawing/2014/chart" uri="{C3380CC4-5D6E-409C-BE32-E72D297353CC}">
              <c16:uniqueId val="{00000002-6680-489A-86A2-C93B24DFDCF9}"/>
            </c:ext>
          </c:extLst>
        </c:ser>
        <c:ser>
          <c:idx val="3"/>
          <c:order val="3"/>
          <c:tx>
            <c:v>Case 2a (50/50) - 75k afy baseflow</c:v>
          </c:tx>
          <c:spPr>
            <a:ln>
              <a:solidFill>
                <a:schemeClr val="accent3"/>
              </a:solidFill>
            </a:ln>
          </c:spPr>
          <c:marker>
            <c:symbol val="none"/>
          </c:marker>
          <c:xVal>
            <c:numRef>
              <c:f>Graph!$A$18:$A$48</c:f>
              <c:numCache>
                <c:formatCode>General</c:formatCode>
                <c:ptCount val="31"/>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pt idx="23">
                  <c:v>2041</c:v>
                </c:pt>
                <c:pt idx="24">
                  <c:v>2042</c:v>
                </c:pt>
                <c:pt idx="25">
                  <c:v>2043</c:v>
                </c:pt>
                <c:pt idx="26">
                  <c:v>2044</c:v>
                </c:pt>
                <c:pt idx="27">
                  <c:v>2045</c:v>
                </c:pt>
                <c:pt idx="28">
                  <c:v>2046</c:v>
                </c:pt>
                <c:pt idx="29">
                  <c:v>2047</c:v>
                </c:pt>
                <c:pt idx="30">
                  <c:v>2048</c:v>
                </c:pt>
              </c:numCache>
            </c:numRef>
          </c:xVal>
          <c:yVal>
            <c:numRef>
              <c:f>Graph!$E$18:$E$48</c:f>
              <c:numCache>
                <c:formatCode>0.00</c:formatCode>
                <c:ptCount val="31"/>
                <c:pt idx="0">
                  <c:v>2.95</c:v>
                </c:pt>
                <c:pt idx="1">
                  <c:v>2.9452608938687312</c:v>
                </c:pt>
                <c:pt idx="2">
                  <c:v>2.9405635138758268</c:v>
                </c:pt>
                <c:pt idx="3">
                  <c:v>2.9359074926375288</c:v>
                </c:pt>
                <c:pt idx="4">
                  <c:v>2.9312924660047615</c:v>
                </c:pt>
                <c:pt idx="5">
                  <c:v>2.9267180730346514</c:v>
                </c:pt>
                <c:pt idx="6">
                  <c:v>2.9221839559622986</c:v>
                </c:pt>
                <c:pt idx="7">
                  <c:v>2.917689760172796</c:v>
                </c:pt>
                <c:pt idx="8">
                  <c:v>2.9132351341734934</c:v>
                </c:pt>
                <c:pt idx="9">
                  <c:v>2.9088197295665088</c:v>
                </c:pt>
                <c:pt idx="10">
                  <c:v>2.9044432010214787</c:v>
                </c:pt>
                <c:pt idx="11">
                  <c:v>2.9001052062485502</c:v>
                </c:pt>
                <c:pt idx="12">
                  <c:v>2.8958054059716098</c:v>
                </c:pt>
                <c:pt idx="13">
                  <c:v>2.8915434639017508</c:v>
                </c:pt>
                <c:pt idx="14">
                  <c:v>2.8873190467109691</c:v>
                </c:pt>
                <c:pt idx="15">
                  <c:v>2.8831318240060941</c:v>
                </c:pt>
                <c:pt idx="16">
                  <c:v>2.8789814683029511</c:v>
                </c:pt>
                <c:pt idx="17">
                  <c:v>2.8748676550007453</c:v>
                </c:pt>
                <c:pt idx="18">
                  <c:v>2.8707900623566758</c:v>
                </c:pt>
                <c:pt idx="19">
                  <c:v>2.8667483714607735</c:v>
                </c:pt>
                <c:pt idx="20">
                  <c:v>2.8627422662109567</c:v>
                </c:pt>
                <c:pt idx="21">
                  <c:v>2.8587714332883105</c:v>
                </c:pt>
                <c:pt idx="22">
                  <c:v>2.8548355621325805</c:v>
                </c:pt>
                <c:pt idx="23">
                  <c:v>2.850934344917885</c:v>
                </c:pt>
                <c:pt idx="24">
                  <c:v>2.8470674765286392</c:v>
                </c:pt>
                <c:pt idx="25">
                  <c:v>2.8432346545356926</c:v>
                </c:pt>
                <c:pt idx="26">
                  <c:v>2.8394355791726746</c:v>
                </c:pt>
                <c:pt idx="27">
                  <c:v>2.8356699533125513</c:v>
                </c:pt>
                <c:pt idx="28">
                  <c:v>2.8319374824443857</c:v>
                </c:pt>
                <c:pt idx="29">
                  <c:v>2.8282378746503047</c:v>
                </c:pt>
                <c:pt idx="30">
                  <c:v>2.8245708405826679</c:v>
                </c:pt>
              </c:numCache>
            </c:numRef>
          </c:yVal>
          <c:smooth val="0"/>
          <c:extLst>
            <c:ext xmlns:c16="http://schemas.microsoft.com/office/drawing/2014/chart" uri="{C3380CC4-5D6E-409C-BE32-E72D297353CC}">
              <c16:uniqueId val="{00000003-6680-489A-86A2-C93B24DFDCF9}"/>
            </c:ext>
          </c:extLst>
        </c:ser>
        <c:ser>
          <c:idx val="2"/>
          <c:order val="4"/>
          <c:tx>
            <c:v>Case 2b (50/50) - 52k afy baseflow</c:v>
          </c:tx>
          <c:spPr>
            <a:ln>
              <a:solidFill>
                <a:schemeClr val="accent3"/>
              </a:solidFill>
              <a:prstDash val="sysDot"/>
            </a:ln>
          </c:spPr>
          <c:marker>
            <c:symbol val="none"/>
          </c:marker>
          <c:xVal>
            <c:numRef>
              <c:f>Graph!$A$18:$A$48</c:f>
              <c:numCache>
                <c:formatCode>General</c:formatCode>
                <c:ptCount val="31"/>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pt idx="23">
                  <c:v>2041</c:v>
                </c:pt>
                <c:pt idx="24">
                  <c:v>2042</c:v>
                </c:pt>
                <c:pt idx="25">
                  <c:v>2043</c:v>
                </c:pt>
                <c:pt idx="26">
                  <c:v>2044</c:v>
                </c:pt>
                <c:pt idx="27">
                  <c:v>2045</c:v>
                </c:pt>
                <c:pt idx="28">
                  <c:v>2046</c:v>
                </c:pt>
                <c:pt idx="29">
                  <c:v>2047</c:v>
                </c:pt>
                <c:pt idx="30">
                  <c:v>2048</c:v>
                </c:pt>
              </c:numCache>
            </c:numRef>
          </c:xVal>
          <c:yVal>
            <c:numRef>
              <c:f>Graph!$F$18:$F$48</c:f>
              <c:numCache>
                <c:formatCode>0.00</c:formatCode>
                <c:ptCount val="31"/>
                <c:pt idx="0">
                  <c:v>2.95</c:v>
                </c:pt>
                <c:pt idx="1">
                  <c:v>2.9446515350462348</c:v>
                </c:pt>
                <c:pt idx="2">
                  <c:v>2.9393467543511638</c:v>
                </c:pt>
                <c:pt idx="3">
                  <c:v>2.934085301118122</c:v>
                </c:pt>
                <c:pt idx="4">
                  <c:v>2.9288668214646263</c:v>
                </c:pt>
                <c:pt idx="5">
                  <c:v>2.9236909643985727</c:v>
                </c:pt>
                <c:pt idx="6">
                  <c:v>2.9185573817946295</c:v>
                </c:pt>
                <c:pt idx="7">
                  <c:v>2.9134657283708227</c:v>
                </c:pt>
                <c:pt idx="8">
                  <c:v>2.9084156616653112</c:v>
                </c:pt>
                <c:pt idx="9">
                  <c:v>2.903406842013355</c:v>
                </c:pt>
                <c:pt idx="10">
                  <c:v>2.8984389325244679</c:v>
                </c:pt>
                <c:pt idx="11">
                  <c:v>2.8935115990597593</c:v>
                </c:pt>
                <c:pt idx="12">
                  <c:v>2.8886245102094597</c:v>
                </c:pt>
                <c:pt idx="13">
                  <c:v>2.8837773372706308</c:v>
                </c:pt>
                <c:pt idx="14">
                  <c:v>2.8789697542250559</c:v>
                </c:pt>
                <c:pt idx="15">
                  <c:v>2.8742014377173146</c:v>
                </c:pt>
                <c:pt idx="16">
                  <c:v>2.8694720670330311</c:v>
                </c:pt>
                <c:pt idx="17">
                  <c:v>2.8647813240773052</c:v>
                </c:pt>
                <c:pt idx="18">
                  <c:v>2.8601288933533162</c:v>
                </c:pt>
                <c:pt idx="19">
                  <c:v>2.8555144619411035</c:v>
                </c:pt>
                <c:pt idx="20">
                  <c:v>2.8509377194765193</c:v>
                </c:pt>
                <c:pt idx="21">
                  <c:v>2.8463983581303545</c:v>
                </c:pt>
                <c:pt idx="22">
                  <c:v>2.8418960725876334</c:v>
                </c:pt>
                <c:pt idx="23">
                  <c:v>2.8374305600270793</c:v>
                </c:pt>
                <c:pt idx="24">
                  <c:v>2.833001520100745</c:v>
                </c:pt>
                <c:pt idx="25">
                  <c:v>2.8286086549138134</c:v>
                </c:pt>
                <c:pt idx="26">
                  <c:v>2.8242516690045614</c:v>
                </c:pt>
                <c:pt idx="27">
                  <c:v>2.8199302693244856</c:v>
                </c:pt>
                <c:pt idx="28">
                  <c:v>2.8156441652185937</c:v>
                </c:pt>
                <c:pt idx="29">
                  <c:v>2.8113930684058541</c:v>
                </c:pt>
                <c:pt idx="30">
                  <c:v>2.807176692959807</c:v>
                </c:pt>
              </c:numCache>
            </c:numRef>
          </c:yVal>
          <c:smooth val="0"/>
          <c:extLst>
            <c:ext xmlns:c16="http://schemas.microsoft.com/office/drawing/2014/chart" uri="{C3380CC4-5D6E-409C-BE32-E72D297353CC}">
              <c16:uniqueId val="{00000004-6680-489A-86A2-C93B24DFDCF9}"/>
            </c:ext>
          </c:extLst>
        </c:ser>
        <c:ser>
          <c:idx val="9"/>
          <c:order val="5"/>
          <c:tx>
            <c:v>Case 2c (50/50) - 34k afy baseflow</c:v>
          </c:tx>
          <c:spPr>
            <a:ln>
              <a:solidFill>
                <a:schemeClr val="accent3"/>
              </a:solidFill>
              <a:prstDash val="dash"/>
            </a:ln>
          </c:spPr>
          <c:marker>
            <c:symbol val="none"/>
          </c:marker>
          <c:xVal>
            <c:numRef>
              <c:f>Graph!$A$18:$A$48</c:f>
              <c:numCache>
                <c:formatCode>General</c:formatCode>
                <c:ptCount val="31"/>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pt idx="23">
                  <c:v>2041</c:v>
                </c:pt>
                <c:pt idx="24">
                  <c:v>2042</c:v>
                </c:pt>
                <c:pt idx="25">
                  <c:v>2043</c:v>
                </c:pt>
                <c:pt idx="26">
                  <c:v>2044</c:v>
                </c:pt>
                <c:pt idx="27">
                  <c:v>2045</c:v>
                </c:pt>
                <c:pt idx="28">
                  <c:v>2046</c:v>
                </c:pt>
                <c:pt idx="29">
                  <c:v>2047</c:v>
                </c:pt>
                <c:pt idx="30">
                  <c:v>2048</c:v>
                </c:pt>
              </c:numCache>
            </c:numRef>
          </c:xVal>
          <c:yVal>
            <c:numRef>
              <c:f>Graph!$G$18:$G$48</c:f>
              <c:numCache>
                <c:formatCode>0.00</c:formatCode>
                <c:ptCount val="31"/>
                <c:pt idx="0">
                  <c:v>2.95</c:v>
                </c:pt>
                <c:pt idx="1">
                  <c:v>2.9441743735008821</c:v>
                </c:pt>
                <c:pt idx="2">
                  <c:v>2.9383934225985775</c:v>
                </c:pt>
                <c:pt idx="3">
                  <c:v>2.9326568046846213</c:v>
                </c:pt>
                <c:pt idx="4">
                  <c:v>2.9269641797779467</c:v>
                </c:pt>
                <c:pt idx="5">
                  <c:v>2.9213152105047353</c:v>
                </c:pt>
                <c:pt idx="6">
                  <c:v>2.9157095620784235</c:v>
                </c:pt>
                <c:pt idx="7">
                  <c:v>2.9101469022798598</c:v>
                </c:pt>
                <c:pt idx="8">
                  <c:v>2.9046269014376178</c:v>
                </c:pt>
                <c:pt idx="9">
                  <c:v>2.899149232408456</c:v>
                </c:pt>
                <c:pt idx="10">
                  <c:v>2.8937135705579315</c:v>
                </c:pt>
                <c:pt idx="11">
                  <c:v>2.8883195937411599</c:v>
                </c:pt>
                <c:pt idx="12">
                  <c:v>2.8829669822837234</c:v>
                </c:pt>
                <c:pt idx="13">
                  <c:v>2.8776554189627244</c:v>
                </c:pt>
                <c:pt idx="14">
                  <c:v>2.8723845889879867</c:v>
                </c:pt>
                <c:pt idx="15">
                  <c:v>2.8671541799833986</c:v>
                </c:pt>
                <c:pt idx="16">
                  <c:v>2.8619638819683999</c:v>
                </c:pt>
                <c:pt idx="17">
                  <c:v>2.8568133873396109</c:v>
                </c:pt>
                <c:pt idx="18">
                  <c:v>2.8517023908526027</c:v>
                </c:pt>
                <c:pt idx="19">
                  <c:v>2.8466305896038069</c:v>
                </c:pt>
                <c:pt idx="20">
                  <c:v>2.8415976830125627</c:v>
                </c:pt>
                <c:pt idx="21">
                  <c:v>2.8366033728033049</c:v>
                </c:pt>
                <c:pt idx="22">
                  <c:v>2.8316473629878849</c:v>
                </c:pt>
                <c:pt idx="23">
                  <c:v>2.8267293598480308</c:v>
                </c:pt>
                <c:pt idx="24">
                  <c:v>2.8218490719179372</c:v>
                </c:pt>
                <c:pt idx="25">
                  <c:v>2.8170062099669946</c:v>
                </c:pt>
                <c:pt idx="26">
                  <c:v>2.8122004869826465</c:v>
                </c:pt>
                <c:pt idx="27">
                  <c:v>2.8074316181533798</c:v>
                </c:pt>
                <c:pt idx="28">
                  <c:v>2.8026993208518456</c:v>
                </c:pt>
                <c:pt idx="29">
                  <c:v>2.7980033146181089</c:v>
                </c:pt>
                <c:pt idx="30">
                  <c:v>2.7933433211430283</c:v>
                </c:pt>
              </c:numCache>
            </c:numRef>
          </c:yVal>
          <c:smooth val="0"/>
          <c:extLst>
            <c:ext xmlns:c16="http://schemas.microsoft.com/office/drawing/2014/chart" uri="{C3380CC4-5D6E-409C-BE32-E72D297353CC}">
              <c16:uniqueId val="{00000005-6680-489A-86A2-C93B24DFDCF9}"/>
            </c:ext>
          </c:extLst>
        </c:ser>
        <c:ser>
          <c:idx val="5"/>
          <c:order val="6"/>
          <c:tx>
            <c:v>Case 3a (70/30) - 75k afy baseflow</c:v>
          </c:tx>
          <c:spPr>
            <a:ln>
              <a:solidFill>
                <a:schemeClr val="accent2"/>
              </a:solidFill>
            </a:ln>
          </c:spPr>
          <c:marker>
            <c:symbol val="none"/>
          </c:marker>
          <c:xVal>
            <c:numRef>
              <c:f>Graph!$A$18:$A$48</c:f>
              <c:numCache>
                <c:formatCode>General</c:formatCode>
                <c:ptCount val="31"/>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pt idx="23">
                  <c:v>2041</c:v>
                </c:pt>
                <c:pt idx="24">
                  <c:v>2042</c:v>
                </c:pt>
                <c:pt idx="25">
                  <c:v>2043</c:v>
                </c:pt>
                <c:pt idx="26">
                  <c:v>2044</c:v>
                </c:pt>
                <c:pt idx="27">
                  <c:v>2045</c:v>
                </c:pt>
                <c:pt idx="28">
                  <c:v>2046</c:v>
                </c:pt>
                <c:pt idx="29">
                  <c:v>2047</c:v>
                </c:pt>
                <c:pt idx="30">
                  <c:v>2048</c:v>
                </c:pt>
              </c:numCache>
            </c:numRef>
          </c:xVal>
          <c:yVal>
            <c:numRef>
              <c:f>Graph!$H$18:$H$48</c:f>
              <c:numCache>
                <c:formatCode>0.00</c:formatCode>
                <c:ptCount val="31"/>
                <c:pt idx="0">
                  <c:v>2.95</c:v>
                </c:pt>
                <c:pt idx="1">
                  <c:v>2.9456085187564485</c:v>
                </c:pt>
                <c:pt idx="2">
                  <c:v>2.941255702938173</c:v>
                </c:pt>
                <c:pt idx="3">
                  <c:v>2.9369412121099017</c:v>
                </c:pt>
                <c:pt idx="4">
                  <c:v>2.9326647088337734</c:v>
                </c:pt>
                <c:pt idx="5">
                  <c:v>2.9284258586429472</c:v>
                </c:pt>
                <c:pt idx="6">
                  <c:v>2.924224330015444</c:v>
                </c:pt>
                <c:pt idx="7">
                  <c:v>2.9200597943482158</c:v>
                </c:pt>
                <c:pt idx="8">
                  <c:v>2.9159319259314485</c:v>
                </c:pt>
                <c:pt idx="9">
                  <c:v>2.9118404019230857</c:v>
                </c:pt>
                <c:pt idx="10">
                  <c:v>2.9077849023235816</c:v>
                </c:pt>
                <c:pt idx="11">
                  <c:v>2.903765109950871</c:v>
                </c:pt>
                <c:pt idx="12">
                  <c:v>2.8997807104155635</c:v>
                </c:pt>
                <c:pt idx="13">
                  <c:v>2.8958313920963556</c:v>
                </c:pt>
                <c:pt idx="14">
                  <c:v>2.8919168461156586</c:v>
                </c:pt>
                <c:pt idx="15">
                  <c:v>2.8880367663154392</c:v>
                </c:pt>
                <c:pt idx="16">
                  <c:v>2.8841908492332782</c:v>
                </c:pt>
                <c:pt idx="17">
                  <c:v>2.8803787940786334</c:v>
                </c:pt>
                <c:pt idx="18">
                  <c:v>2.876600302709317</c:v>
                </c:pt>
                <c:pt idx="19">
                  <c:v>2.8728550796081755</c:v>
                </c:pt>
                <c:pt idx="20">
                  <c:v>2.8691428318599796</c:v>
                </c:pt>
                <c:pt idx="21">
                  <c:v>2.8654632691285138</c:v>
                </c:pt>
                <c:pt idx="22">
                  <c:v>2.8618161036338692</c:v>
                </c:pt>
                <c:pt idx="23">
                  <c:v>2.8582010501299355</c:v>
                </c:pt>
                <c:pt idx="24">
                  <c:v>2.8546178258820949</c:v>
                </c:pt>
                <c:pt idx="25">
                  <c:v>2.8510661506451043</c:v>
                </c:pt>
                <c:pt idx="26">
                  <c:v>2.847545746641182</c:v>
                </c:pt>
                <c:pt idx="27">
                  <c:v>2.8440563385382793</c:v>
                </c:pt>
                <c:pt idx="28">
                  <c:v>2.8405976534285484</c:v>
                </c:pt>
                <c:pt idx="29">
                  <c:v>2.8371694208069984</c:v>
                </c:pt>
                <c:pt idx="30">
                  <c:v>2.8337713725503373</c:v>
                </c:pt>
              </c:numCache>
            </c:numRef>
          </c:yVal>
          <c:smooth val="0"/>
          <c:extLst>
            <c:ext xmlns:c16="http://schemas.microsoft.com/office/drawing/2014/chart" uri="{C3380CC4-5D6E-409C-BE32-E72D297353CC}">
              <c16:uniqueId val="{00000006-6680-489A-86A2-C93B24DFDCF9}"/>
            </c:ext>
          </c:extLst>
        </c:ser>
        <c:ser>
          <c:idx val="4"/>
          <c:order val="7"/>
          <c:tx>
            <c:v>Case 3b (70/30) - 52k afy baseflow</c:v>
          </c:tx>
          <c:spPr>
            <a:ln>
              <a:solidFill>
                <a:schemeClr val="accent2"/>
              </a:solidFill>
              <a:prstDash val="sysDot"/>
            </a:ln>
          </c:spPr>
          <c:marker>
            <c:symbol val="none"/>
          </c:marker>
          <c:xVal>
            <c:numRef>
              <c:f>Graph!$A$18:$A$48</c:f>
              <c:numCache>
                <c:formatCode>General</c:formatCode>
                <c:ptCount val="31"/>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pt idx="23">
                  <c:v>2041</c:v>
                </c:pt>
                <c:pt idx="24">
                  <c:v>2042</c:v>
                </c:pt>
                <c:pt idx="25">
                  <c:v>2043</c:v>
                </c:pt>
                <c:pt idx="26">
                  <c:v>2044</c:v>
                </c:pt>
                <c:pt idx="27">
                  <c:v>2045</c:v>
                </c:pt>
                <c:pt idx="28">
                  <c:v>2046</c:v>
                </c:pt>
                <c:pt idx="29">
                  <c:v>2047</c:v>
                </c:pt>
                <c:pt idx="30">
                  <c:v>2048</c:v>
                </c:pt>
              </c:numCache>
            </c:numRef>
          </c:xVal>
          <c:yVal>
            <c:numRef>
              <c:f>Graph!$I$18:$I$48</c:f>
              <c:numCache>
                <c:formatCode>0.00</c:formatCode>
                <c:ptCount val="31"/>
                <c:pt idx="0">
                  <c:v>2.95</c:v>
                </c:pt>
                <c:pt idx="1">
                  <c:v>2.9449352877029389</c:v>
                </c:pt>
                <c:pt idx="2">
                  <c:v>2.9399119420791395</c:v>
                </c:pt>
                <c:pt idx="3">
                  <c:v>2.9349296252611072</c:v>
                </c:pt>
                <c:pt idx="4">
                  <c:v>2.9299880021409224</c:v>
                </c:pt>
                <c:pt idx="5">
                  <c:v>2.9250867403477008</c:v>
                </c:pt>
                <c:pt idx="6">
                  <c:v>2.9202255102252397</c:v>
                </c:pt>
                <c:pt idx="7">
                  <c:v>2.9154039848098443</c:v>
                </c:pt>
                <c:pt idx="8">
                  <c:v>2.910621839808337</c:v>
                </c:pt>
                <c:pt idx="9">
                  <c:v>2.9058787535762458</c:v>
                </c:pt>
                <c:pt idx="10">
                  <c:v>2.9011744070961702</c:v>
                </c:pt>
                <c:pt idx="11">
                  <c:v>2.8965084839563233</c:v>
                </c:pt>
                <c:pt idx="12">
                  <c:v>2.8918806703292526</c:v>
                </c:pt>
                <c:pt idx="13">
                  <c:v>2.8872906549507302</c:v>
                </c:pt>
                <c:pt idx="14">
                  <c:v>2.8827381290988177</c:v>
                </c:pt>
                <c:pt idx="15">
                  <c:v>2.8782227865731014</c:v>
                </c:pt>
                <c:pt idx="16">
                  <c:v>2.8737443236740989</c:v>
                </c:pt>
                <c:pt idx="17">
                  <c:v>2.8693024391828308</c:v>
                </c:pt>
                <c:pt idx="18">
                  <c:v>2.8648968343405614</c:v>
                </c:pt>
                <c:pt idx="19">
                  <c:v>2.8605272128287051</c:v>
                </c:pt>
                <c:pt idx="20">
                  <c:v>2.856193280748895</c:v>
                </c:pt>
                <c:pt idx="21">
                  <c:v>2.8518947466032163</c:v>
                </c:pt>
                <c:pt idx="22">
                  <c:v>2.8476313212746001</c:v>
                </c:pt>
                <c:pt idx="23">
                  <c:v>2.8434027180073769</c:v>
                </c:pt>
                <c:pt idx="24">
                  <c:v>2.83920865238799</c:v>
                </c:pt>
                <c:pt idx="25">
                  <c:v>2.8350488423258673</c:v>
                </c:pt>
                <c:pt idx="26">
                  <c:v>2.8309230080344459</c:v>
                </c:pt>
                <c:pt idx="27">
                  <c:v>2.8268308720123545</c:v>
                </c:pt>
                <c:pt idx="28">
                  <c:v>2.8227721590247494</c:v>
                </c:pt>
                <c:pt idx="29">
                  <c:v>2.8187465960848028</c:v>
                </c:pt>
                <c:pt idx="30">
                  <c:v>2.8147539124353402</c:v>
                </c:pt>
              </c:numCache>
            </c:numRef>
          </c:yVal>
          <c:smooth val="0"/>
          <c:extLst>
            <c:ext xmlns:c16="http://schemas.microsoft.com/office/drawing/2014/chart" uri="{C3380CC4-5D6E-409C-BE32-E72D297353CC}">
              <c16:uniqueId val="{00000007-6680-489A-86A2-C93B24DFDCF9}"/>
            </c:ext>
          </c:extLst>
        </c:ser>
        <c:ser>
          <c:idx val="10"/>
          <c:order val="8"/>
          <c:tx>
            <c:v>Case 3c (70/30) - 34k afy baseflow</c:v>
          </c:tx>
          <c:spPr>
            <a:ln>
              <a:solidFill>
                <a:schemeClr val="accent2"/>
              </a:solidFill>
              <a:prstDash val="dash"/>
            </a:ln>
          </c:spPr>
          <c:marker>
            <c:symbol val="none"/>
          </c:marker>
          <c:xVal>
            <c:numRef>
              <c:f>Graph!$A$18:$A$48</c:f>
              <c:numCache>
                <c:formatCode>General</c:formatCode>
                <c:ptCount val="31"/>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pt idx="23">
                  <c:v>2041</c:v>
                </c:pt>
                <c:pt idx="24">
                  <c:v>2042</c:v>
                </c:pt>
                <c:pt idx="25">
                  <c:v>2043</c:v>
                </c:pt>
                <c:pt idx="26">
                  <c:v>2044</c:v>
                </c:pt>
                <c:pt idx="27">
                  <c:v>2045</c:v>
                </c:pt>
                <c:pt idx="28">
                  <c:v>2046</c:v>
                </c:pt>
                <c:pt idx="29">
                  <c:v>2047</c:v>
                </c:pt>
                <c:pt idx="30">
                  <c:v>2048</c:v>
                </c:pt>
              </c:numCache>
            </c:numRef>
          </c:xVal>
          <c:yVal>
            <c:numRef>
              <c:f>Graph!$J$18:$J$48</c:f>
              <c:numCache>
                <c:formatCode>0.00</c:formatCode>
                <c:ptCount val="31"/>
                <c:pt idx="0">
                  <c:v>2.95</c:v>
                </c:pt>
                <c:pt idx="1">
                  <c:v>2.9444081106801194</c:v>
                </c:pt>
                <c:pt idx="2">
                  <c:v>2.9388591044720753</c:v>
                </c:pt>
                <c:pt idx="3">
                  <c:v>2.933352652513622</c:v>
                </c:pt>
                <c:pt idx="4">
                  <c:v>2.9278884284644939</c:v>
                </c:pt>
                <c:pt idx="5">
                  <c:v>2.922466108487066</c:v>
                </c:pt>
                <c:pt idx="6">
                  <c:v>2.9170853712271603</c:v>
                </c:pt>
                <c:pt idx="7">
                  <c:v>2.9117458977950026</c:v>
                </c:pt>
                <c:pt idx="8">
                  <c:v>2.9064473717463213</c:v>
                </c:pt>
                <c:pt idx="9">
                  <c:v>2.901189479063595</c:v>
                </c:pt>
                <c:pt idx="10">
                  <c:v>2.8959719081374411</c:v>
                </c:pt>
                <c:pt idx="11">
                  <c:v>2.8907943497481496</c:v>
                </c:pt>
                <c:pt idx="12">
                  <c:v>2.8856564970473557</c:v>
                </c:pt>
                <c:pt idx="13">
                  <c:v>2.8805580455398552</c:v>
                </c:pt>
                <c:pt idx="14">
                  <c:v>2.8754986930655582</c:v>
                </c:pt>
                <c:pt idx="15">
                  <c:v>2.8704781397815822</c:v>
                </c:pt>
                <c:pt idx="16">
                  <c:v>2.8654960881444813</c:v>
                </c:pt>
                <c:pt idx="17">
                  <c:v>2.8605522428926125</c:v>
                </c:pt>
                <c:pt idx="18">
                  <c:v>2.8556463110286363</c:v>
                </c:pt>
                <c:pt idx="19">
                  <c:v>2.8507780018021531</c:v>
                </c:pt>
                <c:pt idx="20">
                  <c:v>2.8459470266924729</c:v>
                </c:pt>
                <c:pt idx="21">
                  <c:v>2.8411530993915126</c:v>
                </c:pt>
                <c:pt idx="22">
                  <c:v>2.8363959357868316</c:v>
                </c:pt>
                <c:pt idx="23">
                  <c:v>2.831675253944792</c:v>
                </c:pt>
                <c:pt idx="24">
                  <c:v>2.8269907740938498</c:v>
                </c:pt>
                <c:pt idx="25">
                  <c:v>2.8223422186079752</c:v>
                </c:pt>
                <c:pt idx="26">
                  <c:v>2.8177293119901976</c:v>
                </c:pt>
                <c:pt idx="27">
                  <c:v>2.81315178085628</c:v>
                </c:pt>
                <c:pt idx="28">
                  <c:v>2.8086093539185155</c:v>
                </c:pt>
                <c:pt idx="29">
                  <c:v>2.8041017619696498</c:v>
                </c:pt>
                <c:pt idx="30">
                  <c:v>2.7996287378669265</c:v>
                </c:pt>
              </c:numCache>
            </c:numRef>
          </c:yVal>
          <c:smooth val="0"/>
          <c:extLst>
            <c:ext xmlns:c16="http://schemas.microsoft.com/office/drawing/2014/chart" uri="{C3380CC4-5D6E-409C-BE32-E72D297353CC}">
              <c16:uniqueId val="{00000008-6680-489A-86A2-C93B24DFDCF9}"/>
            </c:ext>
          </c:extLst>
        </c:ser>
        <c:ser>
          <c:idx val="7"/>
          <c:order val="9"/>
          <c:tx>
            <c:v>Case 4a (No Wetlands) - 75k afy baseflow</c:v>
          </c:tx>
          <c:spPr>
            <a:ln>
              <a:solidFill>
                <a:schemeClr val="accent6"/>
              </a:solidFill>
            </a:ln>
          </c:spPr>
          <c:marker>
            <c:symbol val="none"/>
          </c:marker>
          <c:xVal>
            <c:numRef>
              <c:f>Graph!$A$18:$A$48</c:f>
              <c:numCache>
                <c:formatCode>General</c:formatCode>
                <c:ptCount val="31"/>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pt idx="23">
                  <c:v>2041</c:v>
                </c:pt>
                <c:pt idx="24">
                  <c:v>2042</c:v>
                </c:pt>
                <c:pt idx="25">
                  <c:v>2043</c:v>
                </c:pt>
                <c:pt idx="26">
                  <c:v>2044</c:v>
                </c:pt>
                <c:pt idx="27">
                  <c:v>2045</c:v>
                </c:pt>
                <c:pt idx="28">
                  <c:v>2046</c:v>
                </c:pt>
                <c:pt idx="29">
                  <c:v>2047</c:v>
                </c:pt>
                <c:pt idx="30">
                  <c:v>2048</c:v>
                </c:pt>
              </c:numCache>
            </c:numRef>
          </c:xVal>
          <c:yVal>
            <c:numRef>
              <c:f>Graph!$K$18:$K$48</c:f>
              <c:numCache>
                <c:formatCode>0.00</c:formatCode>
                <c:ptCount val="31"/>
                <c:pt idx="0">
                  <c:v>2.95</c:v>
                </c:pt>
                <c:pt idx="1">
                  <c:v>2.946373293509426</c:v>
                </c:pt>
                <c:pt idx="2">
                  <c:v>2.9427785188753335</c:v>
                </c:pt>
                <c:pt idx="3">
                  <c:v>2.9392153949491204</c:v>
                </c:pt>
                <c:pt idx="4">
                  <c:v>2.9356836430575988</c:v>
                </c:pt>
                <c:pt idx="5">
                  <c:v>2.9321829869811977</c:v>
                </c:pt>
                <c:pt idx="6">
                  <c:v>2.928713152932362</c:v>
                </c:pt>
                <c:pt idx="7">
                  <c:v>2.9252738695341369</c:v>
                </c:pt>
                <c:pt idx="8">
                  <c:v>2.9218648677989458</c:v>
                </c:pt>
                <c:pt idx="9">
                  <c:v>2.9184858811075522</c:v>
                </c:pt>
                <c:pt idx="10">
                  <c:v>2.9151366451882055</c:v>
                </c:pt>
                <c:pt idx="11">
                  <c:v>2.911816898095974</c:v>
                </c:pt>
                <c:pt idx="12">
                  <c:v>2.9085263801922578</c:v>
                </c:pt>
                <c:pt idx="13">
                  <c:v>2.9052648341244827</c:v>
                </c:pt>
                <c:pt idx="14">
                  <c:v>2.9020320048059718</c:v>
                </c:pt>
                <c:pt idx="15">
                  <c:v>2.8988276393959946</c:v>
                </c:pt>
                <c:pt idx="16">
                  <c:v>2.8956514872799941</c:v>
                </c:pt>
                <c:pt idx="17">
                  <c:v>2.8925033000499845</c:v>
                </c:pt>
                <c:pt idx="18">
                  <c:v>2.8893828314851238</c:v>
                </c:pt>
                <c:pt idx="19">
                  <c:v>2.8862898375324564</c:v>
                </c:pt>
                <c:pt idx="20">
                  <c:v>2.8832240762878265</c:v>
                </c:pt>
                <c:pt idx="21">
                  <c:v>2.8801853079769573</c:v>
                </c:pt>
                <c:pt idx="22">
                  <c:v>2.877173294936699</c:v>
                </c:pt>
                <c:pt idx="23">
                  <c:v>2.8741878015964422</c:v>
                </c:pt>
                <c:pt idx="24">
                  <c:v>2.8712285944596911</c:v>
                </c:pt>
                <c:pt idx="25">
                  <c:v>2.8682954420858038</c:v>
                </c:pt>
                <c:pt idx="26">
                  <c:v>2.8653881150718914</c:v>
                </c:pt>
                <c:pt idx="27">
                  <c:v>2.8625063860348745</c:v>
                </c:pt>
                <c:pt idx="28">
                  <c:v>2.8596500295937011</c:v>
                </c:pt>
                <c:pt idx="29">
                  <c:v>2.8568188223517188</c:v>
                </c:pt>
                <c:pt idx="30">
                  <c:v>2.8540125428792034</c:v>
                </c:pt>
              </c:numCache>
            </c:numRef>
          </c:yVal>
          <c:smooth val="0"/>
          <c:extLst>
            <c:ext xmlns:c16="http://schemas.microsoft.com/office/drawing/2014/chart" uri="{C3380CC4-5D6E-409C-BE32-E72D297353CC}">
              <c16:uniqueId val="{00000009-6680-489A-86A2-C93B24DFDCF9}"/>
            </c:ext>
          </c:extLst>
        </c:ser>
        <c:ser>
          <c:idx val="6"/>
          <c:order val="10"/>
          <c:tx>
            <c:v>Case 4b (No Wetlands) - 52k afy baseflow</c:v>
          </c:tx>
          <c:spPr>
            <a:ln>
              <a:solidFill>
                <a:schemeClr val="accent6"/>
              </a:solidFill>
              <a:prstDash val="sysDot"/>
            </a:ln>
          </c:spPr>
          <c:marker>
            <c:symbol val="none"/>
          </c:marker>
          <c:xVal>
            <c:numRef>
              <c:f>Graph!$A$18:$A$48</c:f>
              <c:numCache>
                <c:formatCode>General</c:formatCode>
                <c:ptCount val="31"/>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pt idx="23">
                  <c:v>2041</c:v>
                </c:pt>
                <c:pt idx="24">
                  <c:v>2042</c:v>
                </c:pt>
                <c:pt idx="25">
                  <c:v>2043</c:v>
                </c:pt>
                <c:pt idx="26">
                  <c:v>2044</c:v>
                </c:pt>
                <c:pt idx="27">
                  <c:v>2045</c:v>
                </c:pt>
                <c:pt idx="28">
                  <c:v>2046</c:v>
                </c:pt>
                <c:pt idx="29">
                  <c:v>2047</c:v>
                </c:pt>
                <c:pt idx="30">
                  <c:v>2048</c:v>
                </c:pt>
              </c:numCache>
            </c:numRef>
          </c:xVal>
          <c:yVal>
            <c:numRef>
              <c:f>Graph!$L$18:$L$48</c:f>
              <c:numCache>
                <c:formatCode>0.00</c:formatCode>
                <c:ptCount val="31"/>
                <c:pt idx="0">
                  <c:v>2.95</c:v>
                </c:pt>
                <c:pt idx="1">
                  <c:v>2.9453636985767857</c:v>
                </c:pt>
                <c:pt idx="2">
                  <c:v>2.9407652647272595</c:v>
                </c:pt>
                <c:pt idx="3">
                  <c:v>2.9362043891632612</c:v>
                </c:pt>
                <c:pt idx="4">
                  <c:v>2.9316807651227812</c:v>
                </c:pt>
                <c:pt idx="5">
                  <c:v>2.9271940883493253</c:v>
                </c:pt>
                <c:pt idx="6">
                  <c:v>2.9227440570714545</c:v>
                </c:pt>
                <c:pt idx="7">
                  <c:v>2.9183303719824845</c:v>
                </c:pt>
                <c:pt idx="8">
                  <c:v>2.9139527362203563</c:v>
                </c:pt>
                <c:pt idx="9">
                  <c:v>2.9096108553476698</c:v>
                </c:pt>
                <c:pt idx="10">
                  <c:v>2.9053044373318779</c:v>
                </c:pt>
                <c:pt idx="11">
                  <c:v>2.9010331925256465</c:v>
                </c:pt>
                <c:pt idx="12">
                  <c:v>2.8967968336473731</c:v>
                </c:pt>
                <c:pt idx="13">
                  <c:v>2.8925950757618626</c:v>
                </c:pt>
                <c:pt idx="14">
                  <c:v>2.8884276362611647</c:v>
                </c:pt>
                <c:pt idx="15">
                  <c:v>2.8842942348455649</c:v>
                </c:pt>
                <c:pt idx="16">
                  <c:v>2.8801945935047319</c:v>
                </c:pt>
                <c:pt idx="17">
                  <c:v>2.8761284364990183</c:v>
                </c:pt>
                <c:pt idx="18">
                  <c:v>2.8720954903409148</c:v>
                </c:pt>
                <c:pt idx="19">
                  <c:v>2.8680954837766559</c:v>
                </c:pt>
                <c:pt idx="20">
                  <c:v>2.8641281477679756</c:v>
                </c:pt>
                <c:pt idx="21">
                  <c:v>2.8601932154740113</c:v>
                </c:pt>
                <c:pt idx="22">
                  <c:v>2.8562904222333567</c:v>
                </c:pt>
                <c:pt idx="23">
                  <c:v>2.8524195055462602</c:v>
                </c:pt>
                <c:pt idx="24">
                  <c:v>2.8485802050569711</c:v>
                </c:pt>
                <c:pt idx="25">
                  <c:v>2.8447722625362255</c:v>
                </c:pt>
                <c:pt idx="26">
                  <c:v>2.8409954218638807</c:v>
                </c:pt>
                <c:pt idx="27">
                  <c:v>2.837249429011687</c:v>
                </c:pt>
                <c:pt idx="28">
                  <c:v>2.8335340320262019</c:v>
                </c:pt>
                <c:pt idx="29">
                  <c:v>2.8298489810118443</c:v>
                </c:pt>
                <c:pt idx="30">
                  <c:v>2.8261940281140876</c:v>
                </c:pt>
              </c:numCache>
            </c:numRef>
          </c:yVal>
          <c:smooth val="0"/>
          <c:extLst>
            <c:ext xmlns:c16="http://schemas.microsoft.com/office/drawing/2014/chart" uri="{C3380CC4-5D6E-409C-BE32-E72D297353CC}">
              <c16:uniqueId val="{0000000A-6680-489A-86A2-C93B24DFDCF9}"/>
            </c:ext>
          </c:extLst>
        </c:ser>
        <c:ser>
          <c:idx val="11"/>
          <c:order val="11"/>
          <c:tx>
            <c:v>Case 4c (No Wetlands) - 34k afy baseflow</c:v>
          </c:tx>
          <c:spPr>
            <a:ln>
              <a:prstDash val="dash"/>
            </a:ln>
          </c:spPr>
          <c:marker>
            <c:symbol val="none"/>
          </c:marker>
          <c:xVal>
            <c:numRef>
              <c:f>Graph!$A$18:$A$48</c:f>
              <c:numCache>
                <c:formatCode>General</c:formatCode>
                <c:ptCount val="31"/>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pt idx="23">
                  <c:v>2041</c:v>
                </c:pt>
                <c:pt idx="24">
                  <c:v>2042</c:v>
                </c:pt>
                <c:pt idx="25">
                  <c:v>2043</c:v>
                </c:pt>
                <c:pt idx="26">
                  <c:v>2044</c:v>
                </c:pt>
                <c:pt idx="27">
                  <c:v>2045</c:v>
                </c:pt>
                <c:pt idx="28">
                  <c:v>2046</c:v>
                </c:pt>
                <c:pt idx="29">
                  <c:v>2047</c:v>
                </c:pt>
                <c:pt idx="30">
                  <c:v>2048</c:v>
                </c:pt>
              </c:numCache>
            </c:numRef>
          </c:xVal>
          <c:yVal>
            <c:numRef>
              <c:f>Graph!$M$18:$M$48</c:f>
              <c:numCache>
                <c:formatCode>0.00</c:formatCode>
                <c:ptCount val="31"/>
                <c:pt idx="0">
                  <c:v>2.95</c:v>
                </c:pt>
                <c:pt idx="1">
                  <c:v>2.9447364557652387</c:v>
                </c:pt>
                <c:pt idx="2">
                  <c:v>2.9395132766277037</c:v>
                </c:pt>
                <c:pt idx="3">
                  <c:v>2.9343301530353134</c:v>
                </c:pt>
                <c:pt idx="4">
                  <c:v>2.929186777809881</c:v>
                </c:pt>
                <c:pt idx="5">
                  <c:v>2.9240828461289099</c:v>
                </c:pt>
                <c:pt idx="6">
                  <c:v>2.9190180555075274</c:v>
                </c:pt>
                <c:pt idx="7">
                  <c:v>2.913992105780558</c:v>
                </c:pt>
                <c:pt idx="8">
                  <c:v>2.9090046990847358</c:v>
                </c:pt>
                <c:pt idx="9">
                  <c:v>2.9040555398410492</c:v>
                </c:pt>
                <c:pt idx="10">
                  <c:v>2.8991443347372257</c:v>
                </c:pt>
                <c:pt idx="11">
                  <c:v>2.8942707927103464</c:v>
                </c:pt>
                <c:pt idx="12">
                  <c:v>2.8894346249295979</c:v>
                </c:pt>
                <c:pt idx="13">
                  <c:v>2.8846355447791545</c:v>
                </c:pt>
                <c:pt idx="14">
                  <c:v>2.8798732678411914</c:v>
                </c:pt>
                <c:pt idx="15">
                  <c:v>2.8751475118790282</c:v>
                </c:pt>
                <c:pt idx="16">
                  <c:v>2.8704579968204031</c:v>
                </c:pt>
                <c:pt idx="17">
                  <c:v>2.8658044447408737</c:v>
                </c:pt>
                <c:pt idx="18">
                  <c:v>2.8611865798473466</c:v>
                </c:pt>
                <c:pt idx="19">
                  <c:v>2.8566041284617323</c:v>
                </c:pt>
                <c:pt idx="20">
                  <c:v>2.8520568190047242</c:v>
                </c:pt>
                <c:pt idx="21">
                  <c:v>2.8475443819797057</c:v>
                </c:pt>
                <c:pt idx="22">
                  <c:v>2.8430665499567769</c:v>
                </c:pt>
                <c:pt idx="23">
                  <c:v>2.8386230575569056</c:v>
                </c:pt>
                <c:pt idx="24">
                  <c:v>2.8342136414362002</c:v>
                </c:pt>
                <c:pt idx="25">
                  <c:v>2.8298380402703018</c:v>
                </c:pt>
                <c:pt idx="26">
                  <c:v>2.8254959947388976</c:v>
                </c:pt>
                <c:pt idx="27">
                  <c:v>2.8211872475103514</c:v>
                </c:pt>
                <c:pt idx="28">
                  <c:v>2.8169115432264538</c:v>
                </c:pt>
                <c:pt idx="29">
                  <c:v>2.812668628487287</c:v>
                </c:pt>
                <c:pt idx="30">
                  <c:v>2.8084582518362091</c:v>
                </c:pt>
              </c:numCache>
            </c:numRef>
          </c:yVal>
          <c:smooth val="0"/>
          <c:extLst>
            <c:ext xmlns:c16="http://schemas.microsoft.com/office/drawing/2014/chart" uri="{C3380CC4-5D6E-409C-BE32-E72D297353CC}">
              <c16:uniqueId val="{0000000B-6680-489A-86A2-C93B24DFDCF9}"/>
            </c:ext>
          </c:extLst>
        </c:ser>
        <c:dLbls>
          <c:showLegendKey val="0"/>
          <c:showVal val="0"/>
          <c:showCatName val="0"/>
          <c:showSerName val="0"/>
          <c:showPercent val="0"/>
          <c:showBubbleSize val="0"/>
        </c:dLbls>
        <c:axId val="98610607"/>
        <c:axId val="1"/>
        <c:extLst/>
      </c:scatterChart>
      <c:valAx>
        <c:axId val="98610607"/>
        <c:scaling>
          <c:orientation val="minMax"/>
          <c:max val="2048"/>
          <c:min val="2018"/>
        </c:scaling>
        <c:delete val="0"/>
        <c:axPos val="b"/>
        <c:title>
          <c:tx>
            <c:rich>
              <a:bodyPr/>
              <a:lstStyle/>
              <a:p>
                <a:pPr>
                  <a:defRPr/>
                </a:pPr>
                <a:r>
                  <a:rPr lang="en-US"/>
                  <a:t>Year</a:t>
                </a:r>
              </a:p>
            </c:rich>
          </c:tx>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
        <c:crosses val="autoZero"/>
        <c:crossBetween val="midCat"/>
      </c:valAx>
      <c:valAx>
        <c:axId val="1"/>
        <c:scaling>
          <c:orientation val="minMax"/>
          <c:max val="3"/>
          <c:min val="2.7"/>
        </c:scaling>
        <c:delete val="0"/>
        <c:axPos val="l"/>
        <c:title>
          <c:tx>
            <c:rich>
              <a:bodyPr rot="-5400000" vert="horz"/>
              <a:lstStyle/>
              <a:p>
                <a:pPr>
                  <a:defRPr sz="1100"/>
                </a:pPr>
                <a:r>
                  <a:rPr lang="en-US" sz="1100"/>
                  <a:t>Nitrate (as N)</a:t>
                </a:r>
              </a:p>
              <a:p>
                <a:pPr>
                  <a:defRPr sz="1100"/>
                </a:pPr>
                <a:r>
                  <a:rPr lang="en-US" sz="1100"/>
                  <a:t>(mg/L)</a:t>
                </a:r>
              </a:p>
            </c:rich>
          </c:tx>
          <c:overlay val="0"/>
        </c:title>
        <c:numFmt formatCode="0.00" sourceLinked="0"/>
        <c:majorTickMark val="out"/>
        <c:minorTickMark val="none"/>
        <c:tickLblPos val="nextTo"/>
        <c:txPr>
          <a:bodyPr/>
          <a:lstStyle/>
          <a:p>
            <a:pPr>
              <a:defRPr sz="1100"/>
            </a:pPr>
            <a:endParaRPr lang="en-US"/>
          </a:p>
        </c:txPr>
        <c:crossAx val="98610607"/>
        <c:crosses val="autoZero"/>
        <c:crossBetween val="midCat"/>
      </c:valAx>
      <c:spPr>
        <a:ln>
          <a:solidFill>
            <a:srgbClr val="000000"/>
          </a:solidFill>
        </a:ln>
      </c:spPr>
    </c:plotArea>
    <c:legend>
      <c:legendPos val="b"/>
      <c:layout>
        <c:manualLayout>
          <c:xMode val="edge"/>
          <c:yMode val="edge"/>
          <c:x val="3.5560595032572806E-2"/>
          <c:y val="0.77531905599178741"/>
          <c:w val="0.93193457769650456"/>
          <c:h val="0.20803739338407939"/>
        </c:manualLayout>
      </c:layout>
      <c:overlay val="0"/>
      <c:spPr>
        <a:solidFill>
          <a:schemeClr val="bg1"/>
        </a:solidFill>
        <a:ln>
          <a:solidFill>
            <a:schemeClr val="bg1">
              <a:lumMod val="50000"/>
            </a:schemeClr>
          </a:solidFill>
        </a:ln>
      </c:spPr>
    </c:legend>
    <c:plotVisOnly val="1"/>
    <c:dispBlanksAs val="gap"/>
    <c:showDLblsOverMax val="0"/>
  </c:chart>
  <c:spPr>
    <a:ln>
      <a:noFill/>
    </a:ln>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C76EDD-B10C-7719-3B52-5367EA0A1F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4D313DB-0D92-44FD-BC2A-32B9EEA103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A1C41D-332A-4148-B6EF-FD11A24480B0}" type="datetimeFigureOut">
              <a:rPr lang="en-US" smtClean="0"/>
              <a:t>8/6/2025</a:t>
            </a:fld>
            <a:endParaRPr lang="en-US"/>
          </a:p>
        </p:txBody>
      </p:sp>
      <p:sp>
        <p:nvSpPr>
          <p:cNvPr id="4" name="Footer Placeholder 3">
            <a:extLst>
              <a:ext uri="{FF2B5EF4-FFF2-40B4-BE49-F238E27FC236}">
                <a16:creationId xmlns:a16="http://schemas.microsoft.com/office/drawing/2014/main" id="{CA6C4C55-2F06-36C4-1221-8B843BF569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C3D893E-E507-A45D-8816-00BAD06519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23DE43-A6AB-4E8A-8795-14EBE4853375}" type="slidenum">
              <a:rPr lang="en-US" smtClean="0"/>
              <a:t>‹#›</a:t>
            </a:fld>
            <a:endParaRPr lang="en-US"/>
          </a:p>
        </p:txBody>
      </p:sp>
    </p:spTree>
    <p:extLst>
      <p:ext uri="{BB962C8B-B14F-4D97-AF65-F5344CB8AC3E}">
        <p14:creationId xmlns:p14="http://schemas.microsoft.com/office/powerpoint/2010/main" val="4213078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2C3B2-3245-4691-B024-F6305EDCCD25}" type="datetimeFigureOut">
              <a:rPr lang="en-US" smtClean="0"/>
              <a:t>8/6/2025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2F70A1-0982-467B-80D2-444A2A26DA59}" type="slidenum">
              <a:rPr lang="en-US" smtClean="0"/>
              <a:t>‹#›</a:t>
            </a:fld>
            <a:endParaRPr lang="en-US"/>
          </a:p>
        </p:txBody>
      </p:sp>
    </p:spTree>
    <p:extLst>
      <p:ext uri="{BB962C8B-B14F-4D97-AF65-F5344CB8AC3E}">
        <p14:creationId xmlns:p14="http://schemas.microsoft.com/office/powerpoint/2010/main" val="989774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Good evening, I’m here to give an update on our plans for the future of the Prado wetlands. Our Executive Director of Planning and Natural Resources, Lisa Haney, presented our rough plans a few months ago, and we’ve taken that time to refine those efforts, as you will see today.</a:t>
            </a:r>
          </a:p>
        </p:txBody>
      </p:sp>
      <p:sp>
        <p:nvSpPr>
          <p:cNvPr id="4" name="Slide Number Placeholder 3"/>
          <p:cNvSpPr>
            <a:spLocks noGrp="1"/>
          </p:cNvSpPr>
          <p:nvPr>
            <p:ph type="sldNum" sz="quarter" idx="5"/>
          </p:nvPr>
        </p:nvSpPr>
        <p:spPr/>
        <p:txBody>
          <a:bodyPr/>
          <a:lstStyle/>
          <a:p>
            <a:fld id="{E32F70A1-0982-467B-80D2-444A2A26DA59}" type="slidenum">
              <a:rPr lang="en-US" smtClean="0"/>
              <a:t>1</a:t>
            </a:fld>
            <a:endParaRPr lang="en-US"/>
          </a:p>
        </p:txBody>
      </p:sp>
    </p:spTree>
    <p:extLst>
      <p:ext uri="{BB962C8B-B14F-4D97-AF65-F5344CB8AC3E}">
        <p14:creationId xmlns:p14="http://schemas.microsoft.com/office/powerpoint/2010/main" val="3332752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Next steps: For our first goal of decreasing OCWD maintenance demand by redesigning the ponds – we’re going to hold off on doing that for a while and reassess in a year. This gives us time to assess the changes in maintenance in the North, South, and West ponds and confirming our modeling estimates that water quality would not be affected, before jumping in with both feet into completing changing operations of the entire wetlands in one go. This also gives us time to explore opportunities for grant funding, if available. In terms of water conservation research, we commit to not changing these research ponds in blue and yellow for the time being and continuing conducting research in partnership with UCI that could benefit our water conservation goals. Thirdly, we’re looking to engage a consultant to develop a conceptual design plan for the improvements and enhancements to our educational and interpretive infrastructure and amenities.</a:t>
            </a:r>
          </a:p>
        </p:txBody>
      </p:sp>
      <p:sp>
        <p:nvSpPr>
          <p:cNvPr id="4" name="Slide Number Placeholder 3"/>
          <p:cNvSpPr>
            <a:spLocks noGrp="1"/>
          </p:cNvSpPr>
          <p:nvPr>
            <p:ph type="sldNum" sz="quarter" idx="5"/>
          </p:nvPr>
        </p:nvSpPr>
        <p:spPr/>
        <p:txBody>
          <a:bodyPr/>
          <a:lstStyle/>
          <a:p>
            <a:fld id="{E32F70A1-0982-467B-80D2-444A2A26DA59}" type="slidenum">
              <a:rPr lang="en-US" smtClean="0"/>
              <a:t>10</a:t>
            </a:fld>
            <a:endParaRPr lang="en-US"/>
          </a:p>
        </p:txBody>
      </p:sp>
    </p:spTree>
    <p:extLst>
      <p:ext uri="{BB962C8B-B14F-4D97-AF65-F5344CB8AC3E}">
        <p14:creationId xmlns:p14="http://schemas.microsoft.com/office/powerpoint/2010/main" val="548622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We’ve drafted a scope of work which was included in the board packet this evening which asks for an architectural consultant to design elements that would enhance 1) the educational and interpretive infrastructure at the Prado Wetlands and Field office to include improved signage on topics relevant to OCWD operations, including the historical use of the wetlands as nitrogen treatment ponds, the groundwater recharge process and the role that Prado Dam plays in that (such as FIRO and holding water behind the Dam), invasive species removal like Arundo donax and how removing that invasive plant provides us with additional drinking water, and other environmental stewardship efforts, such as our work bringing back the least Bell’s vireo, protecting the Santa Ana sucker and planting habitat behind Prado Dam. This could also include improved usage of the taxidermy displays that we have at Prado and the native plant garden on site. Additionally, we’d like them to design improvements to amenities at the site, such as improved seating and shading, outdoor bathroom facilities, water bottle refilling stations and outdoor audiovisual capabilities, to improve the comfort and safety of our visitors. We’re estimating these design costs to be between $60,000 and $100,000 and plan on looking for grant funding to help pay for the cost of implementation and construction of these designs.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5"/>
          </p:nvPr>
        </p:nvSpPr>
        <p:spPr/>
        <p:txBody>
          <a:bodyPr/>
          <a:lstStyle/>
          <a:p>
            <a:fld id="{E32F70A1-0982-467B-80D2-444A2A26DA59}" type="slidenum">
              <a:rPr lang="en-US" smtClean="0"/>
              <a:t>11</a:t>
            </a:fld>
            <a:endParaRPr lang="en-US"/>
          </a:p>
        </p:txBody>
      </p:sp>
    </p:spTree>
    <p:extLst>
      <p:ext uri="{BB962C8B-B14F-4D97-AF65-F5344CB8AC3E}">
        <p14:creationId xmlns:p14="http://schemas.microsoft.com/office/powerpoint/2010/main" val="2366142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That brings us to our recommendations for today which are to allow our lessee Mike Raahauge Shooting Enterprises to maintain the North, South, and West Ponds, and to issue an RFP for a consultant to develop a conceptual design plan for enhancements that support and expand the site’s touring capabilities.</a:t>
            </a:r>
          </a:p>
          <a:p>
            <a:r>
              <a:rPr lang="en-US" sz="1200" kern="1200">
                <a:solidFill>
                  <a:schemeClr val="tx1"/>
                </a:solidFill>
                <a:effectLst/>
                <a:latin typeface="+mn-lt"/>
                <a:ea typeface="+mn-ea"/>
                <a:cs typeface="+mn-cs"/>
              </a:rPr>
              <a:t>Thank you, and I’m happy to take any questions</a:t>
            </a:r>
          </a:p>
          <a:p>
            <a:endParaRPr lang="en-US"/>
          </a:p>
        </p:txBody>
      </p:sp>
      <p:sp>
        <p:nvSpPr>
          <p:cNvPr id="4" name="Slide Number Placeholder 3"/>
          <p:cNvSpPr>
            <a:spLocks noGrp="1"/>
          </p:cNvSpPr>
          <p:nvPr>
            <p:ph type="sldNum" sz="quarter" idx="5"/>
          </p:nvPr>
        </p:nvSpPr>
        <p:spPr/>
        <p:txBody>
          <a:bodyPr/>
          <a:lstStyle/>
          <a:p>
            <a:fld id="{E32F70A1-0982-467B-80D2-444A2A26DA59}" type="slidenum">
              <a:rPr lang="en-US" smtClean="0"/>
              <a:t>12</a:t>
            </a:fld>
            <a:endParaRPr lang="en-US"/>
          </a:p>
        </p:txBody>
      </p:sp>
    </p:spTree>
    <p:extLst>
      <p:ext uri="{BB962C8B-B14F-4D97-AF65-F5344CB8AC3E}">
        <p14:creationId xmlns:p14="http://schemas.microsoft.com/office/powerpoint/2010/main" val="3724489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External presentations – use this closing slide. Updated May 29, 2024 with the addition of the QR code (newsletter sign-up)</a:t>
            </a:r>
          </a:p>
          <a:p>
            <a:r>
              <a:rPr lang="en-US"/>
              <a:t>This is sized to fit and scan in the OCWD board room</a:t>
            </a:r>
          </a:p>
        </p:txBody>
      </p:sp>
      <p:sp>
        <p:nvSpPr>
          <p:cNvPr id="4" name="Slide Number Placeholder 3"/>
          <p:cNvSpPr>
            <a:spLocks noGrp="1"/>
          </p:cNvSpPr>
          <p:nvPr>
            <p:ph type="sldNum" sz="quarter" idx="5"/>
          </p:nvPr>
        </p:nvSpPr>
        <p:spPr/>
        <p:txBody>
          <a:bodyPr/>
          <a:lstStyle/>
          <a:p>
            <a:fld id="{512EBC74-E5BC-4D17-B6CF-02CEA80C43EB}" type="slidenum">
              <a:rPr lang="en-US" smtClean="0"/>
              <a:t>13</a:t>
            </a:fld>
            <a:endParaRPr lang="en-US"/>
          </a:p>
        </p:txBody>
      </p:sp>
    </p:spTree>
    <p:extLst>
      <p:ext uri="{BB962C8B-B14F-4D97-AF65-F5344CB8AC3E}">
        <p14:creationId xmlns:p14="http://schemas.microsoft.com/office/powerpoint/2010/main" val="1709914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For some quick context, the Prado Constructed Wetlands are a series of 45 treatment ponds, owned and operated by OCWD, in Corona out in Riverside County. They were originally built as duck hunting ponds, but in the 1990s, they were converted into treatment wetlands to remove nitrogen from the Santa Ana River before it is recharged downstream in Orange County.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Over the years, we’ve learned that to optimize nitrogen removal, the ponds need to be maintained at a ratio of about 50% vegetation, 50% open water. This requires a large maintenance commitment from our Operations staff, as they must clear out a third of all the ponds each year in a very tight maintenance window, bracketed by the end of nesting season (which can last as long as September 15</a:t>
            </a:r>
            <a:r>
              <a:rPr lang="en-US" sz="1200" kern="1200" baseline="30000">
                <a:solidFill>
                  <a:schemeClr val="tx1"/>
                </a:solidFill>
                <a:effectLst/>
                <a:latin typeface="+mn-lt"/>
                <a:ea typeface="+mn-ea"/>
                <a:cs typeface="+mn-cs"/>
              </a:rPr>
              <a:t>th</a:t>
            </a:r>
            <a:r>
              <a:rPr lang="en-US" sz="1200" kern="1200">
                <a:solidFill>
                  <a:schemeClr val="tx1"/>
                </a:solidFill>
                <a:effectLst/>
                <a:latin typeface="+mn-lt"/>
                <a:ea typeface="+mn-ea"/>
                <a:cs typeface="+mn-cs"/>
              </a:rPr>
              <a:t>) on one end and by the start of the rainy season (which can start as early as October) on the other. </a:t>
            </a:r>
          </a:p>
        </p:txBody>
      </p:sp>
      <p:sp>
        <p:nvSpPr>
          <p:cNvPr id="4" name="Slide Number Placeholder 3"/>
          <p:cNvSpPr>
            <a:spLocks noGrp="1"/>
          </p:cNvSpPr>
          <p:nvPr>
            <p:ph type="sldNum" sz="quarter" idx="5"/>
          </p:nvPr>
        </p:nvSpPr>
        <p:spPr/>
        <p:txBody>
          <a:bodyPr/>
          <a:lstStyle/>
          <a:p>
            <a:fld id="{E32F70A1-0982-467B-80D2-444A2A26DA59}" type="slidenum">
              <a:rPr lang="en-US" smtClean="0"/>
              <a:t>2</a:t>
            </a:fld>
            <a:endParaRPr lang="en-US"/>
          </a:p>
        </p:txBody>
      </p:sp>
    </p:spTree>
    <p:extLst>
      <p:ext uri="{BB962C8B-B14F-4D97-AF65-F5344CB8AC3E}">
        <p14:creationId xmlns:p14="http://schemas.microsoft.com/office/powerpoint/2010/main" val="492156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This narrow window of opportunity results in an “all hands on deck” approach to maintenance of the ponds in the fall. Though normally Prado is staffed with 1 supervisor and 2 operators, an additional 5 operators are pulled from our Anaheim crew to help clear out the vegetation as soon as possible. There’s a large equipment cost as well, including some equipment that must be rented specifically for this clearing. These resources are pulled from doing recharge work in Anaheim, leaving the Operations team unable to complete all recharge facilities maintenance tasks, meaning recharge operations are not optimized, resulting in water being lost to the ocean. If Prado maintenance demands were decreased, Operations staff could further refine recharge operations, resulting in millions of dollars worth of additional water recharged.</a:t>
            </a:r>
          </a:p>
        </p:txBody>
      </p:sp>
      <p:sp>
        <p:nvSpPr>
          <p:cNvPr id="4" name="Slide Number Placeholder 3"/>
          <p:cNvSpPr>
            <a:spLocks noGrp="1"/>
          </p:cNvSpPr>
          <p:nvPr>
            <p:ph type="sldNum" sz="quarter" idx="5"/>
          </p:nvPr>
        </p:nvSpPr>
        <p:spPr/>
        <p:txBody>
          <a:bodyPr/>
          <a:lstStyle/>
          <a:p>
            <a:fld id="{E32F70A1-0982-467B-80D2-444A2A26DA59}" type="slidenum">
              <a:rPr lang="en-US" smtClean="0"/>
              <a:t>3</a:t>
            </a:fld>
            <a:endParaRPr lang="en-US"/>
          </a:p>
        </p:txBody>
      </p:sp>
    </p:spTree>
    <p:extLst>
      <p:ext uri="{BB962C8B-B14F-4D97-AF65-F5344CB8AC3E}">
        <p14:creationId xmlns:p14="http://schemas.microsoft.com/office/powerpoint/2010/main" val="783852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And we do have an opportunity to reduce maintenance demand that stems from the fact that nitrogen levels within the watershed have significantly declined over the past three decades, largely due to the closure of local dairies and improvements in upstream wastewater recycling. Recent modeling confirms that we no longer need to operate the ponds for nitrogen removal to meet water quality standards downstream. This creates an opportunity to rethink how we operation and maintain the Prado Wetlands in order to reduce the maintenance burden on our staff, while preserving the site’s economic, educational, and research values.</a:t>
            </a:r>
          </a:p>
          <a:p>
            <a:endParaRPr lang="en-US"/>
          </a:p>
          <a:p>
            <a:r>
              <a:rPr lang="en-US"/>
              <a:t>**historically regularly between 3-6 mg/L, but up to 12 mg/L</a:t>
            </a:r>
          </a:p>
        </p:txBody>
      </p:sp>
      <p:sp>
        <p:nvSpPr>
          <p:cNvPr id="4" name="Slide Number Placeholder 3"/>
          <p:cNvSpPr>
            <a:spLocks noGrp="1"/>
          </p:cNvSpPr>
          <p:nvPr>
            <p:ph type="sldNum" sz="quarter" idx="5"/>
          </p:nvPr>
        </p:nvSpPr>
        <p:spPr/>
        <p:txBody>
          <a:bodyPr/>
          <a:lstStyle/>
          <a:p>
            <a:fld id="{E32F70A1-0982-467B-80D2-444A2A26DA59}" type="slidenum">
              <a:rPr lang="en-US" smtClean="0"/>
              <a:t>4</a:t>
            </a:fld>
            <a:endParaRPr lang="en-US"/>
          </a:p>
        </p:txBody>
      </p:sp>
    </p:spTree>
    <p:extLst>
      <p:ext uri="{BB962C8B-B14F-4D97-AF65-F5344CB8AC3E}">
        <p14:creationId xmlns:p14="http://schemas.microsoft.com/office/powerpoint/2010/main" val="985184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However, while we no longer need to operate the wetlands for nitrogen removal, the wetland ponds still require maintenance for duck hunting. We do have a lessee who operates a duck hunting concession within the wetlands, and though we are eager to reduce our operational burden, we are still mindful of their needs. So our solution has been to allow the lessee to take over the maintenance of the ponds. Starting in 2026, the lessee will rent their own equipment to maintain the north, south, and west ponds in a way that meets their hunting needs, but aligns with OCWD’s environmental permit requirements. All proposed work requires OCWD approval and will be supervised by OCWD natural resources biologists to ensure protection of riparian habitat and nesting birds. Maintenance of access roads and repairs and maintenance of any water infrastructure will still be conducted by OCWD, but the maintenance demand on the OCWD Operations crew will be significantly lightened. But, I’ve mentioned they’ll be taking over the North, South, and West ponds – what will happen to the East Ponds. OCWD will maintain operation of the East ponds, but will transition them away from nitrogen treatment and into a design that supports a decreased maintenance demand and can help make touring of the Prado Wetlands a more engaging and comfortable experience for our visitors</a:t>
            </a:r>
            <a:endParaRPr lang="en-US"/>
          </a:p>
        </p:txBody>
      </p:sp>
      <p:sp>
        <p:nvSpPr>
          <p:cNvPr id="4" name="Slide Number Placeholder 3"/>
          <p:cNvSpPr>
            <a:spLocks noGrp="1"/>
          </p:cNvSpPr>
          <p:nvPr>
            <p:ph type="sldNum" sz="quarter" idx="5"/>
          </p:nvPr>
        </p:nvSpPr>
        <p:spPr/>
        <p:txBody>
          <a:bodyPr/>
          <a:lstStyle/>
          <a:p>
            <a:fld id="{E32F70A1-0982-467B-80D2-444A2A26DA59}" type="slidenum">
              <a:rPr lang="en-US" smtClean="0"/>
              <a:t>5</a:t>
            </a:fld>
            <a:endParaRPr lang="en-US"/>
          </a:p>
        </p:txBody>
      </p:sp>
    </p:spTree>
    <p:extLst>
      <p:ext uri="{BB962C8B-B14F-4D97-AF65-F5344CB8AC3E}">
        <p14:creationId xmlns:p14="http://schemas.microsoft.com/office/powerpoint/2010/main" val="895854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We have three main goals for how we would like to approach the East Ponds, and I’ll break them down further on their own subsequent slides. First, we’d like to find a way to further decrease OCWD maintenance needs. Even if our lessee is maintaining most of the ponds, these east ponds will still need that full maintenance effort – it would take less time and resources, but it would still be occurring, so our first goal is to decrease that level of maintenance even further. The second goal is to provide space for water conservation research – research that could help justify holding more water behind Prado Dam to our regulatory agencies. And our third goal is to expand our educational and interpretive infrastructure out at Prado to make tours more engaging for our visitors as well as upgrading amenities. Let’s look at each of these goals a little bit closer and talk about how we plan to meet them. </a:t>
            </a:r>
          </a:p>
          <a:p>
            <a:endParaRPr lang="en-US"/>
          </a:p>
        </p:txBody>
      </p:sp>
      <p:sp>
        <p:nvSpPr>
          <p:cNvPr id="4" name="Slide Number Placeholder 3"/>
          <p:cNvSpPr>
            <a:spLocks noGrp="1"/>
          </p:cNvSpPr>
          <p:nvPr>
            <p:ph type="sldNum" sz="quarter" idx="5"/>
          </p:nvPr>
        </p:nvSpPr>
        <p:spPr/>
        <p:txBody>
          <a:bodyPr/>
          <a:lstStyle/>
          <a:p>
            <a:fld id="{E32F70A1-0982-467B-80D2-444A2A26DA59}" type="slidenum">
              <a:rPr lang="en-US" smtClean="0"/>
              <a:t>6</a:t>
            </a:fld>
            <a:endParaRPr lang="en-US"/>
          </a:p>
        </p:txBody>
      </p:sp>
    </p:spTree>
    <p:extLst>
      <p:ext uri="{BB962C8B-B14F-4D97-AF65-F5344CB8AC3E}">
        <p14:creationId xmlns:p14="http://schemas.microsoft.com/office/powerpoint/2010/main" val="1447787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we’re looking to further reduce maintenance demands by redesigning the ponds’ shape and depth to discourage rapid vegetation growth. You can do this by making the slopes steeper and the ponds themselves deeper – too deep for wetland vegetation to grow. This would require significantly less maintenance each year, while still maintaining an aesthetic appearance of the ponds. This would require a bit of upfront engineering and construction, but OCWD operations staff would again be able to spend more time down in OC, maintaining those core recharge facilities, getting more water into the ground.</a:t>
            </a:r>
          </a:p>
        </p:txBody>
      </p:sp>
      <p:sp>
        <p:nvSpPr>
          <p:cNvPr id="4" name="Slide Number Placeholder 3"/>
          <p:cNvSpPr>
            <a:spLocks noGrp="1"/>
          </p:cNvSpPr>
          <p:nvPr>
            <p:ph type="sldNum" sz="quarter" idx="5"/>
          </p:nvPr>
        </p:nvSpPr>
        <p:spPr/>
        <p:txBody>
          <a:bodyPr/>
          <a:lstStyle/>
          <a:p>
            <a:fld id="{E32F70A1-0982-467B-80D2-444A2A26DA59}" type="slidenum">
              <a:rPr lang="en-US" smtClean="0"/>
              <a:t>7</a:t>
            </a:fld>
            <a:endParaRPr lang="en-US"/>
          </a:p>
        </p:txBody>
      </p:sp>
    </p:spTree>
    <p:extLst>
      <p:ext uri="{BB962C8B-B14F-4D97-AF65-F5344CB8AC3E}">
        <p14:creationId xmlns:p14="http://schemas.microsoft.com/office/powerpoint/2010/main" val="1091755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2AF63-E37B-0CD1-2F80-65A99783A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2AB46D-1F36-ECC0-5E20-C116BE3EA9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845CCC-184D-A511-EA6E-D8F3026FD378}"/>
              </a:ext>
            </a:extLst>
          </p:cNvPr>
          <p:cNvSpPr>
            <a:spLocks noGrp="1"/>
          </p:cNvSpPr>
          <p:nvPr>
            <p:ph type="body" idx="1"/>
          </p:nvPr>
        </p:nvSpPr>
        <p:spPr/>
        <p:txBody>
          <a:bodyPr/>
          <a:lstStyle/>
          <a:p>
            <a:r>
              <a:rPr lang="en-US" sz="1200" kern="1200">
                <a:solidFill>
                  <a:schemeClr val="tx1"/>
                </a:solidFill>
                <a:effectLst/>
                <a:latin typeface="+mn-lt"/>
                <a:ea typeface="+mn-ea"/>
                <a:cs typeface="+mn-cs"/>
              </a:rPr>
              <a:t>Second, we will provide space for water conservation research, specifically in renewing our partnership with UCI’s Masters in Conservation and Restoration Science capstone program. This means provide space for research such as their ongoing project to study the effect of inundation on riparian habitat, which will help inform management of water levels behind Prado Dam. Water storage behind Prado provides 40-45% of our water supply, but maintaining the benefit requires us to protect the riparian habitat and endangered species in the area. This research will play a key role in demonstrating to regulatory agencies that our operations have minimal environmental impact.</a:t>
            </a:r>
          </a:p>
        </p:txBody>
      </p:sp>
      <p:sp>
        <p:nvSpPr>
          <p:cNvPr id="4" name="Slide Number Placeholder 3">
            <a:extLst>
              <a:ext uri="{FF2B5EF4-FFF2-40B4-BE49-F238E27FC236}">
                <a16:creationId xmlns:a16="http://schemas.microsoft.com/office/drawing/2014/main" id="{39C2103F-5755-E464-0EAD-1C94D3D9BE91}"/>
              </a:ext>
            </a:extLst>
          </p:cNvPr>
          <p:cNvSpPr>
            <a:spLocks noGrp="1"/>
          </p:cNvSpPr>
          <p:nvPr>
            <p:ph type="sldNum" sz="quarter" idx="5"/>
          </p:nvPr>
        </p:nvSpPr>
        <p:spPr/>
        <p:txBody>
          <a:bodyPr/>
          <a:lstStyle/>
          <a:p>
            <a:fld id="{E32F70A1-0982-467B-80D2-444A2A26DA59}" type="slidenum">
              <a:rPr lang="en-US" smtClean="0"/>
              <a:t>8</a:t>
            </a:fld>
            <a:endParaRPr lang="en-US"/>
          </a:p>
        </p:txBody>
      </p:sp>
    </p:spTree>
    <p:extLst>
      <p:ext uri="{BB962C8B-B14F-4D97-AF65-F5344CB8AC3E}">
        <p14:creationId xmlns:p14="http://schemas.microsoft.com/office/powerpoint/2010/main" val="553117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Third, in collaboration with our Public Affairs team, we aim to expand the site’s educational and interpretive infrastructure. Currently at Prado, we don’t have anywhere for large groups to gather for tours and sit in the shade – we have three plastic picnic tables that are a little worse for wear and some benches and a shade structure that falls apart in the wind and requires frequent repairs, or any audiovisual capabilities to give presentations or show videos – that capability is limited to either our conference room which can fit maximum 12 people, or to a small wheelable TV that is only good for small groups. In terms of amenities, we’ve got one </a:t>
            </a:r>
            <a:r>
              <a:rPr lang="en-US" sz="1200" kern="1200" err="1">
                <a:solidFill>
                  <a:schemeClr val="tx1"/>
                </a:solidFill>
                <a:effectLst/>
                <a:latin typeface="+mn-lt"/>
                <a:ea typeface="+mn-ea"/>
                <a:cs typeface="+mn-cs"/>
              </a:rPr>
              <a:t>portapotty</a:t>
            </a:r>
            <a:r>
              <a:rPr lang="en-US" sz="1200" kern="1200">
                <a:solidFill>
                  <a:schemeClr val="tx1"/>
                </a:solidFill>
                <a:effectLst/>
                <a:latin typeface="+mn-lt"/>
                <a:ea typeface="+mn-ea"/>
                <a:cs typeface="+mn-cs"/>
              </a:rPr>
              <a:t> or the staff bathrooms for toilets, and drinking water is limited to the water cooler in the employee breakroom. And our educational features are, shall we say, a bit low budget, limited to a few labels on our taxidermy or in our native plant garden and some homemade signs by our interns over the years. The facilities could really use an update in order to accommodate larger groups – such as our Groundwater Adventure Tour – which will make it easier for all our key stakeholders to see OCWD’s work first hand, and provide a forum to really brag about OCWD’s Natural Resources Program and it’s environmental stewardship efforts. We’ve got a great story about how we’ve managed to provide safe clean drinking water to so many people without harming the environment, and we need a great space to tell that story. </a:t>
            </a:r>
          </a:p>
        </p:txBody>
      </p:sp>
      <p:sp>
        <p:nvSpPr>
          <p:cNvPr id="4" name="Slide Number Placeholder 3"/>
          <p:cNvSpPr>
            <a:spLocks noGrp="1"/>
          </p:cNvSpPr>
          <p:nvPr>
            <p:ph type="sldNum" sz="quarter" idx="5"/>
          </p:nvPr>
        </p:nvSpPr>
        <p:spPr/>
        <p:txBody>
          <a:bodyPr/>
          <a:lstStyle/>
          <a:p>
            <a:fld id="{E32F70A1-0982-467B-80D2-444A2A26DA59}" type="slidenum">
              <a:rPr lang="en-US" smtClean="0"/>
              <a:t>9</a:t>
            </a:fld>
            <a:endParaRPr lang="en-US"/>
          </a:p>
        </p:txBody>
      </p:sp>
    </p:spTree>
    <p:extLst>
      <p:ext uri="{BB962C8B-B14F-4D97-AF65-F5344CB8AC3E}">
        <p14:creationId xmlns:p14="http://schemas.microsoft.com/office/powerpoint/2010/main" val="2253502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0B42E1-BB3A-E5ED-20BF-94298567F4F9}"/>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 name="Title 1">
            <a:extLst>
              <a:ext uri="{FF2B5EF4-FFF2-40B4-BE49-F238E27FC236}">
                <a16:creationId xmlns:a16="http://schemas.microsoft.com/office/drawing/2014/main" id="{270F6FC7-94D9-A826-0233-6CD664B972E8}"/>
              </a:ext>
            </a:extLst>
          </p:cNvPr>
          <p:cNvSpPr>
            <a:spLocks noGrp="1"/>
          </p:cNvSpPr>
          <p:nvPr>
            <p:ph type="ctrTitle"/>
          </p:nvPr>
        </p:nvSpPr>
        <p:spPr>
          <a:xfrm>
            <a:off x="1524000" y="1122363"/>
            <a:ext cx="9144000" cy="2387600"/>
          </a:xfrm>
        </p:spPr>
        <p:txBody>
          <a:bodyPr anchor="b">
            <a:normAutofit/>
          </a:bodyPr>
          <a:lstStyle>
            <a:lvl1pPr algn="ctr">
              <a:defRPr sz="40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36F50D19-15F3-3F6A-A642-EB80BD918F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05962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357F-3EB5-BDC6-874A-431873C53EAD}"/>
              </a:ext>
            </a:extLst>
          </p:cNvPr>
          <p:cNvSpPr>
            <a:spLocks noGrp="1"/>
          </p:cNvSpPr>
          <p:nvPr>
            <p:ph type="title"/>
          </p:nvPr>
        </p:nvSpPr>
        <p:spPr>
          <a:xfrm>
            <a:off x="838200" y="365125"/>
            <a:ext cx="10515600" cy="84772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99BF57B-D0EC-1B95-4097-D2669C3C4021}"/>
              </a:ext>
            </a:extLst>
          </p:cNvPr>
          <p:cNvSpPr>
            <a:spLocks noGrp="1"/>
          </p:cNvSpPr>
          <p:nvPr>
            <p:ph idx="1"/>
          </p:nvPr>
        </p:nvSpPr>
        <p:spPr>
          <a:xfrm>
            <a:off x="521679" y="1530350"/>
            <a:ext cx="10515600" cy="4646613"/>
          </a:xfrm>
        </p:spPr>
        <p:txBody>
          <a:bodyPr/>
          <a:lstStyle>
            <a:lvl1pPr>
              <a:defRPr/>
            </a:lvl1pPr>
            <a:lvl2pPr>
              <a:defRPr/>
            </a:lvl2pPr>
          </a:lstStyle>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1"/>
            <a:endParaRPr lang="en-US"/>
          </a:p>
          <a:p>
            <a:pPr lvl="1"/>
            <a:endParaRPr lang="en-US"/>
          </a:p>
          <a:p>
            <a:pPr lvl="1"/>
            <a:endParaRPr lang="en-US"/>
          </a:p>
        </p:txBody>
      </p:sp>
    </p:spTree>
    <p:extLst>
      <p:ext uri="{BB962C8B-B14F-4D97-AF65-F5344CB8AC3E}">
        <p14:creationId xmlns:p14="http://schemas.microsoft.com/office/powerpoint/2010/main" val="1776091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86F7B3-AF1E-0669-485B-84F16886A992}"/>
              </a:ext>
            </a:extLst>
          </p:cNvPr>
          <p:cNvSpPr>
            <a:spLocks noGrp="1"/>
          </p:cNvSpPr>
          <p:nvPr>
            <p:ph sz="half" idx="1"/>
          </p:nvPr>
        </p:nvSpPr>
        <p:spPr>
          <a:xfrm>
            <a:off x="474787" y="1543050"/>
            <a:ext cx="5181600" cy="4633913"/>
          </a:xfrm>
        </p:spPr>
        <p:txBody>
          <a:bodyPr/>
          <a:lstStyle>
            <a:lvl2pPr>
              <a:defRPr/>
            </a:lvl2pPr>
          </a:lstStyle>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1"/>
            <a:endParaRPr lang="en-US"/>
          </a:p>
        </p:txBody>
      </p:sp>
      <p:sp>
        <p:nvSpPr>
          <p:cNvPr id="4" name="Content Placeholder 3">
            <a:extLst>
              <a:ext uri="{FF2B5EF4-FFF2-40B4-BE49-F238E27FC236}">
                <a16:creationId xmlns:a16="http://schemas.microsoft.com/office/drawing/2014/main" id="{3D325AC5-9081-9F45-86A2-EF6D71B4FDD0}"/>
              </a:ext>
            </a:extLst>
          </p:cNvPr>
          <p:cNvSpPr>
            <a:spLocks noGrp="1"/>
          </p:cNvSpPr>
          <p:nvPr>
            <p:ph sz="half" idx="2"/>
          </p:nvPr>
        </p:nvSpPr>
        <p:spPr>
          <a:xfrm>
            <a:off x="6090139" y="1543050"/>
            <a:ext cx="5181600" cy="4633913"/>
          </a:xfrm>
        </p:spPr>
        <p:txBody>
          <a:bodyPr/>
          <a:lstStyle>
            <a:lvl2pPr>
              <a:defRPr/>
            </a:lvl2pPr>
          </a:lstStyle>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0"/>
            <a:r>
              <a:rPr lang="en-US"/>
              <a:t>Click to edit Master text styles</a:t>
            </a:r>
          </a:p>
          <a:p>
            <a:pPr lvl="1"/>
            <a:r>
              <a:rPr lang="en-US"/>
              <a:t>Second level</a:t>
            </a:r>
          </a:p>
          <a:p>
            <a:pPr lvl="0"/>
            <a:r>
              <a:rPr lang="en-US"/>
              <a:t>First</a:t>
            </a:r>
          </a:p>
          <a:p>
            <a:pPr lvl="1"/>
            <a:r>
              <a:rPr lang="en-US"/>
              <a:t>Second</a:t>
            </a:r>
          </a:p>
          <a:p>
            <a:pPr lvl="1"/>
            <a:endParaRPr lang="en-US"/>
          </a:p>
        </p:txBody>
      </p:sp>
      <p:sp>
        <p:nvSpPr>
          <p:cNvPr id="8" name="Title 1">
            <a:extLst>
              <a:ext uri="{FF2B5EF4-FFF2-40B4-BE49-F238E27FC236}">
                <a16:creationId xmlns:a16="http://schemas.microsoft.com/office/drawing/2014/main" id="{8DD4537E-E24D-40D8-210B-E33C027BB310}"/>
              </a:ext>
            </a:extLst>
          </p:cNvPr>
          <p:cNvSpPr>
            <a:spLocks noGrp="1"/>
          </p:cNvSpPr>
          <p:nvPr>
            <p:ph type="title"/>
          </p:nvPr>
        </p:nvSpPr>
        <p:spPr>
          <a:xfrm>
            <a:off x="838200" y="365125"/>
            <a:ext cx="10515600" cy="847725"/>
          </a:xfrm>
        </p:spPr>
        <p:txBody>
          <a:bodyPr/>
          <a:lstStyle/>
          <a:p>
            <a:r>
              <a:rPr lang="en-US"/>
              <a:t>Click to edit Master title style</a:t>
            </a:r>
          </a:p>
        </p:txBody>
      </p:sp>
    </p:spTree>
    <p:extLst>
      <p:ext uri="{BB962C8B-B14F-4D97-AF65-F5344CB8AC3E}">
        <p14:creationId xmlns:p14="http://schemas.microsoft.com/office/powerpoint/2010/main" val="2010737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A32526-89D7-75F5-92A2-14E10988B8BC}"/>
              </a:ext>
            </a:extLst>
          </p:cNvPr>
          <p:cNvSpPr>
            <a:spLocks noGrp="1"/>
          </p:cNvSpPr>
          <p:nvPr>
            <p:ph type="title"/>
          </p:nvPr>
        </p:nvSpPr>
        <p:spPr>
          <a:xfrm>
            <a:off x="838200" y="365125"/>
            <a:ext cx="10515600" cy="847725"/>
          </a:xfrm>
        </p:spPr>
        <p:txBody>
          <a:bodyPr/>
          <a:lstStyle/>
          <a:p>
            <a:r>
              <a:rPr lang="en-US"/>
              <a:t>Click to edit Master title style</a:t>
            </a:r>
          </a:p>
        </p:txBody>
      </p:sp>
    </p:spTree>
    <p:extLst>
      <p:ext uri="{BB962C8B-B14F-4D97-AF65-F5344CB8AC3E}">
        <p14:creationId xmlns:p14="http://schemas.microsoft.com/office/powerpoint/2010/main" val="3023976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04656F7-B05F-5C6E-602D-2C5D63B3A33C}"/>
              </a:ext>
            </a:extLst>
          </p:cNvPr>
          <p:cNvSpPr>
            <a:spLocks noGrp="1"/>
          </p:cNvSpPr>
          <p:nvPr>
            <p:ph type="pic" sz="quarter" idx="10"/>
          </p:nvPr>
        </p:nvSpPr>
        <p:spPr>
          <a:xfrm>
            <a:off x="0" y="0"/>
            <a:ext cx="12192000" cy="6381345"/>
          </a:xfrm>
        </p:spPr>
        <p:txBody>
          <a:bodyPr/>
          <a:lstStyle/>
          <a:p>
            <a:endParaRPr lang="en-US"/>
          </a:p>
        </p:txBody>
      </p:sp>
    </p:spTree>
    <p:extLst>
      <p:ext uri="{BB962C8B-B14F-4D97-AF65-F5344CB8AC3E}">
        <p14:creationId xmlns:p14="http://schemas.microsoft.com/office/powerpoint/2010/main" val="806253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9A77D-E37A-2192-B46A-C8F0BC5F19A0}"/>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01A6C645-3559-7FDA-BCFE-2C135520770A}"/>
              </a:ext>
            </a:extLst>
          </p:cNvPr>
          <p:cNvSpPr>
            <a:spLocks noGrp="1"/>
          </p:cNvSpPr>
          <p:nvPr>
            <p:ph type="body" sz="quarter" idx="10"/>
          </p:nvPr>
        </p:nvSpPr>
        <p:spPr>
          <a:xfrm>
            <a:off x="498233" y="1949450"/>
            <a:ext cx="5111620" cy="4246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B2899CA6-0860-1D7B-912F-B45D43F0EB8E}"/>
              </a:ext>
            </a:extLst>
          </p:cNvPr>
          <p:cNvSpPr>
            <a:spLocks noGrp="1"/>
          </p:cNvSpPr>
          <p:nvPr>
            <p:ph type="pic" sz="quarter" idx="11"/>
          </p:nvPr>
        </p:nvSpPr>
        <p:spPr>
          <a:xfrm>
            <a:off x="6207011" y="1949450"/>
            <a:ext cx="5111620" cy="4246563"/>
          </a:xfrm>
        </p:spPr>
        <p:txBody>
          <a:bodyPr/>
          <a:lstStyle/>
          <a:p>
            <a:endParaRPr lang="en-US"/>
          </a:p>
        </p:txBody>
      </p:sp>
    </p:spTree>
    <p:extLst>
      <p:ext uri="{BB962C8B-B14F-4D97-AF65-F5344CB8AC3E}">
        <p14:creationId xmlns:p14="http://schemas.microsoft.com/office/powerpoint/2010/main" val="3043360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id="{C4E2B811-152C-14BE-D4E7-F0CE6813A55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B68AD88-3D53-903C-43B2-95AFAA707F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1694BF-AB68-C0A6-58F9-46D4019D16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First bullet point</a:t>
            </a:r>
          </a:p>
          <a:p>
            <a:pPr lvl="1"/>
            <a:r>
              <a:rPr lang="en-US"/>
              <a:t>Sub-bullet point, if needed</a:t>
            </a:r>
          </a:p>
          <a:p>
            <a:pPr lvl="0"/>
            <a:r>
              <a:rPr lang="en-US"/>
              <a:t>Second bullet point</a:t>
            </a:r>
          </a:p>
          <a:p>
            <a:pPr lvl="1"/>
            <a:r>
              <a:rPr lang="en-US"/>
              <a:t> Sub-bullet point, if needed</a:t>
            </a:r>
          </a:p>
        </p:txBody>
      </p:sp>
    </p:spTree>
    <p:extLst>
      <p:ext uri="{BB962C8B-B14F-4D97-AF65-F5344CB8AC3E}">
        <p14:creationId xmlns:p14="http://schemas.microsoft.com/office/powerpoint/2010/main" val="1082006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Lst>
  <p:hf hdr="0" ftr="0" dt="0"/>
  <p:txStyles>
    <p:titleStyle>
      <a:lvl1pPr algn="ctr" defTabSz="914400" rtl="0" eaLnBrk="1" latinLnBrk="0" hangingPunct="1">
        <a:lnSpc>
          <a:spcPct val="90000"/>
        </a:lnSpc>
        <a:spcBef>
          <a:spcPct val="0"/>
        </a:spcBef>
        <a:buNone/>
        <a:defRPr sz="35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5586"/>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7BC24D"/>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5586"/>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586"/>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5586"/>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grass&#10;&#10;AI-generated content may be incorrect.">
            <a:extLst>
              <a:ext uri="{FF2B5EF4-FFF2-40B4-BE49-F238E27FC236}">
                <a16:creationId xmlns:a16="http://schemas.microsoft.com/office/drawing/2014/main" id="{072EB725-B7BB-586E-5E81-AA7511C4D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7" name="Title 1">
            <a:extLst>
              <a:ext uri="{FF2B5EF4-FFF2-40B4-BE49-F238E27FC236}">
                <a16:creationId xmlns:a16="http://schemas.microsoft.com/office/drawing/2014/main" id="{B50E1FE0-7613-C470-9873-1379AB974576}"/>
              </a:ext>
            </a:extLst>
          </p:cNvPr>
          <p:cNvSpPr txBox="1">
            <a:spLocks/>
          </p:cNvSpPr>
          <p:nvPr/>
        </p:nvSpPr>
        <p:spPr>
          <a:xfrm>
            <a:off x="298626" y="2010103"/>
            <a:ext cx="5797374" cy="14188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500" b="1" kern="1200">
                <a:solidFill>
                  <a:schemeClr val="tx2"/>
                </a:solidFill>
                <a:latin typeface="Arial" panose="020B0604020202020204" pitchFamily="34" charset="0"/>
                <a:ea typeface="+mj-ea"/>
                <a:cs typeface="Arial" panose="020B0604020202020204" pitchFamily="34" charset="0"/>
              </a:defRPr>
            </a:lvl1pPr>
          </a:lstStyle>
          <a:p>
            <a:r>
              <a:rPr lang="en-US" sz="3000">
                <a:latin typeface="Arial Black" panose="020B0A04020102020204" pitchFamily="34" charset="0"/>
              </a:rPr>
              <a:t>Future of the Prado Wetlands</a:t>
            </a:r>
          </a:p>
        </p:txBody>
      </p:sp>
      <p:sp>
        <p:nvSpPr>
          <p:cNvPr id="8" name="Title 1">
            <a:extLst>
              <a:ext uri="{FF2B5EF4-FFF2-40B4-BE49-F238E27FC236}">
                <a16:creationId xmlns:a16="http://schemas.microsoft.com/office/drawing/2014/main" id="{DCAA5FC2-2D1B-4AEA-DD7D-7A44E48E60E6}"/>
              </a:ext>
            </a:extLst>
          </p:cNvPr>
          <p:cNvSpPr txBox="1">
            <a:spLocks/>
          </p:cNvSpPr>
          <p:nvPr/>
        </p:nvSpPr>
        <p:spPr>
          <a:xfrm>
            <a:off x="499528" y="5130657"/>
            <a:ext cx="5797374" cy="14188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500" b="1" kern="1200">
                <a:solidFill>
                  <a:schemeClr val="tx2"/>
                </a:solidFill>
                <a:latin typeface="Arial" panose="020B0604020202020204" pitchFamily="34" charset="0"/>
                <a:ea typeface="+mj-ea"/>
                <a:cs typeface="Arial" panose="020B0604020202020204" pitchFamily="34" charset="0"/>
              </a:defRPr>
            </a:lvl1pPr>
          </a:lstStyle>
          <a:p>
            <a:r>
              <a:rPr lang="en-US" sz="2000" b="0">
                <a:solidFill>
                  <a:schemeClr val="bg1"/>
                </a:solidFill>
                <a:latin typeface="+mn-lt"/>
                <a:cs typeface="Arial"/>
              </a:rPr>
              <a:t>Sheryl Parsons</a:t>
            </a:r>
            <a:endParaRPr lang="en-US">
              <a:solidFill>
                <a:schemeClr val="bg1"/>
              </a:solidFill>
            </a:endParaRPr>
          </a:p>
          <a:p>
            <a:r>
              <a:rPr lang="en-US" sz="2000" b="0">
                <a:solidFill>
                  <a:schemeClr val="bg1"/>
                </a:solidFill>
                <a:latin typeface="+mn-lt"/>
                <a:cs typeface="Arial"/>
              </a:rPr>
              <a:t>Director of Natural Resources</a:t>
            </a:r>
          </a:p>
          <a:p>
            <a:endParaRPr lang="en-US" sz="2000" b="0">
              <a:solidFill>
                <a:schemeClr val="bg1"/>
              </a:solidFill>
              <a:latin typeface="+mn-lt"/>
            </a:endParaRPr>
          </a:p>
          <a:p>
            <a:r>
              <a:rPr lang="en-US" sz="2000" b="0">
                <a:solidFill>
                  <a:schemeClr val="bg1"/>
                </a:solidFill>
                <a:latin typeface="+mn-lt"/>
                <a:cs typeface="Arial"/>
              </a:rPr>
              <a:t>Board of Directors Meeting</a:t>
            </a:r>
          </a:p>
          <a:p>
            <a:r>
              <a:rPr lang="en-US" sz="2000" b="0">
                <a:solidFill>
                  <a:schemeClr val="bg1"/>
                </a:solidFill>
                <a:latin typeface="+mn-lt"/>
                <a:cs typeface="Arial"/>
              </a:rPr>
              <a:t>August 6, 2025</a:t>
            </a:r>
          </a:p>
        </p:txBody>
      </p:sp>
    </p:spTree>
    <p:extLst>
      <p:ext uri="{BB962C8B-B14F-4D97-AF65-F5344CB8AC3E}">
        <p14:creationId xmlns:p14="http://schemas.microsoft.com/office/powerpoint/2010/main" val="2126617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CC726-7239-9763-5E81-7D61C83D7F5B}"/>
              </a:ext>
            </a:extLst>
          </p:cNvPr>
          <p:cNvSpPr>
            <a:spLocks noGrp="1"/>
          </p:cNvSpPr>
          <p:nvPr>
            <p:ph type="title"/>
          </p:nvPr>
        </p:nvSpPr>
        <p:spPr>
          <a:xfrm>
            <a:off x="337457" y="365125"/>
            <a:ext cx="2764971" cy="847725"/>
          </a:xfrm>
        </p:spPr>
        <p:txBody>
          <a:bodyPr>
            <a:normAutofit fontScale="90000"/>
          </a:bodyPr>
          <a:lstStyle/>
          <a:p>
            <a:r>
              <a:rPr lang="en-US"/>
              <a:t>Future of the Wetlands</a:t>
            </a:r>
          </a:p>
        </p:txBody>
      </p:sp>
      <p:pic>
        <p:nvPicPr>
          <p:cNvPr id="5" name="Picture 4">
            <a:extLst>
              <a:ext uri="{FF2B5EF4-FFF2-40B4-BE49-F238E27FC236}">
                <a16:creationId xmlns:a16="http://schemas.microsoft.com/office/drawing/2014/main" id="{020489B4-9548-8C87-55E4-27D662C8BB03}"/>
              </a:ext>
            </a:extLst>
          </p:cNvPr>
          <p:cNvPicPr>
            <a:picLocks noChangeAspect="1"/>
          </p:cNvPicPr>
          <p:nvPr/>
        </p:nvPicPr>
        <p:blipFill>
          <a:blip r:embed="rId3"/>
          <a:stretch>
            <a:fillRect/>
          </a:stretch>
        </p:blipFill>
        <p:spPr>
          <a:xfrm>
            <a:off x="3241590" y="-500029"/>
            <a:ext cx="9320525" cy="6858000"/>
          </a:xfrm>
          <a:prstGeom prst="rect">
            <a:avLst/>
          </a:prstGeom>
        </p:spPr>
      </p:pic>
      <p:sp>
        <p:nvSpPr>
          <p:cNvPr id="6" name="TextBox 5">
            <a:extLst>
              <a:ext uri="{FF2B5EF4-FFF2-40B4-BE49-F238E27FC236}">
                <a16:creationId xmlns:a16="http://schemas.microsoft.com/office/drawing/2014/main" id="{7386DD4B-66C4-8E42-F49D-D7A75FF08EC5}"/>
              </a:ext>
            </a:extLst>
          </p:cNvPr>
          <p:cNvSpPr txBox="1"/>
          <p:nvPr/>
        </p:nvSpPr>
        <p:spPr>
          <a:xfrm>
            <a:off x="217714" y="1341213"/>
            <a:ext cx="3023876" cy="5262979"/>
          </a:xfrm>
          <a:prstGeom prst="rect">
            <a:avLst/>
          </a:prstGeom>
          <a:noFill/>
        </p:spPr>
        <p:txBody>
          <a:bodyPr wrap="square" rtlCol="0">
            <a:spAutoFit/>
          </a:bodyPr>
          <a:lstStyle/>
          <a:p>
            <a:pPr algn="ctr"/>
            <a:r>
              <a:rPr lang="en-US" sz="1600" b="1"/>
              <a:t>Goals:</a:t>
            </a:r>
          </a:p>
          <a:p>
            <a:pPr algn="ctr"/>
            <a:endParaRPr lang="en-US" sz="1600"/>
          </a:p>
          <a:p>
            <a:pPr algn="ctr"/>
            <a:r>
              <a:rPr lang="en-US" sz="1600"/>
              <a:t>1. Further decrease OCWD maintenance need</a:t>
            </a:r>
          </a:p>
          <a:p>
            <a:pPr algn="ctr"/>
            <a:endParaRPr lang="en-US" sz="1600"/>
          </a:p>
          <a:p>
            <a:pPr algn="ctr"/>
            <a:r>
              <a:rPr lang="en-US" sz="1600"/>
              <a:t>2. Provide space for water conservation research for UCI</a:t>
            </a:r>
          </a:p>
          <a:p>
            <a:pPr algn="ctr"/>
            <a:endParaRPr lang="en-US" sz="1600"/>
          </a:p>
          <a:p>
            <a:pPr algn="ctr"/>
            <a:r>
              <a:rPr lang="en-US" sz="1600"/>
              <a:t>3. Public Affairs-led expansion of educational and interpretive infrastructure </a:t>
            </a:r>
          </a:p>
          <a:p>
            <a:pPr algn="ctr"/>
            <a:endParaRPr lang="en-US" sz="1600"/>
          </a:p>
          <a:p>
            <a:pPr algn="ctr"/>
            <a:endParaRPr lang="en-US" sz="1600"/>
          </a:p>
          <a:p>
            <a:pPr algn="ctr"/>
            <a:r>
              <a:rPr lang="en-US" sz="1600" b="1"/>
              <a:t>Next Steps:</a:t>
            </a:r>
          </a:p>
          <a:p>
            <a:pPr algn="ctr"/>
            <a:r>
              <a:rPr lang="en-US" sz="1600"/>
              <a:t>Explore opportunities for grant support</a:t>
            </a:r>
          </a:p>
          <a:p>
            <a:pPr algn="ctr"/>
            <a:endParaRPr lang="en-US" sz="1600"/>
          </a:p>
          <a:p>
            <a:pPr algn="ctr"/>
            <a:r>
              <a:rPr lang="en-US" sz="1600"/>
              <a:t>Engage consultant for conceptual design of enhancements</a:t>
            </a:r>
          </a:p>
          <a:p>
            <a:pPr algn="ctr"/>
            <a:endParaRPr lang="en-US" sz="1600"/>
          </a:p>
        </p:txBody>
      </p:sp>
      <p:sp>
        <p:nvSpPr>
          <p:cNvPr id="8" name="TextBox 7">
            <a:extLst>
              <a:ext uri="{FF2B5EF4-FFF2-40B4-BE49-F238E27FC236}">
                <a16:creationId xmlns:a16="http://schemas.microsoft.com/office/drawing/2014/main" id="{51D6CDAA-1460-2157-EF02-B14E82E5A1CD}"/>
              </a:ext>
            </a:extLst>
          </p:cNvPr>
          <p:cNvSpPr txBox="1"/>
          <p:nvPr/>
        </p:nvSpPr>
        <p:spPr>
          <a:xfrm>
            <a:off x="7685188" y="3387012"/>
            <a:ext cx="1989731"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t>Water conservation research ponds</a:t>
            </a:r>
          </a:p>
        </p:txBody>
      </p:sp>
      <p:sp>
        <p:nvSpPr>
          <p:cNvPr id="9" name="TextBox 8">
            <a:extLst>
              <a:ext uri="{FF2B5EF4-FFF2-40B4-BE49-F238E27FC236}">
                <a16:creationId xmlns:a16="http://schemas.microsoft.com/office/drawing/2014/main" id="{855021A8-84A4-B7D8-2201-F22CF3E8B520}"/>
              </a:ext>
            </a:extLst>
          </p:cNvPr>
          <p:cNvSpPr txBox="1"/>
          <p:nvPr/>
        </p:nvSpPr>
        <p:spPr>
          <a:xfrm>
            <a:off x="5923262" y="1341213"/>
            <a:ext cx="2588445"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t>Improved seating, shading, and outdoor audiovisual displays</a:t>
            </a:r>
          </a:p>
        </p:txBody>
      </p:sp>
      <p:sp>
        <p:nvSpPr>
          <p:cNvPr id="10" name="TextBox 9">
            <a:extLst>
              <a:ext uri="{FF2B5EF4-FFF2-40B4-BE49-F238E27FC236}">
                <a16:creationId xmlns:a16="http://schemas.microsoft.com/office/drawing/2014/main" id="{74F2FF11-1FF1-6E3F-DE58-7DCE7FBA86DE}"/>
              </a:ext>
            </a:extLst>
          </p:cNvPr>
          <p:cNvSpPr txBox="1"/>
          <p:nvPr/>
        </p:nvSpPr>
        <p:spPr>
          <a:xfrm>
            <a:off x="9492346" y="1556657"/>
            <a:ext cx="2588445"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t>Decrease maintenance needs by redesigning ponds</a:t>
            </a:r>
          </a:p>
        </p:txBody>
      </p:sp>
    </p:spTree>
    <p:extLst>
      <p:ext uri="{BB962C8B-B14F-4D97-AF65-F5344CB8AC3E}">
        <p14:creationId xmlns:p14="http://schemas.microsoft.com/office/powerpoint/2010/main" val="1494837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6D3D1-00C4-74E7-F779-47E8E2F12DE9}"/>
              </a:ext>
            </a:extLst>
          </p:cNvPr>
          <p:cNvSpPr>
            <a:spLocks noGrp="1"/>
          </p:cNvSpPr>
          <p:nvPr>
            <p:ph type="title"/>
          </p:nvPr>
        </p:nvSpPr>
        <p:spPr/>
        <p:txBody>
          <a:bodyPr anchor="ctr">
            <a:normAutofit/>
          </a:bodyPr>
          <a:lstStyle/>
          <a:p>
            <a:r>
              <a:rPr lang="en-US" sz="3600"/>
              <a:t>Consultant RFP Scope of Work</a:t>
            </a:r>
          </a:p>
        </p:txBody>
      </p:sp>
      <p:sp>
        <p:nvSpPr>
          <p:cNvPr id="3" name="Content Placeholder 2">
            <a:extLst>
              <a:ext uri="{FF2B5EF4-FFF2-40B4-BE49-F238E27FC236}">
                <a16:creationId xmlns:a16="http://schemas.microsoft.com/office/drawing/2014/main" id="{837D4C5F-29D0-E69F-D51C-73C11490339E}"/>
              </a:ext>
            </a:extLst>
          </p:cNvPr>
          <p:cNvSpPr>
            <a:spLocks noGrp="1"/>
          </p:cNvSpPr>
          <p:nvPr>
            <p:ph idx="1"/>
          </p:nvPr>
        </p:nvSpPr>
        <p:spPr>
          <a:xfrm>
            <a:off x="521679" y="1530350"/>
            <a:ext cx="5330481" cy="4646613"/>
          </a:xfrm>
        </p:spPr>
        <p:txBody>
          <a:bodyPr anchor="ctr">
            <a:normAutofit/>
          </a:bodyPr>
          <a:lstStyle/>
          <a:p>
            <a:pPr lvl="0"/>
            <a:r>
              <a:rPr lang="en-US"/>
              <a:t>Enhance educational and interpretive infrastructure at Prado Wetlands and Field Office.</a:t>
            </a:r>
          </a:p>
          <a:p>
            <a:pPr lvl="0"/>
            <a:r>
              <a:rPr lang="en-US"/>
              <a:t>Improve visitor experience by enhancing seating and providing shading, restrooms, and water stations to improve comfort and safety.</a:t>
            </a:r>
          </a:p>
          <a:p>
            <a:endParaRPr lang="en-US" sz="2400"/>
          </a:p>
          <a:p>
            <a:pPr marL="0" indent="0" algn="ctr">
              <a:buNone/>
            </a:pPr>
            <a:r>
              <a:rPr lang="en-US" sz="2400" b="1"/>
              <a:t>Estimated Design Cost</a:t>
            </a:r>
            <a:r>
              <a:rPr lang="en-US" sz="2400"/>
              <a:t>:</a:t>
            </a:r>
            <a:br>
              <a:rPr lang="en-US" sz="2400"/>
            </a:br>
            <a:r>
              <a:rPr lang="en-US" sz="2400"/>
              <a:t>$60,000-$100,000</a:t>
            </a:r>
          </a:p>
        </p:txBody>
      </p:sp>
      <p:pic>
        <p:nvPicPr>
          <p:cNvPr id="5" name="Picture 4" descr="A picture containing indoor, blue&#10;&#10;AI-generated content may be incorrect.">
            <a:extLst>
              <a:ext uri="{FF2B5EF4-FFF2-40B4-BE49-F238E27FC236}">
                <a16:creationId xmlns:a16="http://schemas.microsoft.com/office/drawing/2014/main" id="{048C22A2-61C6-F320-2CE4-0F2EA3042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83030"/>
            <a:ext cx="5760720" cy="4320540"/>
          </a:xfrm>
          <a:prstGeom prst="rect">
            <a:avLst/>
          </a:prstGeom>
        </p:spPr>
      </p:pic>
    </p:spTree>
    <p:extLst>
      <p:ext uri="{BB962C8B-B14F-4D97-AF65-F5344CB8AC3E}">
        <p14:creationId xmlns:p14="http://schemas.microsoft.com/office/powerpoint/2010/main" val="804361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6B92DF-1C70-DE24-1788-5CBAF3FB7FED}"/>
              </a:ext>
            </a:extLst>
          </p:cNvPr>
          <p:cNvSpPr>
            <a:spLocks noGrp="1"/>
          </p:cNvSpPr>
          <p:nvPr>
            <p:ph idx="4294967295"/>
          </p:nvPr>
        </p:nvSpPr>
        <p:spPr>
          <a:xfrm>
            <a:off x="1045088" y="1212850"/>
            <a:ext cx="10175563" cy="4837471"/>
          </a:xfrm>
        </p:spPr>
        <p:txBody>
          <a:bodyPr vert="horz" lIns="91440" tIns="45720" rIns="91440" bIns="45720" rtlCol="0" anchor="ctr">
            <a:normAutofit/>
          </a:bodyPr>
          <a:lstStyle/>
          <a:p>
            <a:pPr lvl="0"/>
            <a:r>
              <a:rPr lang="en-US" sz="2400"/>
              <a:t>Discontinue use of North, South, and West ponds as treatment ponds; and </a:t>
            </a:r>
          </a:p>
          <a:p>
            <a:pPr lvl="0"/>
            <a:r>
              <a:rPr lang="en-US" sz="2400"/>
              <a:t>Issue Request for Proposals (RFP) for a consultant to develop a conceptual design plan for enhancements that support and expand the site’s touring capabilities.</a:t>
            </a:r>
          </a:p>
          <a:p>
            <a:pPr marL="0" indent="0" algn="ctr">
              <a:buNone/>
            </a:pPr>
            <a:endParaRPr lang="en-US" sz="2400">
              <a:latin typeface="+mn-lt"/>
              <a:cs typeface="+mn-cs"/>
            </a:endParaRPr>
          </a:p>
        </p:txBody>
      </p:sp>
      <p:sp>
        <p:nvSpPr>
          <p:cNvPr id="5" name="Title 1">
            <a:extLst>
              <a:ext uri="{FF2B5EF4-FFF2-40B4-BE49-F238E27FC236}">
                <a16:creationId xmlns:a16="http://schemas.microsoft.com/office/drawing/2014/main" id="{3E1165F8-ECC7-DF02-3E6C-D9075DA9E346}"/>
              </a:ext>
            </a:extLst>
          </p:cNvPr>
          <p:cNvSpPr txBox="1">
            <a:spLocks/>
          </p:cNvSpPr>
          <p:nvPr/>
        </p:nvSpPr>
        <p:spPr>
          <a:xfrm>
            <a:off x="838200" y="365125"/>
            <a:ext cx="10515600" cy="847725"/>
          </a:xfrm>
          <a:prstGeom prst="rect">
            <a:avLst/>
          </a:prstGeom>
        </p:spPr>
        <p:txBody>
          <a:bodyPr anchor="ctr">
            <a:normAutofit/>
          </a:bodyPr>
          <a:lstStyle>
            <a:lvl1pPr algn="ctr" defTabSz="914400" rtl="0" eaLnBrk="1" latinLnBrk="0" hangingPunct="1">
              <a:lnSpc>
                <a:spcPct val="90000"/>
              </a:lnSpc>
              <a:spcBef>
                <a:spcPct val="0"/>
              </a:spcBef>
              <a:buNone/>
              <a:defRPr sz="3500" b="1" kern="1200">
                <a:solidFill>
                  <a:schemeClr val="tx2"/>
                </a:solidFill>
                <a:latin typeface="Arial" panose="020B0604020202020204" pitchFamily="34" charset="0"/>
                <a:ea typeface="+mj-ea"/>
                <a:cs typeface="Arial" panose="020B0604020202020204" pitchFamily="34" charset="0"/>
              </a:defRPr>
            </a:lvl1pPr>
          </a:lstStyle>
          <a:p>
            <a:r>
              <a:rPr lang="en-US" sz="3600"/>
              <a:t>Recommendation</a:t>
            </a:r>
          </a:p>
        </p:txBody>
      </p:sp>
    </p:spTree>
    <p:extLst>
      <p:ext uri="{BB962C8B-B14F-4D97-AF65-F5344CB8AC3E}">
        <p14:creationId xmlns:p14="http://schemas.microsoft.com/office/powerpoint/2010/main" val="604374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32BF995A-747A-FA3D-B42F-1E1C13E80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TextBox 26">
            <a:extLst>
              <a:ext uri="{FF2B5EF4-FFF2-40B4-BE49-F238E27FC236}">
                <a16:creationId xmlns:a16="http://schemas.microsoft.com/office/drawing/2014/main" id="{E8A814E6-FC1E-6A61-4D4A-E76FEA8A3052}"/>
              </a:ext>
            </a:extLst>
          </p:cNvPr>
          <p:cNvSpPr txBox="1"/>
          <p:nvPr/>
        </p:nvSpPr>
        <p:spPr>
          <a:xfrm>
            <a:off x="1156138" y="2291256"/>
            <a:ext cx="5570483" cy="1631216"/>
          </a:xfrm>
          <a:prstGeom prst="rect">
            <a:avLst/>
          </a:prstGeom>
          <a:noFill/>
        </p:spPr>
        <p:txBody>
          <a:bodyPr wrap="square" rtlCol="0">
            <a:spAutoFit/>
          </a:bodyPr>
          <a:lstStyle/>
          <a:p>
            <a:pPr algn="ctr"/>
            <a:r>
              <a:rPr lang="en-US" sz="2500">
                <a:solidFill>
                  <a:schemeClr val="bg1"/>
                </a:solidFill>
                <a:latin typeface="Arial" panose="020B0604020202020204" pitchFamily="34" charset="0"/>
                <a:cs typeface="Arial" panose="020B0604020202020204" pitchFamily="34" charset="0"/>
              </a:rPr>
              <a:t>Sheryl Parsons</a:t>
            </a:r>
          </a:p>
          <a:p>
            <a:pPr algn="ctr"/>
            <a:r>
              <a:rPr lang="en-US" sz="2500">
                <a:solidFill>
                  <a:schemeClr val="bg1"/>
                </a:solidFill>
                <a:latin typeface="Arial" panose="020B0604020202020204" pitchFamily="34" charset="0"/>
                <a:cs typeface="Arial" panose="020B0604020202020204" pitchFamily="34" charset="0"/>
              </a:rPr>
              <a:t>Director of Natural Resources</a:t>
            </a:r>
          </a:p>
          <a:p>
            <a:pPr algn="ctr"/>
            <a:r>
              <a:rPr lang="en-US" sz="2500">
                <a:solidFill>
                  <a:schemeClr val="bg1"/>
                </a:solidFill>
                <a:latin typeface="Arial" panose="020B0604020202020204" pitchFamily="34" charset="0"/>
                <a:cs typeface="Arial" panose="020B0604020202020204" pitchFamily="34" charset="0"/>
              </a:rPr>
              <a:t>Orange County Water District </a:t>
            </a:r>
          </a:p>
          <a:p>
            <a:pPr algn="ctr"/>
            <a:r>
              <a:rPr lang="en-US" sz="2500">
                <a:solidFill>
                  <a:schemeClr val="bg1"/>
                </a:solidFill>
                <a:latin typeface="Arial" panose="020B0604020202020204" pitchFamily="34" charset="0"/>
                <a:cs typeface="Arial" panose="020B0604020202020204" pitchFamily="34" charset="0"/>
              </a:rPr>
              <a:t>sparsons@ocwd.com</a:t>
            </a:r>
          </a:p>
        </p:txBody>
      </p:sp>
      <p:sp>
        <p:nvSpPr>
          <p:cNvPr id="28" name="TextBox 27">
            <a:extLst>
              <a:ext uri="{FF2B5EF4-FFF2-40B4-BE49-F238E27FC236}">
                <a16:creationId xmlns:a16="http://schemas.microsoft.com/office/drawing/2014/main" id="{EF0C81DF-B326-D56B-560F-326B3114A7BE}"/>
              </a:ext>
            </a:extLst>
          </p:cNvPr>
          <p:cNvSpPr txBox="1"/>
          <p:nvPr/>
        </p:nvSpPr>
        <p:spPr>
          <a:xfrm>
            <a:off x="662152" y="565447"/>
            <a:ext cx="10962289" cy="861774"/>
          </a:xfrm>
          <a:prstGeom prst="rect">
            <a:avLst/>
          </a:prstGeom>
          <a:noFill/>
        </p:spPr>
        <p:txBody>
          <a:bodyPr wrap="square" rtlCol="0">
            <a:spAutoFit/>
          </a:bodyPr>
          <a:lstStyle/>
          <a:p>
            <a:pPr algn="ctr"/>
            <a:r>
              <a:rPr lang="en-US" sz="5000">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760760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989CC-961E-AF26-C1FC-C6684ACA6654}"/>
              </a:ext>
            </a:extLst>
          </p:cNvPr>
          <p:cNvSpPr>
            <a:spLocks noGrp="1"/>
          </p:cNvSpPr>
          <p:nvPr>
            <p:ph type="title"/>
          </p:nvPr>
        </p:nvSpPr>
        <p:spPr>
          <a:xfrm>
            <a:off x="838200" y="231286"/>
            <a:ext cx="10515600" cy="847725"/>
          </a:xfrm>
        </p:spPr>
        <p:txBody>
          <a:bodyPr/>
          <a:lstStyle/>
          <a:p>
            <a:r>
              <a:rPr lang="en-US"/>
              <a:t>Prado Constructed Wetlands</a:t>
            </a:r>
          </a:p>
        </p:txBody>
      </p:sp>
      <p:pic>
        <p:nvPicPr>
          <p:cNvPr id="4" name="Picture 3">
            <a:extLst>
              <a:ext uri="{FF2B5EF4-FFF2-40B4-BE49-F238E27FC236}">
                <a16:creationId xmlns:a16="http://schemas.microsoft.com/office/drawing/2014/main" id="{9648CBA6-72D9-DF51-B30A-F537E4E065C0}"/>
              </a:ext>
            </a:extLst>
          </p:cNvPr>
          <p:cNvPicPr>
            <a:picLocks noChangeAspect="1"/>
          </p:cNvPicPr>
          <p:nvPr/>
        </p:nvPicPr>
        <p:blipFill>
          <a:blip r:embed="rId3"/>
          <a:stretch>
            <a:fillRect/>
          </a:stretch>
        </p:blipFill>
        <p:spPr>
          <a:xfrm>
            <a:off x="155904" y="1079011"/>
            <a:ext cx="8569056" cy="5060532"/>
          </a:xfrm>
          <a:prstGeom prst="rect">
            <a:avLst/>
          </a:prstGeom>
        </p:spPr>
      </p:pic>
      <p:sp>
        <p:nvSpPr>
          <p:cNvPr id="6" name="TextBox 5">
            <a:extLst>
              <a:ext uri="{FF2B5EF4-FFF2-40B4-BE49-F238E27FC236}">
                <a16:creationId xmlns:a16="http://schemas.microsoft.com/office/drawing/2014/main" id="{826068A8-F950-AB1D-2896-1C889FEA1AFF}"/>
              </a:ext>
            </a:extLst>
          </p:cNvPr>
          <p:cNvSpPr txBox="1"/>
          <p:nvPr/>
        </p:nvSpPr>
        <p:spPr>
          <a:xfrm>
            <a:off x="9035143" y="1208620"/>
            <a:ext cx="2902982" cy="4801314"/>
          </a:xfrm>
          <a:prstGeom prst="rect">
            <a:avLst/>
          </a:prstGeom>
          <a:noFill/>
        </p:spPr>
        <p:txBody>
          <a:bodyPr wrap="square" rtlCol="0">
            <a:spAutoFit/>
          </a:bodyPr>
          <a:lstStyle/>
          <a:p>
            <a:r>
              <a:rPr lang="en-US" b="1"/>
              <a:t>Background:</a:t>
            </a:r>
          </a:p>
          <a:p>
            <a:endParaRPr lang="en-US" b="1"/>
          </a:p>
          <a:p>
            <a:pPr marL="285750" indent="-285750">
              <a:buFont typeface="Arial" panose="020B0604020202020204" pitchFamily="34" charset="0"/>
              <a:buChar char="•"/>
            </a:pPr>
            <a:r>
              <a:rPr lang="en-US"/>
              <a:t>45-pond constructed wetlands in Corona</a:t>
            </a:r>
          </a:p>
          <a:p>
            <a:endParaRPr lang="en-US"/>
          </a:p>
          <a:p>
            <a:pPr marL="285750" indent="-285750">
              <a:buFont typeface="Arial" panose="020B0604020202020204" pitchFamily="34" charset="0"/>
              <a:buChar char="•"/>
            </a:pPr>
            <a:r>
              <a:rPr lang="en-US"/>
              <a:t>Converted in 1990s to remove nitrogen from SAR</a:t>
            </a:r>
          </a:p>
          <a:p>
            <a:endParaRPr lang="en-US"/>
          </a:p>
          <a:p>
            <a:pPr marL="285750" indent="-285750">
              <a:buFont typeface="Arial" panose="020B0604020202020204" pitchFamily="34" charset="0"/>
              <a:buChar char="•"/>
            </a:pPr>
            <a:r>
              <a:rPr lang="en-US"/>
              <a:t>Water is recharged downstream of Prado Dam</a:t>
            </a:r>
          </a:p>
          <a:p>
            <a:endParaRPr lang="en-US"/>
          </a:p>
          <a:p>
            <a:pPr marL="285750" indent="-285750">
              <a:buFont typeface="Arial" panose="020B0604020202020204" pitchFamily="34" charset="0"/>
              <a:buChar char="•"/>
            </a:pPr>
            <a:r>
              <a:rPr lang="en-US"/>
              <a:t>Requires large maintenance commitment from operations staff</a:t>
            </a:r>
          </a:p>
        </p:txBody>
      </p:sp>
    </p:spTree>
    <p:extLst>
      <p:ext uri="{BB962C8B-B14F-4D97-AF65-F5344CB8AC3E}">
        <p14:creationId xmlns:p14="http://schemas.microsoft.com/office/powerpoint/2010/main" val="3110813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6DB23-53E9-A6F0-D728-0F5E9A357402}"/>
              </a:ext>
            </a:extLst>
          </p:cNvPr>
          <p:cNvSpPr>
            <a:spLocks noGrp="1"/>
          </p:cNvSpPr>
          <p:nvPr>
            <p:ph type="title"/>
          </p:nvPr>
        </p:nvSpPr>
        <p:spPr/>
        <p:txBody>
          <a:bodyPr/>
          <a:lstStyle/>
          <a:p>
            <a:r>
              <a:rPr lang="en-US"/>
              <a:t>Prado Maintenance</a:t>
            </a:r>
          </a:p>
        </p:txBody>
      </p:sp>
      <p:sp>
        <p:nvSpPr>
          <p:cNvPr id="3" name="Content Placeholder 2">
            <a:extLst>
              <a:ext uri="{FF2B5EF4-FFF2-40B4-BE49-F238E27FC236}">
                <a16:creationId xmlns:a16="http://schemas.microsoft.com/office/drawing/2014/main" id="{C55A960F-D20D-F62F-1F1E-F19797881852}"/>
              </a:ext>
            </a:extLst>
          </p:cNvPr>
          <p:cNvSpPr>
            <a:spLocks noGrp="1"/>
          </p:cNvSpPr>
          <p:nvPr>
            <p:ph idx="1"/>
          </p:nvPr>
        </p:nvSpPr>
        <p:spPr>
          <a:xfrm>
            <a:off x="511629" y="1486613"/>
            <a:ext cx="6622699" cy="4646613"/>
          </a:xfrm>
        </p:spPr>
        <p:txBody>
          <a:bodyPr/>
          <a:lstStyle/>
          <a:p>
            <a:r>
              <a:rPr lang="en-US"/>
              <a:t>Narrow window of opportunity results in “all hands on deck” approach to maintenance in the fall</a:t>
            </a:r>
          </a:p>
          <a:p>
            <a:r>
              <a:rPr lang="en-US"/>
              <a:t>Staff:</a:t>
            </a:r>
          </a:p>
          <a:p>
            <a:pPr lvl="1"/>
            <a:r>
              <a:rPr lang="en-US"/>
              <a:t>7 operators</a:t>
            </a:r>
          </a:p>
          <a:p>
            <a:pPr lvl="1"/>
            <a:r>
              <a:rPr lang="en-US"/>
              <a:t>1 supervisor</a:t>
            </a:r>
          </a:p>
          <a:p>
            <a:r>
              <a:rPr lang="en-US"/>
              <a:t>Equipment:</a:t>
            </a:r>
          </a:p>
          <a:p>
            <a:pPr lvl="1"/>
            <a:r>
              <a:rPr lang="en-US"/>
              <a:t>Excavators, bulldozers, rock trucks, water truck, motor grader</a:t>
            </a:r>
          </a:p>
          <a:p>
            <a:r>
              <a:rPr lang="en-US"/>
              <a:t>Pulled from doing recharge work in Anaheim</a:t>
            </a:r>
          </a:p>
          <a:p>
            <a:pPr lvl="1"/>
            <a:r>
              <a:rPr lang="en-US"/>
              <a:t>Operations staff unable to complete all recharge facilities maintenance tasks</a:t>
            </a:r>
          </a:p>
          <a:p>
            <a:r>
              <a:rPr lang="en-US"/>
              <a:t>If Prado maintenance demands were decreased, Operations staff could further refine recharge operations, resulting in </a:t>
            </a:r>
            <a:r>
              <a:rPr lang="en-US" b="1"/>
              <a:t>millions of dollars worth of additional water </a:t>
            </a:r>
            <a:r>
              <a:rPr lang="en-US"/>
              <a:t>recharged</a:t>
            </a:r>
          </a:p>
        </p:txBody>
      </p:sp>
      <p:pic>
        <p:nvPicPr>
          <p:cNvPr id="4" name="Picture 3">
            <a:extLst>
              <a:ext uri="{FF2B5EF4-FFF2-40B4-BE49-F238E27FC236}">
                <a16:creationId xmlns:a16="http://schemas.microsoft.com/office/drawing/2014/main" id="{BB1E3D52-EFB8-067B-79B8-8508743A2D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4259" y="1212850"/>
            <a:ext cx="3462761" cy="2597070"/>
          </a:xfrm>
          <a:prstGeom prst="rect">
            <a:avLst/>
          </a:prstGeom>
          <a:ln w="28575">
            <a:noFill/>
          </a:ln>
        </p:spPr>
      </p:pic>
      <p:pic>
        <p:nvPicPr>
          <p:cNvPr id="5" name="Picture 2" descr="Image preview">
            <a:extLst>
              <a:ext uri="{FF2B5EF4-FFF2-40B4-BE49-F238E27FC236}">
                <a16:creationId xmlns:a16="http://schemas.microsoft.com/office/drawing/2014/main" id="{CEC1EB66-A1F4-40F3-4688-EB9DB8569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4771" y="3853656"/>
            <a:ext cx="4381930" cy="2464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26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F6D4437-4679-48B5-A71F-57E7A5846B1C}"/>
              </a:ext>
            </a:extLst>
          </p:cNvPr>
          <p:cNvGrpSpPr/>
          <p:nvPr/>
        </p:nvGrpSpPr>
        <p:grpSpPr>
          <a:xfrm>
            <a:off x="3670298" y="399417"/>
            <a:ext cx="8521702" cy="5793058"/>
            <a:chOff x="4025580" y="-26922"/>
            <a:chExt cx="6106598" cy="3961075"/>
          </a:xfrm>
        </p:grpSpPr>
        <p:graphicFrame>
          <p:nvGraphicFramePr>
            <p:cNvPr id="5" name="Chart 4">
              <a:extLst>
                <a:ext uri="{FF2B5EF4-FFF2-40B4-BE49-F238E27FC236}">
                  <a16:creationId xmlns:a16="http://schemas.microsoft.com/office/drawing/2014/main" id="{0094BB18-F483-15C1-85AC-20C7309B1CA3}"/>
                </a:ext>
              </a:extLst>
            </p:cNvPr>
            <p:cNvGraphicFramePr>
              <a:graphicFrameLocks/>
            </p:cNvGraphicFramePr>
            <p:nvPr>
              <p:extLst>
                <p:ext uri="{D42A27DB-BD31-4B8C-83A1-F6EECF244321}">
                  <p14:modId xmlns:p14="http://schemas.microsoft.com/office/powerpoint/2010/main" val="2175975351"/>
                </p:ext>
              </p:extLst>
            </p:nvPr>
          </p:nvGraphicFramePr>
          <p:xfrm>
            <a:off x="4025580" y="-26922"/>
            <a:ext cx="6106598" cy="396107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2F49E125-AC5C-C456-B5F9-0C5F780FBF11}"/>
                </a:ext>
              </a:extLst>
            </p:cNvPr>
            <p:cNvSpPr txBox="1"/>
            <p:nvPr/>
          </p:nvSpPr>
          <p:spPr>
            <a:xfrm>
              <a:off x="5036917" y="1225046"/>
              <a:ext cx="1885950" cy="738664"/>
            </a:xfrm>
            <a:prstGeom prst="rect">
              <a:avLst/>
            </a:prstGeom>
            <a:noFill/>
          </p:spPr>
          <p:txBody>
            <a:bodyPr wrap="square" rtlCol="0">
              <a:spAutoFit/>
            </a:bodyPr>
            <a:lstStyle/>
            <a:p>
              <a:r>
                <a:rPr lang="en-US" sz="1400">
                  <a:solidFill>
                    <a:schemeClr val="accent3"/>
                  </a:solidFill>
                </a:rPr>
                <a:t>Current Ambient Basin Nitrate: </a:t>
              </a:r>
              <a:r>
                <a:rPr lang="en-US" sz="1400" b="1">
                  <a:solidFill>
                    <a:schemeClr val="accent3"/>
                  </a:solidFill>
                </a:rPr>
                <a:t>2.95 mg/L</a:t>
              </a:r>
            </a:p>
          </p:txBody>
        </p:sp>
        <p:sp>
          <p:nvSpPr>
            <p:cNvPr id="9" name="TextBox 8">
              <a:extLst>
                <a:ext uri="{FF2B5EF4-FFF2-40B4-BE49-F238E27FC236}">
                  <a16:creationId xmlns:a16="http://schemas.microsoft.com/office/drawing/2014/main" id="{02A77C68-680A-1142-55DF-E80F2761138F}"/>
                </a:ext>
              </a:extLst>
            </p:cNvPr>
            <p:cNvSpPr txBox="1"/>
            <p:nvPr/>
          </p:nvSpPr>
          <p:spPr>
            <a:xfrm>
              <a:off x="7721004" y="486383"/>
              <a:ext cx="1885950" cy="738664"/>
            </a:xfrm>
            <a:prstGeom prst="rect">
              <a:avLst/>
            </a:prstGeom>
            <a:noFill/>
          </p:spPr>
          <p:txBody>
            <a:bodyPr wrap="square" rtlCol="0">
              <a:spAutoFit/>
            </a:bodyPr>
            <a:lstStyle/>
            <a:p>
              <a:r>
                <a:rPr lang="en-US" sz="1400">
                  <a:solidFill>
                    <a:schemeClr val="accent3"/>
                  </a:solidFill>
                </a:rPr>
                <a:t>Projected Basin Nitrate Range: </a:t>
              </a:r>
              <a:br>
                <a:rPr lang="en-US" sz="1400">
                  <a:solidFill>
                    <a:schemeClr val="accent3"/>
                  </a:solidFill>
                </a:rPr>
              </a:br>
              <a:r>
                <a:rPr lang="en-US" sz="1400" b="1">
                  <a:solidFill>
                    <a:schemeClr val="accent3"/>
                  </a:solidFill>
                </a:rPr>
                <a:t>2.85-2.78 mg/L</a:t>
              </a:r>
            </a:p>
          </p:txBody>
        </p:sp>
      </p:grpSp>
      <p:sp>
        <p:nvSpPr>
          <p:cNvPr id="7" name="TextBox 6">
            <a:extLst>
              <a:ext uri="{FF2B5EF4-FFF2-40B4-BE49-F238E27FC236}">
                <a16:creationId xmlns:a16="http://schemas.microsoft.com/office/drawing/2014/main" id="{C88BDC93-F3DE-3A53-0DF0-DB7435AE16A7}"/>
              </a:ext>
            </a:extLst>
          </p:cNvPr>
          <p:cNvSpPr txBox="1"/>
          <p:nvPr/>
        </p:nvSpPr>
        <p:spPr>
          <a:xfrm>
            <a:off x="227832" y="1012954"/>
            <a:ext cx="3245106" cy="4832092"/>
          </a:xfrm>
          <a:prstGeom prst="rect">
            <a:avLst/>
          </a:prstGeom>
          <a:noFill/>
        </p:spPr>
        <p:txBody>
          <a:bodyPr wrap="square" rtlCol="0">
            <a:spAutoFit/>
          </a:bodyPr>
          <a:lstStyle/>
          <a:p>
            <a:pPr marL="285750" indent="-285750" algn="ctr">
              <a:buFont typeface="Arial" panose="020B0604020202020204" pitchFamily="34" charset="0"/>
              <a:buChar char="•"/>
            </a:pPr>
            <a:r>
              <a:rPr lang="en-US" sz="2800"/>
              <a:t>Nitrogen loads have significantly declined (dairy closures, water recycling)</a:t>
            </a:r>
          </a:p>
          <a:p>
            <a:pPr marL="285750" indent="-285750" algn="ctr">
              <a:buFont typeface="Arial" panose="020B0604020202020204" pitchFamily="34" charset="0"/>
              <a:buChar char="•"/>
            </a:pPr>
            <a:endParaRPr lang="en-US" sz="2800"/>
          </a:p>
          <a:p>
            <a:pPr marL="285750" indent="-285750" algn="ctr">
              <a:buFont typeface="Arial" panose="020B0604020202020204" pitchFamily="34" charset="0"/>
              <a:buChar char="•"/>
            </a:pPr>
            <a:r>
              <a:rPr lang="en-US" sz="2800"/>
              <a:t>Modeling shows wetlands no longer needed to meet nitrogen standards</a:t>
            </a:r>
          </a:p>
        </p:txBody>
      </p:sp>
    </p:spTree>
    <p:extLst>
      <p:ext uri="{BB962C8B-B14F-4D97-AF65-F5344CB8AC3E}">
        <p14:creationId xmlns:p14="http://schemas.microsoft.com/office/powerpoint/2010/main" val="2749005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933A4-EB07-3973-C594-5629D06C743D}"/>
              </a:ext>
            </a:extLst>
          </p:cNvPr>
          <p:cNvSpPr>
            <a:spLocks noGrp="1"/>
          </p:cNvSpPr>
          <p:nvPr>
            <p:ph type="title"/>
          </p:nvPr>
        </p:nvSpPr>
        <p:spPr>
          <a:xfrm>
            <a:off x="838200" y="257174"/>
            <a:ext cx="10515600" cy="847725"/>
          </a:xfrm>
        </p:spPr>
        <p:txBody>
          <a:bodyPr/>
          <a:lstStyle/>
          <a:p>
            <a:endParaRPr lang="en-US"/>
          </a:p>
        </p:txBody>
      </p:sp>
      <p:pic>
        <p:nvPicPr>
          <p:cNvPr id="4" name="Picture 3">
            <a:extLst>
              <a:ext uri="{FF2B5EF4-FFF2-40B4-BE49-F238E27FC236}">
                <a16:creationId xmlns:a16="http://schemas.microsoft.com/office/drawing/2014/main" id="{08CB0388-8721-CCAC-0566-15159856AA5A}"/>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3023" y="0"/>
            <a:ext cx="12188977" cy="6400813"/>
          </a:xfrm>
          <a:prstGeom prst="rect">
            <a:avLst/>
          </a:prstGeom>
        </p:spPr>
      </p:pic>
      <p:pic>
        <p:nvPicPr>
          <p:cNvPr id="5" name="Picture 6">
            <a:extLst>
              <a:ext uri="{FF2B5EF4-FFF2-40B4-BE49-F238E27FC236}">
                <a16:creationId xmlns:a16="http://schemas.microsoft.com/office/drawing/2014/main" id="{72F8AEDB-9550-93F4-74C3-E80F8A1CB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392" y="257174"/>
            <a:ext cx="2245043" cy="23127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73C5DBB-F884-05B5-11B8-35F4D76301C6}"/>
              </a:ext>
            </a:extLst>
          </p:cNvPr>
          <p:cNvSpPr txBox="1"/>
          <p:nvPr/>
        </p:nvSpPr>
        <p:spPr>
          <a:xfrm>
            <a:off x="2684804" y="257174"/>
            <a:ext cx="3701143" cy="203132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t>Duck hunting continues through lessee </a:t>
            </a:r>
          </a:p>
          <a:p>
            <a:pPr algn="ctr"/>
            <a:endParaRPr lang="en-US"/>
          </a:p>
          <a:p>
            <a:pPr algn="ctr"/>
            <a:r>
              <a:rPr lang="en-US"/>
              <a:t>Lessee takes on pond maintenance of North, South, and West ponds w/ OCWD biological oversight (starting 2026)</a:t>
            </a:r>
          </a:p>
        </p:txBody>
      </p:sp>
      <p:sp>
        <p:nvSpPr>
          <p:cNvPr id="8" name="TextBox 7">
            <a:extLst>
              <a:ext uri="{FF2B5EF4-FFF2-40B4-BE49-F238E27FC236}">
                <a16:creationId xmlns:a16="http://schemas.microsoft.com/office/drawing/2014/main" id="{C87BC0DF-3B7A-616C-F9D0-60FCAEC64A00}"/>
              </a:ext>
            </a:extLst>
          </p:cNvPr>
          <p:cNvSpPr txBox="1"/>
          <p:nvPr/>
        </p:nvSpPr>
        <p:spPr>
          <a:xfrm>
            <a:off x="4135325" y="3383524"/>
            <a:ext cx="8001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a:t>North</a:t>
            </a:r>
          </a:p>
        </p:txBody>
      </p:sp>
      <p:sp>
        <p:nvSpPr>
          <p:cNvPr id="9" name="TextBox 8">
            <a:extLst>
              <a:ext uri="{FF2B5EF4-FFF2-40B4-BE49-F238E27FC236}">
                <a16:creationId xmlns:a16="http://schemas.microsoft.com/office/drawing/2014/main" id="{7DC5989D-9B3D-10BD-3470-AF6DC9CEDB4C}"/>
              </a:ext>
            </a:extLst>
          </p:cNvPr>
          <p:cNvSpPr txBox="1"/>
          <p:nvPr/>
        </p:nvSpPr>
        <p:spPr>
          <a:xfrm>
            <a:off x="3547496" y="4663215"/>
            <a:ext cx="8001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a:t>South</a:t>
            </a:r>
          </a:p>
        </p:txBody>
      </p:sp>
      <p:sp>
        <p:nvSpPr>
          <p:cNvPr id="10" name="TextBox 9">
            <a:extLst>
              <a:ext uri="{FF2B5EF4-FFF2-40B4-BE49-F238E27FC236}">
                <a16:creationId xmlns:a16="http://schemas.microsoft.com/office/drawing/2014/main" id="{E18E073B-52AC-1792-8A69-3D5B3A71ED33}"/>
              </a:ext>
            </a:extLst>
          </p:cNvPr>
          <p:cNvSpPr txBox="1"/>
          <p:nvPr/>
        </p:nvSpPr>
        <p:spPr>
          <a:xfrm>
            <a:off x="1343913" y="4847881"/>
            <a:ext cx="8001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a:t>West</a:t>
            </a:r>
          </a:p>
        </p:txBody>
      </p:sp>
      <p:sp>
        <p:nvSpPr>
          <p:cNvPr id="11" name="TextBox 10">
            <a:extLst>
              <a:ext uri="{FF2B5EF4-FFF2-40B4-BE49-F238E27FC236}">
                <a16:creationId xmlns:a16="http://schemas.microsoft.com/office/drawing/2014/main" id="{BAD4CBE9-63E8-1E54-AA32-C79D78E737E7}"/>
              </a:ext>
            </a:extLst>
          </p:cNvPr>
          <p:cNvSpPr txBox="1"/>
          <p:nvPr/>
        </p:nvSpPr>
        <p:spPr>
          <a:xfrm>
            <a:off x="6640286" y="2569955"/>
            <a:ext cx="8001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a:t>East</a:t>
            </a:r>
          </a:p>
        </p:txBody>
      </p:sp>
      <p:sp>
        <p:nvSpPr>
          <p:cNvPr id="12" name="TextBox 11">
            <a:extLst>
              <a:ext uri="{FF2B5EF4-FFF2-40B4-BE49-F238E27FC236}">
                <a16:creationId xmlns:a16="http://schemas.microsoft.com/office/drawing/2014/main" id="{7A299384-6D53-1D17-2028-A70BAD8EEA14}"/>
              </a:ext>
            </a:extLst>
          </p:cNvPr>
          <p:cNvSpPr txBox="1"/>
          <p:nvPr/>
        </p:nvSpPr>
        <p:spPr>
          <a:xfrm>
            <a:off x="7749901" y="4247716"/>
            <a:ext cx="3701143"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t>OCWD maintains operation and maintenance of the East ponds, which will transition away from nitrogen treatment.</a:t>
            </a:r>
          </a:p>
        </p:txBody>
      </p:sp>
    </p:spTree>
    <p:extLst>
      <p:ext uri="{BB962C8B-B14F-4D97-AF65-F5344CB8AC3E}">
        <p14:creationId xmlns:p14="http://schemas.microsoft.com/office/powerpoint/2010/main" val="1029755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B462-45EF-C884-420D-03760AEBBA34}"/>
              </a:ext>
            </a:extLst>
          </p:cNvPr>
          <p:cNvSpPr>
            <a:spLocks noGrp="1"/>
          </p:cNvSpPr>
          <p:nvPr>
            <p:ph type="title"/>
          </p:nvPr>
        </p:nvSpPr>
        <p:spPr>
          <a:xfrm>
            <a:off x="482600" y="390525"/>
            <a:ext cx="2720890" cy="847725"/>
          </a:xfrm>
        </p:spPr>
        <p:txBody>
          <a:bodyPr>
            <a:normAutofit fontScale="90000"/>
          </a:bodyPr>
          <a:lstStyle/>
          <a:p>
            <a:r>
              <a:rPr lang="en-US"/>
              <a:t>Future of the Wetlands</a:t>
            </a:r>
          </a:p>
        </p:txBody>
      </p:sp>
      <p:pic>
        <p:nvPicPr>
          <p:cNvPr id="4" name="Picture 3">
            <a:extLst>
              <a:ext uri="{FF2B5EF4-FFF2-40B4-BE49-F238E27FC236}">
                <a16:creationId xmlns:a16="http://schemas.microsoft.com/office/drawing/2014/main" id="{7E7F94E6-7A9A-4136-6331-F82B070AA2F1}"/>
              </a:ext>
            </a:extLst>
          </p:cNvPr>
          <p:cNvPicPr>
            <a:picLocks noChangeAspect="1"/>
          </p:cNvPicPr>
          <p:nvPr/>
        </p:nvPicPr>
        <p:blipFill>
          <a:blip r:embed="rId3"/>
          <a:stretch>
            <a:fillRect/>
          </a:stretch>
        </p:blipFill>
        <p:spPr>
          <a:xfrm>
            <a:off x="3317790" y="0"/>
            <a:ext cx="9320525" cy="6858000"/>
          </a:xfrm>
          <a:prstGeom prst="rect">
            <a:avLst/>
          </a:prstGeom>
        </p:spPr>
      </p:pic>
      <p:sp>
        <p:nvSpPr>
          <p:cNvPr id="6" name="TextBox 5">
            <a:extLst>
              <a:ext uri="{FF2B5EF4-FFF2-40B4-BE49-F238E27FC236}">
                <a16:creationId xmlns:a16="http://schemas.microsoft.com/office/drawing/2014/main" id="{4D676881-38FA-22EB-DE22-600DBA03D569}"/>
              </a:ext>
            </a:extLst>
          </p:cNvPr>
          <p:cNvSpPr txBox="1"/>
          <p:nvPr/>
        </p:nvSpPr>
        <p:spPr>
          <a:xfrm>
            <a:off x="177778" y="1859339"/>
            <a:ext cx="3330533" cy="3877985"/>
          </a:xfrm>
          <a:prstGeom prst="rect">
            <a:avLst/>
          </a:prstGeom>
          <a:noFill/>
        </p:spPr>
        <p:txBody>
          <a:bodyPr wrap="square">
            <a:spAutoFit/>
          </a:bodyPr>
          <a:lstStyle/>
          <a:p>
            <a:pPr algn="ctr"/>
            <a:r>
              <a:rPr lang="en-US" sz="2400" b="1"/>
              <a:t>Goals for the East Ponds:</a:t>
            </a:r>
          </a:p>
          <a:p>
            <a:pPr algn="ctr"/>
            <a:endParaRPr lang="en-US"/>
          </a:p>
          <a:p>
            <a:pPr marL="342900" indent="-342900">
              <a:buFont typeface="+mj-lt"/>
              <a:buAutoNum type="arabicPeriod"/>
            </a:pPr>
            <a:r>
              <a:rPr lang="en-US"/>
              <a:t>Further decrease OCWD maintenance needs</a:t>
            </a:r>
          </a:p>
          <a:p>
            <a:pPr marL="342900" indent="-342900">
              <a:buFont typeface="+mj-lt"/>
              <a:buAutoNum type="arabicPeriod"/>
            </a:pPr>
            <a:endParaRPr lang="en-US"/>
          </a:p>
          <a:p>
            <a:pPr marL="342900" indent="-342900">
              <a:buFont typeface="+mj-lt"/>
              <a:buAutoNum type="arabicPeriod"/>
            </a:pPr>
            <a:r>
              <a:rPr lang="en-US"/>
              <a:t>Provide space for water conservation research for UCI</a:t>
            </a:r>
          </a:p>
          <a:p>
            <a:pPr marL="342900" indent="-342900">
              <a:buFont typeface="+mj-lt"/>
              <a:buAutoNum type="arabicPeriod"/>
            </a:pPr>
            <a:endParaRPr lang="en-US"/>
          </a:p>
          <a:p>
            <a:pPr marL="342900" indent="-342900">
              <a:buFont typeface="+mj-lt"/>
              <a:buAutoNum type="arabicPeriod"/>
            </a:pPr>
            <a:r>
              <a:rPr lang="en-US"/>
              <a:t>Public Affairs-led expansion of educational and interpretive infrastructure </a:t>
            </a:r>
          </a:p>
        </p:txBody>
      </p:sp>
    </p:spTree>
    <p:extLst>
      <p:ext uri="{BB962C8B-B14F-4D97-AF65-F5344CB8AC3E}">
        <p14:creationId xmlns:p14="http://schemas.microsoft.com/office/powerpoint/2010/main" val="4282572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4A62F-12FA-0CA1-9258-432E7A5ECACF}"/>
              </a:ext>
            </a:extLst>
          </p:cNvPr>
          <p:cNvSpPr>
            <a:spLocks noGrp="1"/>
          </p:cNvSpPr>
          <p:nvPr>
            <p:ph type="title"/>
          </p:nvPr>
        </p:nvSpPr>
        <p:spPr>
          <a:xfrm>
            <a:off x="838200" y="365125"/>
            <a:ext cx="4473502" cy="847725"/>
          </a:xfrm>
        </p:spPr>
        <p:txBody>
          <a:bodyPr>
            <a:normAutofit fontScale="90000"/>
          </a:bodyPr>
          <a:lstStyle/>
          <a:p>
            <a:r>
              <a:rPr lang="en-US"/>
              <a:t>1. Further Decrease OCWD Maintenance Needs</a:t>
            </a:r>
          </a:p>
        </p:txBody>
      </p:sp>
      <p:sp>
        <p:nvSpPr>
          <p:cNvPr id="3" name="Content Placeholder 2">
            <a:extLst>
              <a:ext uri="{FF2B5EF4-FFF2-40B4-BE49-F238E27FC236}">
                <a16:creationId xmlns:a16="http://schemas.microsoft.com/office/drawing/2014/main" id="{B88EC392-AF8B-32F7-54CA-A8FA75E796CA}"/>
              </a:ext>
            </a:extLst>
          </p:cNvPr>
          <p:cNvSpPr>
            <a:spLocks noGrp="1"/>
          </p:cNvSpPr>
          <p:nvPr>
            <p:ph idx="1"/>
          </p:nvPr>
        </p:nvSpPr>
        <p:spPr>
          <a:xfrm>
            <a:off x="674079" y="1712118"/>
            <a:ext cx="4473502" cy="4646613"/>
          </a:xfrm>
        </p:spPr>
        <p:txBody>
          <a:bodyPr>
            <a:normAutofit/>
          </a:bodyPr>
          <a:lstStyle/>
          <a:p>
            <a:r>
              <a:rPr lang="en-US" sz="3200"/>
              <a:t>By increasing depth of ponds, we can limit vegetation growth</a:t>
            </a:r>
            <a:br>
              <a:rPr lang="en-US" sz="3200"/>
            </a:br>
            <a:endParaRPr lang="en-US" sz="3200"/>
          </a:p>
          <a:p>
            <a:r>
              <a:rPr lang="en-US" sz="3200"/>
              <a:t>OCWD operations staff to spend less time on vegetation management of ponds</a:t>
            </a:r>
          </a:p>
        </p:txBody>
      </p:sp>
      <p:pic>
        <p:nvPicPr>
          <p:cNvPr id="8" name="Picture 7">
            <a:extLst>
              <a:ext uri="{FF2B5EF4-FFF2-40B4-BE49-F238E27FC236}">
                <a16:creationId xmlns:a16="http://schemas.microsoft.com/office/drawing/2014/main" id="{B3BDC82D-D05D-6791-F653-9824075526D4}"/>
              </a:ext>
            </a:extLst>
          </p:cNvPr>
          <p:cNvPicPr>
            <a:picLocks noChangeAspect="1"/>
          </p:cNvPicPr>
          <p:nvPr/>
        </p:nvPicPr>
        <p:blipFill>
          <a:blip r:embed="rId3"/>
          <a:srcRect t="4093" b="12909"/>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96EBD3F6-DC7F-6324-68A3-D331D748D324}"/>
              </a:ext>
            </a:extLst>
          </p:cNvPr>
          <p:cNvSpPr txBox="1"/>
          <p:nvPr/>
        </p:nvSpPr>
        <p:spPr>
          <a:xfrm>
            <a:off x="10018207" y="180459"/>
            <a:ext cx="113546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t>Example</a:t>
            </a:r>
          </a:p>
        </p:txBody>
      </p:sp>
    </p:spTree>
    <p:extLst>
      <p:ext uri="{BB962C8B-B14F-4D97-AF65-F5344CB8AC3E}">
        <p14:creationId xmlns:p14="http://schemas.microsoft.com/office/powerpoint/2010/main" val="4251354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F41CC-9B40-0660-44C0-F42CDCFD7D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DE3773-D96C-E131-5DB4-9DEBEC0BAA59}"/>
              </a:ext>
            </a:extLst>
          </p:cNvPr>
          <p:cNvSpPr>
            <a:spLocks noGrp="1"/>
          </p:cNvSpPr>
          <p:nvPr>
            <p:ph type="title"/>
          </p:nvPr>
        </p:nvSpPr>
        <p:spPr>
          <a:xfrm>
            <a:off x="541801" y="499269"/>
            <a:ext cx="4473502" cy="847725"/>
          </a:xfrm>
        </p:spPr>
        <p:txBody>
          <a:bodyPr>
            <a:normAutofit fontScale="90000"/>
          </a:bodyPr>
          <a:lstStyle/>
          <a:p>
            <a:r>
              <a:rPr lang="en-US"/>
              <a:t>2. Provide Space for Water Conservation Research for UCI</a:t>
            </a:r>
          </a:p>
        </p:txBody>
      </p:sp>
      <p:sp>
        <p:nvSpPr>
          <p:cNvPr id="3" name="Content Placeholder 2">
            <a:extLst>
              <a:ext uri="{FF2B5EF4-FFF2-40B4-BE49-F238E27FC236}">
                <a16:creationId xmlns:a16="http://schemas.microsoft.com/office/drawing/2014/main" id="{47449A3D-13F3-AF88-C55C-15DCE0704172}"/>
              </a:ext>
            </a:extLst>
          </p:cNvPr>
          <p:cNvSpPr>
            <a:spLocks noGrp="1"/>
          </p:cNvSpPr>
          <p:nvPr>
            <p:ph idx="1"/>
          </p:nvPr>
        </p:nvSpPr>
        <p:spPr>
          <a:xfrm>
            <a:off x="714273" y="2114678"/>
            <a:ext cx="4473502" cy="4646613"/>
          </a:xfrm>
        </p:spPr>
        <p:txBody>
          <a:bodyPr>
            <a:normAutofit/>
          </a:bodyPr>
          <a:lstStyle/>
          <a:p>
            <a:r>
              <a:rPr lang="en-US" sz="3200"/>
              <a:t>Capstone projects to support increased water conservation</a:t>
            </a:r>
            <a:br>
              <a:rPr lang="en-US" sz="3200"/>
            </a:br>
            <a:endParaRPr lang="en-US" sz="3200"/>
          </a:p>
          <a:p>
            <a:r>
              <a:rPr lang="en-US" sz="3200"/>
              <a:t>Example – Effects of inundation on riparian habitat study</a:t>
            </a:r>
          </a:p>
        </p:txBody>
      </p:sp>
      <p:grpSp>
        <p:nvGrpSpPr>
          <p:cNvPr id="30" name="Group 29">
            <a:extLst>
              <a:ext uri="{FF2B5EF4-FFF2-40B4-BE49-F238E27FC236}">
                <a16:creationId xmlns:a16="http://schemas.microsoft.com/office/drawing/2014/main" id="{23C58F0D-4FDC-47D1-D2D8-81210BAEF892}"/>
              </a:ext>
            </a:extLst>
          </p:cNvPr>
          <p:cNvGrpSpPr/>
          <p:nvPr/>
        </p:nvGrpSpPr>
        <p:grpSpPr>
          <a:xfrm>
            <a:off x="4883025" y="0"/>
            <a:ext cx="7308975" cy="6857990"/>
            <a:chOff x="4883024" y="39486"/>
            <a:chExt cx="7308975" cy="6857990"/>
          </a:xfrm>
        </p:grpSpPr>
        <p:pic>
          <p:nvPicPr>
            <p:cNvPr id="31" name="Content Placeholder 4">
              <a:extLst>
                <a:ext uri="{FF2B5EF4-FFF2-40B4-BE49-F238E27FC236}">
                  <a16:creationId xmlns:a16="http://schemas.microsoft.com/office/drawing/2014/main" id="{598B9AEC-DAE0-718B-7922-A0B3548F90E4}"/>
                </a:ext>
              </a:extLst>
            </p:cNvPr>
            <p:cNvPicPr>
              <a:picLocks noChangeAspect="1"/>
            </p:cNvPicPr>
            <p:nvPr/>
          </p:nvPicPr>
          <p:blipFill>
            <a:blip r:embed="rId3" cstate="print">
              <a:extLst>
                <a:ext uri="{28A0092B-C50C-407E-A947-70E740481C1C}">
                  <a14:useLocalDpi xmlns:a14="http://schemas.microsoft.com/office/drawing/2010/main" val="0"/>
                </a:ext>
              </a:extLst>
            </a:blip>
            <a:srcRect t="21164" r="-2" b="17449"/>
            <a:stretch>
              <a:fillRect/>
            </a:stretch>
          </p:blipFill>
          <p:spPr>
            <a:xfrm>
              <a:off x="4883024" y="39486"/>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32" name="Picture 31" descr="A water with plants in it&#10;&#10;AI-generated content may be incorrect.">
              <a:extLst>
                <a:ext uri="{FF2B5EF4-FFF2-40B4-BE49-F238E27FC236}">
                  <a16:creationId xmlns:a16="http://schemas.microsoft.com/office/drawing/2014/main" id="{C6CC0F89-D568-7375-340A-697E0221E26F}"/>
                </a:ext>
              </a:extLst>
            </p:cNvPr>
            <p:cNvPicPr>
              <a:picLocks noChangeAspect="1"/>
            </p:cNvPicPr>
            <p:nvPr/>
          </p:nvPicPr>
          <p:blipFill>
            <a:blip r:embed="rId4"/>
            <a:srcRect t="35941" r="-1" b="29529"/>
            <a:stretch>
              <a:fillRect/>
            </a:stretch>
          </p:blipFill>
          <p:spPr>
            <a:xfrm>
              <a:off x="4883024" y="3532484"/>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grpSp>
    </p:spTree>
    <p:extLst>
      <p:ext uri="{BB962C8B-B14F-4D97-AF65-F5344CB8AC3E}">
        <p14:creationId xmlns:p14="http://schemas.microsoft.com/office/powerpoint/2010/main" val="3491020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C4DD9-B7F0-467B-76C3-6FFEE28496BD}"/>
              </a:ext>
            </a:extLst>
          </p:cNvPr>
          <p:cNvSpPr>
            <a:spLocks noGrp="1"/>
          </p:cNvSpPr>
          <p:nvPr>
            <p:ph type="title"/>
          </p:nvPr>
        </p:nvSpPr>
        <p:spPr>
          <a:xfrm>
            <a:off x="431800" y="695325"/>
            <a:ext cx="3505200" cy="847725"/>
          </a:xfrm>
        </p:spPr>
        <p:txBody>
          <a:bodyPr>
            <a:normAutofit fontScale="90000"/>
          </a:bodyPr>
          <a:lstStyle/>
          <a:p>
            <a:r>
              <a:rPr lang="en-US"/>
              <a:t>3. Educational and Interpretive Infrastructure</a:t>
            </a:r>
          </a:p>
        </p:txBody>
      </p:sp>
      <p:sp>
        <p:nvSpPr>
          <p:cNvPr id="8" name="Content Placeholder 2">
            <a:extLst>
              <a:ext uri="{FF2B5EF4-FFF2-40B4-BE49-F238E27FC236}">
                <a16:creationId xmlns:a16="http://schemas.microsoft.com/office/drawing/2014/main" id="{564D9B74-850A-D5EF-A1A5-7E8674AF1DAD}"/>
              </a:ext>
            </a:extLst>
          </p:cNvPr>
          <p:cNvSpPr txBox="1">
            <a:spLocks/>
          </p:cNvSpPr>
          <p:nvPr/>
        </p:nvSpPr>
        <p:spPr>
          <a:xfrm>
            <a:off x="615324" y="2211377"/>
            <a:ext cx="4473502" cy="46466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586"/>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7BC24D"/>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5586"/>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5586"/>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5586"/>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t>Public Affairs-led</a:t>
            </a:r>
          </a:p>
          <a:p>
            <a:r>
              <a:rPr lang="en-US" sz="2800"/>
              <a:t>Shade structures</a:t>
            </a:r>
          </a:p>
          <a:p>
            <a:r>
              <a:rPr lang="en-US" sz="2800"/>
              <a:t>Improved seating</a:t>
            </a:r>
          </a:p>
          <a:p>
            <a:r>
              <a:rPr lang="en-US" sz="2800"/>
              <a:t>Outdoor audiovisual displays</a:t>
            </a:r>
          </a:p>
          <a:p>
            <a:r>
              <a:rPr lang="en-US" sz="2800"/>
              <a:t>Actively promote OCWD’s Natural Resources Program</a:t>
            </a:r>
          </a:p>
        </p:txBody>
      </p:sp>
      <p:grpSp>
        <p:nvGrpSpPr>
          <p:cNvPr id="27" name="Group 26">
            <a:extLst>
              <a:ext uri="{FF2B5EF4-FFF2-40B4-BE49-F238E27FC236}">
                <a16:creationId xmlns:a16="http://schemas.microsoft.com/office/drawing/2014/main" id="{42FF6CF8-C660-BED2-06DB-CAE558C66D81}"/>
              </a:ext>
            </a:extLst>
          </p:cNvPr>
          <p:cNvGrpSpPr/>
          <p:nvPr/>
        </p:nvGrpSpPr>
        <p:grpSpPr>
          <a:xfrm>
            <a:off x="3937000" y="0"/>
            <a:ext cx="9055611" cy="6857990"/>
            <a:chOff x="3053297" y="10"/>
            <a:chExt cx="9055611" cy="6857990"/>
          </a:xfrm>
        </p:grpSpPr>
        <p:pic>
          <p:nvPicPr>
            <p:cNvPr id="24" name="Picture 23" descr="A picture containing text, floor, indoor&#10;&#10;AI-generated content may be incorrect.">
              <a:extLst>
                <a:ext uri="{FF2B5EF4-FFF2-40B4-BE49-F238E27FC236}">
                  <a16:creationId xmlns:a16="http://schemas.microsoft.com/office/drawing/2014/main" id="{B9D240E8-8F87-A6F7-FA65-36A5D4E03E2F}"/>
                </a:ext>
              </a:extLst>
            </p:cNvPr>
            <p:cNvPicPr>
              <a:picLocks noChangeAspect="1"/>
            </p:cNvPicPr>
            <p:nvPr/>
          </p:nvPicPr>
          <p:blipFill>
            <a:blip r:embed="rId3">
              <a:extLst>
                <a:ext uri="{28A0092B-C50C-407E-A947-70E740481C1C}">
                  <a14:useLocalDpi xmlns:a14="http://schemas.microsoft.com/office/drawing/2010/main" val="0"/>
                </a:ext>
              </a:extLst>
            </a:blip>
            <a:srcRect l="6135" r="342"/>
            <a:stretch>
              <a:fillRect/>
            </a:stretch>
          </p:blipFill>
          <p:spPr>
            <a:xfrm>
              <a:off x="7298561"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25" name="Content Placeholder 4" descr="A picture containing ground, outdoor, tree, dirt&#10;&#10;AI-generated content may be incorrect.">
              <a:extLst>
                <a:ext uri="{FF2B5EF4-FFF2-40B4-BE49-F238E27FC236}">
                  <a16:creationId xmlns:a16="http://schemas.microsoft.com/office/drawing/2014/main" id="{50EF25D4-183D-FE03-4C29-B18CC5DFEEA4}"/>
                </a:ext>
              </a:extLst>
            </p:cNvPr>
            <p:cNvPicPr>
              <a:picLocks noChangeAspect="1"/>
            </p:cNvPicPr>
            <p:nvPr/>
          </p:nvPicPr>
          <p:blipFill>
            <a:blip r:embed="rId4">
              <a:extLst>
                <a:ext uri="{28A0092B-C50C-407E-A947-70E740481C1C}">
                  <a14:useLocalDpi xmlns:a14="http://schemas.microsoft.com/office/drawing/2010/main" val="0"/>
                </a:ext>
              </a:extLst>
            </a:blip>
            <a:srcRect r="-2" b="8913"/>
            <a:stretch>
              <a:fillRect/>
            </a:stretch>
          </p:blipFill>
          <p:spPr>
            <a:xfrm>
              <a:off x="3053297"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26" name="Picture 25" descr="A picture containing outdoor, ground, building&#10;&#10;AI-generated content may be incorrect.">
              <a:extLst>
                <a:ext uri="{FF2B5EF4-FFF2-40B4-BE49-F238E27FC236}">
                  <a16:creationId xmlns:a16="http://schemas.microsoft.com/office/drawing/2014/main" id="{F7611FDA-906F-86E4-9217-F820E5616E26}"/>
                </a:ext>
              </a:extLst>
            </p:cNvPr>
            <p:cNvPicPr>
              <a:picLocks noChangeAspect="1"/>
            </p:cNvPicPr>
            <p:nvPr/>
          </p:nvPicPr>
          <p:blipFill>
            <a:blip r:embed="rId5">
              <a:extLst>
                <a:ext uri="{28A0092B-C50C-407E-A947-70E740481C1C}">
                  <a14:useLocalDpi xmlns:a14="http://schemas.microsoft.com/office/drawing/2010/main" val="0"/>
                </a:ext>
              </a:extLst>
            </a:blip>
            <a:srcRect r="2" b="7921"/>
            <a:stretch>
              <a:fillRect/>
            </a:stretch>
          </p:blipFill>
          <p:spPr>
            <a:xfrm>
              <a:off x="3106336"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grpSp>
    </p:spTree>
    <p:extLst>
      <p:ext uri="{BB962C8B-B14F-4D97-AF65-F5344CB8AC3E}">
        <p14:creationId xmlns:p14="http://schemas.microsoft.com/office/powerpoint/2010/main" val="1062418017"/>
      </p:ext>
    </p:extLst>
  </p:cSld>
  <p:clrMapOvr>
    <a:masterClrMapping/>
  </p:clrMapOvr>
</p:sld>
</file>

<file path=ppt/theme/theme1.xml><?xml version="1.0" encoding="utf-8"?>
<a:theme xmlns:a="http://schemas.openxmlformats.org/drawingml/2006/main" name="Custom Design">
  <a:themeElements>
    <a:clrScheme name="OCWD Brand Colors">
      <a:dk1>
        <a:sysClr val="windowText" lastClr="000000"/>
      </a:dk1>
      <a:lt1>
        <a:sysClr val="window" lastClr="FFFFFF"/>
      </a:lt1>
      <a:dk2>
        <a:srgbClr val="005687"/>
      </a:dk2>
      <a:lt2>
        <a:srgbClr val="E7E6E6"/>
      </a:lt2>
      <a:accent1>
        <a:srgbClr val="005687"/>
      </a:accent1>
      <a:accent2>
        <a:srgbClr val="7BC24D"/>
      </a:accent2>
      <a:accent3>
        <a:srgbClr val="1B9EBC"/>
      </a:accent3>
      <a:accent4>
        <a:srgbClr val="F5A81D"/>
      </a:accent4>
      <a:accent5>
        <a:srgbClr val="AFB0B2"/>
      </a:accent5>
      <a:accent6>
        <a:srgbClr val="DAC554"/>
      </a:accent6>
      <a:hlink>
        <a:srgbClr val="1B9EBC"/>
      </a:hlink>
      <a:folHlink>
        <a:srgbClr val="00BB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B1F8B56A0DA24FBBCD764EF96AC565" ma:contentTypeVersion="13" ma:contentTypeDescription="Create a new document." ma:contentTypeScope="" ma:versionID="0e261c66f5a67d7ae5fc4b9c52ea3df0">
  <xsd:schema xmlns:xsd="http://www.w3.org/2001/XMLSchema" xmlns:xs="http://www.w3.org/2001/XMLSchema" xmlns:p="http://schemas.microsoft.com/office/2006/metadata/properties" xmlns:ns2="66cd21ba-868b-4eab-9fc9-9a6f82bb08f6" xmlns:ns3="880a26bb-992d-463f-aa35-5ac658236e02" targetNamespace="http://schemas.microsoft.com/office/2006/metadata/properties" ma:root="true" ma:fieldsID="3411470702758bac96583599c80ef4fb" ns2:_="" ns3:_="">
    <xsd:import namespace="66cd21ba-868b-4eab-9fc9-9a6f82bb08f6"/>
    <xsd:import namespace="880a26bb-992d-463f-aa35-5ac658236e0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cd21ba-868b-4eab-9fc9-9a6f82bb08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2cd18ef-c9c9-4991-a8bc-e496d28c413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descriptio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descrip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0a26bb-992d-463f-aa35-5ac658236e0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9154fc5-6d66-4709-9bec-d9cbf461e893}" ma:internalName="TaxCatchAll" ma:showField="CatchAllData" ma:web="880a26bb-992d-463f-aa35-5ac658236e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6cd21ba-868b-4eab-9fc9-9a6f82bb08f6">
      <Terms xmlns="http://schemas.microsoft.com/office/infopath/2007/PartnerControls"/>
    </lcf76f155ced4ddcb4097134ff3c332f>
    <TaxCatchAll xmlns="880a26bb-992d-463f-aa35-5ac658236e02" xsi:nil="true"/>
  </documentManagement>
</p:properties>
</file>

<file path=customXml/itemProps1.xml><?xml version="1.0" encoding="utf-8"?>
<ds:datastoreItem xmlns:ds="http://schemas.openxmlformats.org/officeDocument/2006/customXml" ds:itemID="{4007AA4B-1F79-438F-BC2F-5622E176E84C}">
  <ds:schemaRefs>
    <ds:schemaRef ds:uri="66cd21ba-868b-4eab-9fc9-9a6f82bb08f6"/>
    <ds:schemaRef ds:uri="880a26bb-992d-463f-aa35-5ac658236e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EC6B603-4FDC-4C56-BA03-5E03A2CC475A}">
  <ds:schemaRefs>
    <ds:schemaRef ds:uri="http://schemas.microsoft.com/sharepoint/v3/contenttype/forms"/>
  </ds:schemaRefs>
</ds:datastoreItem>
</file>

<file path=customXml/itemProps3.xml><?xml version="1.0" encoding="utf-8"?>
<ds:datastoreItem xmlns:ds="http://schemas.openxmlformats.org/officeDocument/2006/customXml" ds:itemID="{1DDAC64C-EFA7-462A-B349-91F8FED1C8EA}">
  <ds:schemaRefs>
    <ds:schemaRef ds:uri="66cd21ba-868b-4eab-9fc9-9a6f82bb08f6"/>
    <ds:schemaRef ds:uri="880a26bb-992d-463f-aa35-5ac658236e0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13</Slides>
  <Notes>13</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Custom Design</vt:lpstr>
      <vt:lpstr>PowerPoint Presentation</vt:lpstr>
      <vt:lpstr>Prado Constructed Wetlands</vt:lpstr>
      <vt:lpstr>Prado Maintenance</vt:lpstr>
      <vt:lpstr>PowerPoint Presentation</vt:lpstr>
      <vt:lpstr>PowerPoint Presentation</vt:lpstr>
      <vt:lpstr>Future of the Wetlands</vt:lpstr>
      <vt:lpstr>1. Further Decrease OCWD Maintenance Needs</vt:lpstr>
      <vt:lpstr>2. Provide Space for Water Conservation Research for UCI</vt:lpstr>
      <vt:lpstr>3. Educational and Interpretive Infrastructure</vt:lpstr>
      <vt:lpstr>Future of the Wetlands</vt:lpstr>
      <vt:lpstr>Consultant RFP Scope of Work</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Paliwal, Medha</dc:creator>
  <cp:revision>1</cp:revision>
  <dcterms:created xsi:type="dcterms:W3CDTF">2023-08-25T00:43:02Z</dcterms:created>
  <dcterms:modified xsi:type="dcterms:W3CDTF">2025-08-06T22:29:59Z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0x01010081B1F8B56A0DA24FBBCD764EF96AC565</vt:lpwstr>
  </property>
  <property fmtid="{D5CDD505-2E9C-101B-9397-08002B2CF9AE}" pid="3" name="MediaServiceImageTags">
    <vt:lpwstr/>
  </property>
</Properties>
</file>