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9" r:id="rId1"/>
  </p:sldMasterIdLst>
  <p:notesMasterIdLst>
    <p:notesMasterId r:id="rId22"/>
  </p:notesMasterIdLst>
  <p:sldIdLst>
    <p:sldId id="591" r:id="rId2"/>
    <p:sldId id="3552" r:id="rId3"/>
    <p:sldId id="3583" r:id="rId4"/>
    <p:sldId id="3596" r:id="rId5"/>
    <p:sldId id="3597" r:id="rId6"/>
    <p:sldId id="3598" r:id="rId7"/>
    <p:sldId id="259" r:id="rId8"/>
    <p:sldId id="260" r:id="rId9"/>
    <p:sldId id="3578" r:id="rId10"/>
    <p:sldId id="258" r:id="rId11"/>
    <p:sldId id="3584" r:id="rId12"/>
    <p:sldId id="3600" r:id="rId13"/>
    <p:sldId id="3601" r:id="rId14"/>
    <p:sldId id="3602" r:id="rId15"/>
    <p:sldId id="3575" r:id="rId16"/>
    <p:sldId id="3574" r:id="rId17"/>
    <p:sldId id="3591" r:id="rId18"/>
    <p:sldId id="3567" r:id="rId19"/>
    <p:sldId id="3572" r:id="rId20"/>
    <p:sldId id="3592" r:id="rId21"/>
  </p:sldIdLst>
  <p:sldSz cx="12192000" cy="6858000"/>
  <p:notesSz cx="7010400" cy="9296400"/>
  <p:embeddedFontLs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 ExtraLight DEMO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568" userDrawn="1">
          <p15:clr>
            <a:srgbClr val="A4A3A4"/>
          </p15:clr>
        </p15:guide>
        <p15:guide id="3" pos="5112" userDrawn="1">
          <p15:clr>
            <a:srgbClr val="A4A3A4"/>
          </p15:clr>
        </p15:guide>
        <p15:guide id="4" orient="horz" pos="1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123"/>
    <a:srgbClr val="333333"/>
    <a:srgbClr val="4D4D4D"/>
    <a:srgbClr val="5F5F5F"/>
    <a:srgbClr val="070E2F"/>
    <a:srgbClr val="FF9900"/>
    <a:srgbClr val="102538"/>
    <a:srgbClr val="FFFFFF"/>
    <a:srgbClr val="756457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81" autoAdjust="0"/>
    <p:restoredTop sz="96357" autoAdjust="0"/>
  </p:normalViewPr>
  <p:slideViewPr>
    <p:cSldViewPr snapToGrid="0">
      <p:cViewPr varScale="1">
        <p:scale>
          <a:sx n="78" d="100"/>
          <a:sy n="78" d="100"/>
        </p:scale>
        <p:origin x="1238" y="72"/>
      </p:cViewPr>
      <p:guideLst>
        <p:guide orient="horz" pos="2880"/>
        <p:guide pos="2568"/>
        <p:guide pos="5112"/>
        <p:guide orient="horz"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3" d="100"/>
        <a:sy n="153" d="100"/>
      </p:scale>
      <p:origin x="0" y="0"/>
    </p:cViewPr>
  </p:notesTextViewPr>
  <p:sorterViewPr>
    <p:cViewPr varScale="1">
      <p:scale>
        <a:sx n="100" d="100"/>
        <a:sy n="100" d="100"/>
      </p:scale>
      <p:origin x="0" y="-1452"/>
    </p:cViewPr>
  </p:sorterViewPr>
  <p:notesViewPr>
    <p:cSldViewPr snapToGrid="0">
      <p:cViewPr varScale="1">
        <p:scale>
          <a:sx n="73" d="100"/>
          <a:sy n="73" d="100"/>
        </p:scale>
        <p:origin x="29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34" y="1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B0E1B-D564-45FC-9217-4E3B4A39B21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6888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48" y="4473576"/>
            <a:ext cx="560832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6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34" y="8829676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EBC74-E5BC-4D17-B6CF-02CEA80C4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EBC74-E5BC-4D17-B6CF-02CEA80C43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83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EBC74-E5BC-4D17-B6CF-02CEA80C43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19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EBC74-E5BC-4D17-B6CF-02CEA80C43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5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EBC74-E5BC-4D17-B6CF-02CEA80C43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66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246F23-96E4-4BEB-AD37-BF12E1433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6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asting S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0E74-C95F-45DE-9825-D9DA591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1" y="406402"/>
            <a:ext cx="11281459" cy="159722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7FBF-E27B-4382-B4E0-F6C187E4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271" y="3259569"/>
            <a:ext cx="11281459" cy="1998233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9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4E883-1B3A-464E-A0D7-9585C6FA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CBEE-2DE4-44C5-969D-DF50654BF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 sz="2400"/>
            </a:lvl1pPr>
            <a:lvl2pPr marL="514350" indent="-171450">
              <a:lnSpc>
                <a:spcPct val="150000"/>
              </a:lnSpc>
              <a:buFont typeface="Mont ExtraLight DEMO" panose="00000400000000000000" pitchFamily="50" charset="0"/>
              <a:buChar char="–"/>
              <a:defRPr sz="2200"/>
            </a:lvl2pPr>
            <a:lvl3pPr>
              <a:lnSpc>
                <a:spcPct val="150000"/>
              </a:lnSpc>
              <a:defRPr sz="20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3A58D-4840-43BF-B2B5-7D85D862C6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6CE6D-70D0-4A5D-AF9E-F775DFD13B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7F582E-4CBF-447E-9731-82CC89B448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42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5616-1BE2-47CF-AB35-BA5D1AB0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BF68F-8D36-42EA-BF36-ADC8B718A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3040"/>
            <a:ext cx="5257800" cy="4733925"/>
          </a:xfrm>
        </p:spPr>
        <p:txBody>
          <a:bodyPr/>
          <a:lstStyle>
            <a:lvl1pPr>
              <a:defRPr sz="2400"/>
            </a:lvl1pPr>
            <a:lvl2pPr marL="514350" indent="-171450">
              <a:buFont typeface="Mont ExtraLight DEMO" panose="00000400000000000000" pitchFamily="50" charset="0"/>
              <a:buChar char="–"/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CF8AE5-16E6-4CA3-AC1A-E9B40B0F0F8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443040"/>
            <a:ext cx="5257800" cy="4733925"/>
          </a:xfrm>
        </p:spPr>
        <p:txBody>
          <a:bodyPr/>
          <a:lstStyle>
            <a:lvl1pPr>
              <a:defRPr sz="2400"/>
            </a:lvl1pPr>
            <a:lvl2pPr marL="514350" indent="-171450">
              <a:buFont typeface="Mont ExtraLight DEMO" panose="00000400000000000000" pitchFamily="50" charset="0"/>
              <a:buChar char="–"/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CDEEE-6623-4F3A-897F-9785A4F4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1DEF9-DE66-4743-9FA9-5E81D313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F582E-4CBF-447E-9731-82CC89B448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75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D22290-0716-9C06-5699-5804FD18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C7B9-D410-4601-8410-E8BDFCF95A0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D3A84C-8459-7FD5-AA1D-B9DF709E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AA145-1D3B-48DB-75CE-79BDAFFD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C181-7444-40CD-A04C-5AF4A4ED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6FE470-D377-4674-B4EB-97BF4F2922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D77965-5636-4C3D-8281-2C9B47CB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17D45-8437-4C38-9EF1-96C5BFF52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43040"/>
            <a:ext cx="10515600" cy="473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D6E1DA2-2EF7-4FE4-8895-6EB689556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A8042-6BE6-4995-9279-A0872495C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5652" y="6356350"/>
            <a:ext cx="1846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1E7F582E-4CBF-447E-9731-82CC89B448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45" r:id="rId2"/>
    <p:sldLayoutId id="2147483732" r:id="rId3"/>
    <p:sldLayoutId id="2147483733" r:id="rId4"/>
    <p:sldLayoutId id="2147483746" r:id="rId5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bg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Mont ExtraLight DEMO" panose="00000400000000000000" pitchFamily="50" charset="0"/>
        <a:buChar char="–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6FBC5-4F37-4BD5-8A34-8B27F1820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171" y="1739901"/>
            <a:ext cx="11281459" cy="1835370"/>
          </a:xfrm>
        </p:spPr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PFAS Treatment Systems Update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Design and Construction</a:t>
            </a:r>
            <a:br>
              <a:rPr lang="en-US" dirty="0">
                <a:cs typeface="Arial" panose="020B0604020202020204" pitchFamily="34" charset="0"/>
              </a:rPr>
            </a:b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014542-0630-EE74-7654-3F3258783719}"/>
              </a:ext>
            </a:extLst>
          </p:cNvPr>
          <p:cNvSpPr txBox="1">
            <a:spLocks/>
          </p:cNvSpPr>
          <p:nvPr/>
        </p:nvSpPr>
        <p:spPr>
          <a:xfrm>
            <a:off x="629460" y="3729490"/>
            <a:ext cx="11281459" cy="1835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776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0546EC3-374C-DCB9-8884-55DAE195A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6" y="0"/>
            <a:ext cx="1159808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4BBDB55-39FF-C61C-F4EC-C20DD0FF9941}"/>
              </a:ext>
            </a:extLst>
          </p:cNvPr>
          <p:cNvSpPr txBox="1">
            <a:spLocks/>
          </p:cNvSpPr>
          <p:nvPr/>
        </p:nvSpPr>
        <p:spPr>
          <a:xfrm>
            <a:off x="455270" y="6028560"/>
            <a:ext cx="11281459" cy="798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Anaheim Phase 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0C36E-3C4F-E4C8-4924-0F539070270E}"/>
              </a:ext>
            </a:extLst>
          </p:cNvPr>
          <p:cNvSpPr txBox="1"/>
          <p:nvPr/>
        </p:nvSpPr>
        <p:spPr>
          <a:xfrm>
            <a:off x="6685936" y="526485"/>
            <a:ext cx="5142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AF0D55-986E-04A9-3B9C-27A4A0253293}"/>
              </a:ext>
            </a:extLst>
          </p:cNvPr>
          <p:cNvSpPr txBox="1"/>
          <p:nvPr/>
        </p:nvSpPr>
        <p:spPr>
          <a:xfrm>
            <a:off x="7184572" y="5277396"/>
            <a:ext cx="14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Santa Cruz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ED9C0-2004-137A-56DB-8C8EABCE87A4}"/>
              </a:ext>
            </a:extLst>
          </p:cNvPr>
          <p:cNvSpPr txBox="1"/>
          <p:nvPr/>
        </p:nvSpPr>
        <p:spPr>
          <a:xfrm>
            <a:off x="2904309" y="2170653"/>
            <a:ext cx="14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Willow Park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94E6D-FF58-14EF-FCE1-42A80D9CDEF8}"/>
              </a:ext>
            </a:extLst>
          </p:cNvPr>
          <p:cNvSpPr txBox="1"/>
          <p:nvPr/>
        </p:nvSpPr>
        <p:spPr>
          <a:xfrm>
            <a:off x="1227909" y="4096693"/>
            <a:ext cx="14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Brookhurst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B5D231-DA5A-01BD-8B9B-FE64FA2FD73E}"/>
              </a:ext>
            </a:extLst>
          </p:cNvPr>
          <p:cNvSpPr txBox="1"/>
          <p:nvPr/>
        </p:nvSpPr>
        <p:spPr>
          <a:xfrm>
            <a:off x="5174017" y="1017719"/>
            <a:ext cx="14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Downtown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37540-5C45-6327-A658-48561C1C78B9}"/>
              </a:ext>
            </a:extLst>
          </p:cNvPr>
          <p:cNvSpPr txBox="1"/>
          <p:nvPr/>
        </p:nvSpPr>
        <p:spPr>
          <a:xfrm>
            <a:off x="8630195" y="4623178"/>
            <a:ext cx="14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Katella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A7FD82-BB0A-4EA5-DDD5-B2D9E2D485D7}"/>
              </a:ext>
            </a:extLst>
          </p:cNvPr>
          <p:cNvSpPr/>
          <p:nvPr/>
        </p:nvSpPr>
        <p:spPr>
          <a:xfrm>
            <a:off x="8113005" y="5093339"/>
            <a:ext cx="200971" cy="176437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EE5CA0-D649-BD5F-36FC-4A5124C12AE2}"/>
              </a:ext>
            </a:extLst>
          </p:cNvPr>
          <p:cNvSpPr/>
          <p:nvPr/>
        </p:nvSpPr>
        <p:spPr>
          <a:xfrm>
            <a:off x="8303505" y="5238119"/>
            <a:ext cx="200971" cy="176437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8534C3-AD34-FBBD-6504-145138364940}"/>
              </a:ext>
            </a:extLst>
          </p:cNvPr>
          <p:cNvSpPr/>
          <p:nvPr/>
        </p:nvSpPr>
        <p:spPr>
          <a:xfrm>
            <a:off x="1266009" y="4023714"/>
            <a:ext cx="200971" cy="176437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870F4F-90A1-7E79-E4A6-56A7E6BB07AE}"/>
              </a:ext>
            </a:extLst>
          </p:cNvPr>
          <p:cNvSpPr/>
          <p:nvPr/>
        </p:nvSpPr>
        <p:spPr>
          <a:xfrm>
            <a:off x="9165097" y="4557723"/>
            <a:ext cx="200971" cy="176437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5DD64F0-4903-0A7F-787E-EFEFB0EFFB7B}"/>
              </a:ext>
            </a:extLst>
          </p:cNvPr>
          <p:cNvSpPr/>
          <p:nvPr/>
        </p:nvSpPr>
        <p:spPr>
          <a:xfrm>
            <a:off x="6438755" y="1074980"/>
            <a:ext cx="200971" cy="176437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A9E27C-B681-27E3-D2B9-6CFAFC0E1B1F}"/>
              </a:ext>
            </a:extLst>
          </p:cNvPr>
          <p:cNvSpPr/>
          <p:nvPr/>
        </p:nvSpPr>
        <p:spPr>
          <a:xfrm>
            <a:off x="3526634" y="2139824"/>
            <a:ext cx="200971" cy="176437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9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FFCCD8-152F-8CCF-4A4F-2F1BFC837BD9}"/>
              </a:ext>
            </a:extLst>
          </p:cNvPr>
          <p:cNvSpPr txBox="1"/>
          <p:nvPr/>
        </p:nvSpPr>
        <p:spPr>
          <a:xfrm>
            <a:off x="1599608" y="6237485"/>
            <a:ext cx="1059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Wells 60 and 61 building construction is underway and installation of electrical equipment continues.  Work on the 24-inch Orangewood pipeline continues.</a:t>
            </a:r>
            <a:endParaRPr lang="en-US" sz="20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7C2AEB-1383-2F33-A17B-B379AAA1EE7C}"/>
              </a:ext>
            </a:extLst>
          </p:cNvPr>
          <p:cNvSpPr txBox="1">
            <a:spLocks/>
          </p:cNvSpPr>
          <p:nvPr/>
        </p:nvSpPr>
        <p:spPr>
          <a:xfrm>
            <a:off x="365346" y="-88136"/>
            <a:ext cx="11461308" cy="717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Santa Cruz</a:t>
            </a:r>
          </a:p>
        </p:txBody>
      </p:sp>
      <p:pic>
        <p:nvPicPr>
          <p:cNvPr id="3" name="Picture 2" descr="A construction site with a few people&#10;&#10;Description automatically generated">
            <a:extLst>
              <a:ext uri="{FF2B5EF4-FFF2-40B4-BE49-F238E27FC236}">
                <a16:creationId xmlns:a16="http://schemas.microsoft.com/office/drawing/2014/main" id="{375E9896-0566-E0AE-7E28-01F2B9B4D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6" b="11120"/>
          <a:stretch/>
        </p:blipFill>
        <p:spPr>
          <a:xfrm>
            <a:off x="3470037" y="504495"/>
            <a:ext cx="5388738" cy="57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FFCCD8-152F-8CCF-4A4F-2F1BFC837BD9}"/>
              </a:ext>
            </a:extLst>
          </p:cNvPr>
          <p:cNvSpPr txBox="1"/>
          <p:nvPr/>
        </p:nvSpPr>
        <p:spPr>
          <a:xfrm>
            <a:off x="1599608" y="6237485"/>
            <a:ext cx="1059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Well 40 rehab has begun.  Installation of underground utilities and work on the building modifications continues.</a:t>
            </a:r>
            <a:endParaRPr lang="en-US" sz="20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7C2AEB-1383-2F33-A17B-B379AAA1EE7C}"/>
              </a:ext>
            </a:extLst>
          </p:cNvPr>
          <p:cNvSpPr txBox="1">
            <a:spLocks/>
          </p:cNvSpPr>
          <p:nvPr/>
        </p:nvSpPr>
        <p:spPr>
          <a:xfrm>
            <a:off x="365346" y="-88136"/>
            <a:ext cx="11461308" cy="717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Brookhurst</a:t>
            </a:r>
          </a:p>
        </p:txBody>
      </p:sp>
      <p:pic>
        <p:nvPicPr>
          <p:cNvPr id="5" name="Picture 4" descr="A construction site with machinery&#10;&#10;Description automatically generated">
            <a:extLst>
              <a:ext uri="{FF2B5EF4-FFF2-40B4-BE49-F238E27FC236}">
                <a16:creationId xmlns:a16="http://schemas.microsoft.com/office/drawing/2014/main" id="{167FEC79-D60C-5D77-DB51-EFBA9C628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15133"/>
          <a:stretch/>
        </p:blipFill>
        <p:spPr>
          <a:xfrm>
            <a:off x="1040236" y="570450"/>
            <a:ext cx="11014250" cy="5402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90D1D7-DE14-01A2-A32A-B319CCE1C0E1}"/>
              </a:ext>
            </a:extLst>
          </p:cNvPr>
          <p:cNvSpPr txBox="1"/>
          <p:nvPr/>
        </p:nvSpPr>
        <p:spPr>
          <a:xfrm>
            <a:off x="3047301" y="3065987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Well 40 rehab has begun.  Installation of underground utilities and work on the building modifications continues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4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FFCCD8-152F-8CCF-4A4F-2F1BFC837BD9}"/>
              </a:ext>
            </a:extLst>
          </p:cNvPr>
          <p:cNvSpPr txBox="1"/>
          <p:nvPr/>
        </p:nvSpPr>
        <p:spPr>
          <a:xfrm>
            <a:off x="1599608" y="6237485"/>
            <a:ext cx="1059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Above ground piping and appurtenance installation continues.  Electrical work continues.</a:t>
            </a:r>
            <a:endParaRPr lang="en-US" sz="20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7C2AEB-1383-2F33-A17B-B379AAA1EE7C}"/>
              </a:ext>
            </a:extLst>
          </p:cNvPr>
          <p:cNvSpPr txBox="1">
            <a:spLocks/>
          </p:cNvSpPr>
          <p:nvPr/>
        </p:nvSpPr>
        <p:spPr>
          <a:xfrm>
            <a:off x="365346" y="-88136"/>
            <a:ext cx="11461308" cy="717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Downtown</a:t>
            </a:r>
          </a:p>
        </p:txBody>
      </p:sp>
      <p:pic>
        <p:nvPicPr>
          <p:cNvPr id="3" name="Picture 2" descr="A crane lifting a pipe&#10;&#10;Description automatically generated">
            <a:extLst>
              <a:ext uri="{FF2B5EF4-FFF2-40B4-BE49-F238E27FC236}">
                <a16:creationId xmlns:a16="http://schemas.microsoft.com/office/drawing/2014/main" id="{F8A4BA8E-7BA9-D4F7-DA14-4F124DEF6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"/>
          <a:stretch/>
        </p:blipFill>
        <p:spPr>
          <a:xfrm>
            <a:off x="1149257" y="530175"/>
            <a:ext cx="10279380" cy="563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9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FFCCD8-152F-8CCF-4A4F-2F1BFC837BD9}"/>
              </a:ext>
            </a:extLst>
          </p:cNvPr>
          <p:cNvSpPr txBox="1"/>
          <p:nvPr/>
        </p:nvSpPr>
        <p:spPr>
          <a:xfrm>
            <a:off x="1599608" y="6237485"/>
            <a:ext cx="1059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Installation of electrical equipment and other utilities continues.</a:t>
            </a:r>
            <a:endParaRPr lang="en-US" sz="20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7C2AEB-1383-2F33-A17B-B379AAA1EE7C}"/>
              </a:ext>
            </a:extLst>
          </p:cNvPr>
          <p:cNvSpPr txBox="1">
            <a:spLocks/>
          </p:cNvSpPr>
          <p:nvPr/>
        </p:nvSpPr>
        <p:spPr>
          <a:xfrm>
            <a:off x="365346" y="-88136"/>
            <a:ext cx="11461308" cy="717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Katella</a:t>
            </a:r>
          </a:p>
        </p:txBody>
      </p:sp>
      <p:pic>
        <p:nvPicPr>
          <p:cNvPr id="5" name="Picture 4" descr="Men on ladders in a room&#10;&#10;Description automatically generated">
            <a:extLst>
              <a:ext uri="{FF2B5EF4-FFF2-40B4-BE49-F238E27FC236}">
                <a16:creationId xmlns:a16="http://schemas.microsoft.com/office/drawing/2014/main" id="{24A8A48C-48EF-0759-1DB7-ED470D0DE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8" t="-71" r="1148" b="10601"/>
          <a:stretch/>
        </p:blipFill>
        <p:spPr>
          <a:xfrm>
            <a:off x="3539490" y="541929"/>
            <a:ext cx="5113020" cy="548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78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00C3-9252-912B-A056-234E15A6DF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8B8F4-06BF-19E2-724D-B7EA31C4EA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6E446-22B2-5149-CB85-0195E8A5D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6" t="4741" r="10963" b="21777"/>
          <a:stretch/>
        </p:blipFill>
        <p:spPr>
          <a:xfrm>
            <a:off x="1540744" y="-1"/>
            <a:ext cx="9222798" cy="62238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76E604-D124-5844-C2C9-52A77D0D7ED4}"/>
              </a:ext>
            </a:extLst>
          </p:cNvPr>
          <p:cNvSpPr txBox="1">
            <a:spLocks/>
          </p:cNvSpPr>
          <p:nvPr/>
        </p:nvSpPr>
        <p:spPr>
          <a:xfrm>
            <a:off x="128666" y="6070604"/>
            <a:ext cx="12188952" cy="731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+mj-lt"/>
              </a:rPr>
              <a:t>Tustin Wells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A0DA84-9CB8-7EC0-0C8B-35EA91CEA169}"/>
              </a:ext>
            </a:extLst>
          </p:cNvPr>
          <p:cNvSpPr/>
          <p:nvPr/>
        </p:nvSpPr>
        <p:spPr>
          <a:xfrm>
            <a:off x="5083276" y="1740121"/>
            <a:ext cx="186813" cy="167337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39DF68-640C-330B-E097-4F82315EC16E}"/>
              </a:ext>
            </a:extLst>
          </p:cNvPr>
          <p:cNvSpPr/>
          <p:nvPr/>
        </p:nvSpPr>
        <p:spPr>
          <a:xfrm>
            <a:off x="5235674" y="2252520"/>
            <a:ext cx="186813" cy="167337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CE8AF2-4696-18F5-901F-115C6D5E91B6}"/>
              </a:ext>
            </a:extLst>
          </p:cNvPr>
          <p:cNvSpPr/>
          <p:nvPr/>
        </p:nvSpPr>
        <p:spPr>
          <a:xfrm>
            <a:off x="5432321" y="2242688"/>
            <a:ext cx="186813" cy="167337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FE3492-221D-81E9-61B2-8510ABA1AEB5}"/>
              </a:ext>
            </a:extLst>
          </p:cNvPr>
          <p:cNvSpPr/>
          <p:nvPr/>
        </p:nvSpPr>
        <p:spPr>
          <a:xfrm>
            <a:off x="4616244" y="2740004"/>
            <a:ext cx="186813" cy="167337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4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A5D13089-4F2E-513D-7F92-50760566D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86" y="-5485"/>
            <a:ext cx="9148289" cy="622759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6C9CB4-3300-2BAA-E658-EC086DF27D22}"/>
              </a:ext>
            </a:extLst>
          </p:cNvPr>
          <p:cNvCxnSpPr/>
          <p:nvPr/>
        </p:nvCxnSpPr>
        <p:spPr>
          <a:xfrm>
            <a:off x="6877050" y="714375"/>
            <a:ext cx="514350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5A43F9-9DC9-01AF-11DD-5A7D051AAEFE}"/>
              </a:ext>
            </a:extLst>
          </p:cNvPr>
          <p:cNvCxnSpPr>
            <a:cxnSpLocks/>
          </p:cNvCxnSpPr>
          <p:nvPr/>
        </p:nvCxnSpPr>
        <p:spPr>
          <a:xfrm flipH="1">
            <a:off x="7315200" y="714375"/>
            <a:ext cx="76200" cy="458152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8DC819-E812-A8DF-155A-0FF1D74D7E5D}"/>
              </a:ext>
            </a:extLst>
          </p:cNvPr>
          <p:cNvCxnSpPr>
            <a:cxnSpLocks/>
          </p:cNvCxnSpPr>
          <p:nvPr/>
        </p:nvCxnSpPr>
        <p:spPr>
          <a:xfrm>
            <a:off x="4457839" y="5572125"/>
            <a:ext cx="0" cy="491801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D9FB72-54C2-8F02-8913-B87862BF261D}"/>
              </a:ext>
            </a:extLst>
          </p:cNvPr>
          <p:cNvCxnSpPr>
            <a:cxnSpLocks/>
          </p:cNvCxnSpPr>
          <p:nvPr/>
        </p:nvCxnSpPr>
        <p:spPr>
          <a:xfrm>
            <a:off x="4457839" y="6063926"/>
            <a:ext cx="2857361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8F93DF-840A-AB20-2966-1C1791ACEA88}"/>
              </a:ext>
            </a:extLst>
          </p:cNvPr>
          <p:cNvCxnSpPr>
            <a:cxnSpLocks/>
          </p:cNvCxnSpPr>
          <p:nvPr/>
        </p:nvCxnSpPr>
        <p:spPr>
          <a:xfrm flipH="1">
            <a:off x="7305536" y="5482901"/>
            <a:ext cx="9664" cy="58102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2C98A8-C612-1779-E0C6-8BF109360D7B}"/>
              </a:ext>
            </a:extLst>
          </p:cNvPr>
          <p:cNvCxnSpPr>
            <a:cxnSpLocks/>
          </p:cNvCxnSpPr>
          <p:nvPr/>
        </p:nvCxnSpPr>
        <p:spPr>
          <a:xfrm>
            <a:off x="7391400" y="3330057"/>
            <a:ext cx="772886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row: Down 44">
            <a:extLst>
              <a:ext uri="{FF2B5EF4-FFF2-40B4-BE49-F238E27FC236}">
                <a16:creationId xmlns:a16="http://schemas.microsoft.com/office/drawing/2014/main" id="{08581300-AA87-8966-BB73-0AA0E72A0638}"/>
              </a:ext>
            </a:extLst>
          </p:cNvPr>
          <p:cNvSpPr/>
          <p:nvPr/>
        </p:nvSpPr>
        <p:spPr>
          <a:xfrm>
            <a:off x="7028654" y="1657621"/>
            <a:ext cx="187293" cy="783771"/>
          </a:xfrm>
          <a:prstGeom prst="downArrow">
            <a:avLst>
              <a:gd name="adj1" fmla="val 50000"/>
              <a:gd name="adj2" fmla="val 111028"/>
            </a:avLst>
          </a:prstGeom>
          <a:solidFill>
            <a:srgbClr val="FFFF00"/>
          </a:solidFill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95C1715-96DD-A74E-0EAC-ADB6E4C89F91}"/>
              </a:ext>
            </a:extLst>
          </p:cNvPr>
          <p:cNvCxnSpPr/>
          <p:nvPr/>
        </p:nvCxnSpPr>
        <p:spPr>
          <a:xfrm>
            <a:off x="7510463" y="5773413"/>
            <a:ext cx="0" cy="389262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12FB1D8-6B41-7916-955D-BAB95563F425}"/>
              </a:ext>
            </a:extLst>
          </p:cNvPr>
          <p:cNvCxnSpPr>
            <a:cxnSpLocks/>
          </p:cNvCxnSpPr>
          <p:nvPr/>
        </p:nvCxnSpPr>
        <p:spPr>
          <a:xfrm>
            <a:off x="6942170" y="6162675"/>
            <a:ext cx="1477930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row: Down 53">
            <a:extLst>
              <a:ext uri="{FF2B5EF4-FFF2-40B4-BE49-F238E27FC236}">
                <a16:creationId xmlns:a16="http://schemas.microsoft.com/office/drawing/2014/main" id="{4ACFCC4C-EC4B-BDE1-A889-3565573C0698}"/>
              </a:ext>
            </a:extLst>
          </p:cNvPr>
          <p:cNvSpPr/>
          <p:nvPr/>
        </p:nvSpPr>
        <p:spPr>
          <a:xfrm rot="5400000">
            <a:off x="7819879" y="3136057"/>
            <a:ext cx="187293" cy="783771"/>
          </a:xfrm>
          <a:prstGeom prst="downArrow">
            <a:avLst>
              <a:gd name="adj1" fmla="val 50000"/>
              <a:gd name="adj2" fmla="val 111028"/>
            </a:avLst>
          </a:prstGeom>
          <a:solidFill>
            <a:srgbClr val="FFFF00"/>
          </a:solidFill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D8BFC865-8879-A716-4E04-84B343C36F72}"/>
              </a:ext>
            </a:extLst>
          </p:cNvPr>
          <p:cNvSpPr/>
          <p:nvPr/>
        </p:nvSpPr>
        <p:spPr>
          <a:xfrm>
            <a:off x="7028654" y="3945024"/>
            <a:ext cx="187293" cy="783771"/>
          </a:xfrm>
          <a:prstGeom prst="downArrow">
            <a:avLst>
              <a:gd name="adj1" fmla="val 50000"/>
              <a:gd name="adj2" fmla="val 111028"/>
            </a:avLst>
          </a:prstGeom>
          <a:solidFill>
            <a:srgbClr val="FFFF00"/>
          </a:solidFill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9D791092-1535-B881-7711-DFA8DB771F3B}"/>
              </a:ext>
            </a:extLst>
          </p:cNvPr>
          <p:cNvSpPr/>
          <p:nvPr/>
        </p:nvSpPr>
        <p:spPr>
          <a:xfrm rot="16200000">
            <a:off x="5701950" y="5479646"/>
            <a:ext cx="187293" cy="783771"/>
          </a:xfrm>
          <a:prstGeom prst="downArrow">
            <a:avLst>
              <a:gd name="adj1" fmla="val 50000"/>
              <a:gd name="adj2" fmla="val 111028"/>
            </a:avLst>
          </a:prstGeom>
          <a:solidFill>
            <a:srgbClr val="FFFF00"/>
          </a:solidFill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Down 56">
            <a:extLst>
              <a:ext uri="{FF2B5EF4-FFF2-40B4-BE49-F238E27FC236}">
                <a16:creationId xmlns:a16="http://schemas.microsoft.com/office/drawing/2014/main" id="{DBED81A6-C25F-157F-79C4-E9BEA35C943D}"/>
              </a:ext>
            </a:extLst>
          </p:cNvPr>
          <p:cNvSpPr/>
          <p:nvPr/>
        </p:nvSpPr>
        <p:spPr>
          <a:xfrm rot="16200000">
            <a:off x="6914752" y="671762"/>
            <a:ext cx="187292" cy="514351"/>
          </a:xfrm>
          <a:prstGeom prst="downArrow">
            <a:avLst>
              <a:gd name="adj1" fmla="val 50000"/>
              <a:gd name="adj2" fmla="val 111028"/>
            </a:avLst>
          </a:prstGeom>
          <a:solidFill>
            <a:srgbClr val="FFFF00"/>
          </a:solidFill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6FC6AF-98E2-104C-A784-BFC00AE9B040}"/>
              </a:ext>
            </a:extLst>
          </p:cNvPr>
          <p:cNvCxnSpPr>
            <a:cxnSpLocks/>
          </p:cNvCxnSpPr>
          <p:nvPr/>
        </p:nvCxnSpPr>
        <p:spPr>
          <a:xfrm>
            <a:off x="1646584" y="1022584"/>
            <a:ext cx="772886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0427797-0436-5038-5536-7D0E02C542F7}"/>
              </a:ext>
            </a:extLst>
          </p:cNvPr>
          <p:cNvSpPr txBox="1"/>
          <p:nvPr/>
        </p:nvSpPr>
        <p:spPr>
          <a:xfrm>
            <a:off x="2425729" y="884084"/>
            <a:ext cx="16287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Conveyance Pipeline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7A0345-5A4F-5DDA-8899-7591D49C7A4C}"/>
              </a:ext>
            </a:extLst>
          </p:cNvPr>
          <p:cNvCxnSpPr>
            <a:cxnSpLocks/>
          </p:cNvCxnSpPr>
          <p:nvPr/>
        </p:nvCxnSpPr>
        <p:spPr>
          <a:xfrm>
            <a:off x="1680505" y="1443318"/>
            <a:ext cx="667119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C712B40-B40E-F3BB-CBB2-AEB3A52E56A1}"/>
              </a:ext>
            </a:extLst>
          </p:cNvPr>
          <p:cNvSpPr txBox="1"/>
          <p:nvPr/>
        </p:nvSpPr>
        <p:spPr>
          <a:xfrm>
            <a:off x="2425730" y="1304818"/>
            <a:ext cx="15727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Distribution Pipeline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C40B517-671C-4419-AEAA-D8EBD45637AC}"/>
              </a:ext>
            </a:extLst>
          </p:cNvPr>
          <p:cNvSpPr/>
          <p:nvPr/>
        </p:nvSpPr>
        <p:spPr>
          <a:xfrm>
            <a:off x="6650388" y="571131"/>
            <a:ext cx="246982" cy="243840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33FF10-8149-CEAF-FDF9-2DC2A72B098B}"/>
              </a:ext>
            </a:extLst>
          </p:cNvPr>
          <p:cNvSpPr/>
          <p:nvPr/>
        </p:nvSpPr>
        <p:spPr>
          <a:xfrm>
            <a:off x="7305040" y="3058931"/>
            <a:ext cx="246982" cy="243840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E9DD6E-C0D7-45FC-F505-BAF54BE7239C}"/>
              </a:ext>
            </a:extLst>
          </p:cNvPr>
          <p:cNvSpPr/>
          <p:nvPr/>
        </p:nvSpPr>
        <p:spPr>
          <a:xfrm>
            <a:off x="4324188" y="5407654"/>
            <a:ext cx="246982" cy="243840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2296DE-150A-683D-6A24-57F7246C0FB7}"/>
              </a:ext>
            </a:extLst>
          </p:cNvPr>
          <p:cNvSpPr/>
          <p:nvPr/>
        </p:nvSpPr>
        <p:spPr>
          <a:xfrm>
            <a:off x="8003664" y="3127507"/>
            <a:ext cx="246982" cy="243840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4" grpId="0" animBg="1"/>
      <p:bldP spid="55" grpId="0" animBg="1"/>
      <p:bldP spid="56" grpId="0" animBg="1"/>
      <p:bldP spid="57" grpId="0" animBg="1"/>
      <p:bldP spid="2" grpId="0" animBg="1"/>
      <p:bldP spid="2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31D1E-A451-5967-1980-71709FCED6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7DC7B-16B8-FEA3-72D5-7FF859285C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CE877-CE85-8A47-45A1-A4CA001CAFF4}"/>
              </a:ext>
            </a:extLst>
          </p:cNvPr>
          <p:cNvSpPr txBox="1"/>
          <p:nvPr/>
        </p:nvSpPr>
        <p:spPr>
          <a:xfrm>
            <a:off x="1522861" y="6298732"/>
            <a:ext cx="10513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Contractor continued primarily with underground electrical.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6C46B-398E-217A-4494-B205783DD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64" y="0"/>
            <a:ext cx="10992465" cy="618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26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3B1CBB-47AF-4FDF-821A-4739999F0784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1457151" cy="644132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Questions?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07A94D-0605-4813-9144-7E88E53D42D3}"/>
              </a:ext>
            </a:extLst>
          </p:cNvPr>
          <p:cNvSpPr txBox="1">
            <a:spLocks/>
          </p:cNvSpPr>
          <p:nvPr/>
        </p:nvSpPr>
        <p:spPr>
          <a:xfrm>
            <a:off x="5817376" y="917559"/>
            <a:ext cx="5310716" cy="307274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23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3F7A8C-3786-43F4-A4F8-563AB4481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03" t="27105" r="19036" b="21787"/>
          <a:stretch/>
        </p:blipFill>
        <p:spPr>
          <a:xfrm>
            <a:off x="971539" y="0"/>
            <a:ext cx="10248921" cy="6250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698E22-74DF-ADF4-78D2-6299CC52A059}"/>
              </a:ext>
            </a:extLst>
          </p:cNvPr>
          <p:cNvSpPr txBox="1"/>
          <p:nvPr/>
        </p:nvSpPr>
        <p:spPr>
          <a:xfrm>
            <a:off x="2922936" y="3748195"/>
            <a:ext cx="687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F-7A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25A247-E7E0-4ED0-6C01-BE469AC6B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575" y="6403146"/>
            <a:ext cx="10084849" cy="5195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Fullerton Main Plant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562DBB-5553-1DE7-66CC-049ECA187996}"/>
              </a:ext>
            </a:extLst>
          </p:cNvPr>
          <p:cNvSpPr/>
          <p:nvPr/>
        </p:nvSpPr>
        <p:spPr>
          <a:xfrm>
            <a:off x="4499937" y="1895941"/>
            <a:ext cx="246982" cy="243840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0CFD85-5797-89D9-54C2-0B055C2FD559}"/>
              </a:ext>
            </a:extLst>
          </p:cNvPr>
          <p:cNvSpPr/>
          <p:nvPr/>
        </p:nvSpPr>
        <p:spPr>
          <a:xfrm>
            <a:off x="3019943" y="4055972"/>
            <a:ext cx="246982" cy="243840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1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93163-F8E3-40E1-BD4D-50DAAC30FD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7"/>
            <a:fld id="{1DC7E1A3-ABC6-48F9-B69E-124408AE3126}" type="slidenum">
              <a:rPr lang="en-US">
                <a:solidFill>
                  <a:srgbClr val="FFFFFF"/>
                </a:solidFill>
                <a:latin typeface="Mont Heavy DEMO"/>
              </a:rPr>
              <a:pPr defTabSz="914377"/>
              <a:t>2</a:t>
            </a:fld>
            <a:endParaRPr lang="en-US" dirty="0">
              <a:solidFill>
                <a:srgbClr val="FFFFFF"/>
              </a:solidFill>
              <a:latin typeface="Mont Heavy DEM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00862-4AF8-36B9-29DF-D136EC2EE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84" y="182661"/>
            <a:ext cx="10226024" cy="599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75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B5BEE-D202-4958-D2D4-4BDB110FBB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B3036-D9DD-E24D-CFAC-BABE61A821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01D42-5165-E42B-B651-DCCE4B9DF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64" y="0"/>
            <a:ext cx="9498187" cy="6322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5CE845-81BC-9200-D1E8-4C23742CCB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148" y="345637"/>
            <a:ext cx="8702145" cy="5906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AC541D-E6F2-CFD2-D00A-FAB9821708E7}"/>
              </a:ext>
            </a:extLst>
          </p:cNvPr>
          <p:cNvSpPr txBox="1"/>
          <p:nvPr/>
        </p:nvSpPr>
        <p:spPr>
          <a:xfrm>
            <a:off x="1565649" y="4526422"/>
            <a:ext cx="2760479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New Well 7A</a:t>
            </a:r>
          </a:p>
          <a:p>
            <a:pPr algn="ctr"/>
            <a:r>
              <a:rPr lang="en-US" b="1" dirty="0"/>
              <a:t>(Separate City Project)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067AB-2FF6-481E-DB25-55A21E4B56CF}"/>
              </a:ext>
            </a:extLst>
          </p:cNvPr>
          <p:cNvSpPr/>
          <p:nvPr/>
        </p:nvSpPr>
        <p:spPr>
          <a:xfrm>
            <a:off x="2942887" y="4241748"/>
            <a:ext cx="294445" cy="256032"/>
          </a:xfrm>
          <a:prstGeom prst="rect">
            <a:avLst/>
          </a:pr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87F06-70AB-1929-9D38-766564F927B3}"/>
              </a:ext>
            </a:extLst>
          </p:cNvPr>
          <p:cNvSpPr txBox="1"/>
          <p:nvPr/>
        </p:nvSpPr>
        <p:spPr>
          <a:xfrm>
            <a:off x="5388249" y="759300"/>
            <a:ext cx="69221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F-3A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4DFAB-7A0A-AA23-114E-A1B1582FFD3E}"/>
              </a:ext>
            </a:extLst>
          </p:cNvPr>
          <p:cNvSpPr txBox="1"/>
          <p:nvPr/>
        </p:nvSpPr>
        <p:spPr>
          <a:xfrm>
            <a:off x="5000020" y="4890403"/>
            <a:ext cx="65782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F-5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89533-0457-5887-9189-1A0579E4C919}"/>
              </a:ext>
            </a:extLst>
          </p:cNvPr>
          <p:cNvSpPr txBox="1"/>
          <p:nvPr/>
        </p:nvSpPr>
        <p:spPr>
          <a:xfrm>
            <a:off x="8085439" y="5236498"/>
            <a:ext cx="65782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F-8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AC2BA7-91E2-68F3-BAC0-06BF8150DB74}"/>
              </a:ext>
            </a:extLst>
          </p:cNvPr>
          <p:cNvSpPr txBox="1"/>
          <p:nvPr/>
        </p:nvSpPr>
        <p:spPr>
          <a:xfrm>
            <a:off x="7486703" y="3556744"/>
            <a:ext cx="65782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F-6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B75476-ED67-7B80-BE44-6A7B31187F58}"/>
              </a:ext>
            </a:extLst>
          </p:cNvPr>
          <p:cNvSpPr txBox="1"/>
          <p:nvPr/>
        </p:nvSpPr>
        <p:spPr>
          <a:xfrm>
            <a:off x="10010633" y="2855910"/>
            <a:ext cx="65782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F-7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931A33-AB9D-DC63-6A39-C02980104199}"/>
              </a:ext>
            </a:extLst>
          </p:cNvPr>
          <p:cNvCxnSpPr>
            <a:cxnSpLocks/>
          </p:cNvCxnSpPr>
          <p:nvPr/>
        </p:nvCxnSpPr>
        <p:spPr>
          <a:xfrm>
            <a:off x="5764696" y="1242391"/>
            <a:ext cx="469050" cy="66554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A96CBA-7F53-F71D-C2A2-3A5A904A554B}"/>
              </a:ext>
            </a:extLst>
          </p:cNvPr>
          <p:cNvCxnSpPr>
            <a:cxnSpLocks/>
          </p:cNvCxnSpPr>
          <p:nvPr/>
        </p:nvCxnSpPr>
        <p:spPr>
          <a:xfrm>
            <a:off x="5496232" y="4849588"/>
            <a:ext cx="1317806" cy="0"/>
          </a:xfrm>
          <a:prstGeom prst="straightConnector1">
            <a:avLst/>
          </a:prstGeom>
          <a:ln w="635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30686A-C3DF-B842-2CA2-A9547A4B4ECB}"/>
              </a:ext>
            </a:extLst>
          </p:cNvPr>
          <p:cNvCxnSpPr>
            <a:cxnSpLocks/>
          </p:cNvCxnSpPr>
          <p:nvPr/>
        </p:nvCxnSpPr>
        <p:spPr>
          <a:xfrm flipV="1">
            <a:off x="6796455" y="2875085"/>
            <a:ext cx="0" cy="2001715"/>
          </a:xfrm>
          <a:prstGeom prst="straightConnector1">
            <a:avLst/>
          </a:prstGeom>
          <a:ln w="635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2F3007-F19F-388A-3EFB-C4A3574010BD}"/>
              </a:ext>
            </a:extLst>
          </p:cNvPr>
          <p:cNvSpPr/>
          <p:nvPr/>
        </p:nvSpPr>
        <p:spPr>
          <a:xfrm>
            <a:off x="6115665" y="2871019"/>
            <a:ext cx="2251587" cy="2192594"/>
          </a:xfrm>
          <a:custGeom>
            <a:avLst/>
            <a:gdLst>
              <a:gd name="connsiteX0" fmla="*/ 2251587 w 2251587"/>
              <a:gd name="connsiteY0" fmla="*/ 2192594 h 2192594"/>
              <a:gd name="connsiteX1" fmla="*/ 2251587 w 2251587"/>
              <a:gd name="connsiteY1" fmla="*/ 0 h 2192594"/>
              <a:gd name="connsiteX2" fmla="*/ 0 w 2251587"/>
              <a:gd name="connsiteY2" fmla="*/ 0 h 219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1587" h="2192594">
                <a:moveTo>
                  <a:pt x="2251587" y="2192594"/>
                </a:moveTo>
                <a:lnTo>
                  <a:pt x="2251587" y="0"/>
                </a:lnTo>
                <a:lnTo>
                  <a:pt x="0" y="0"/>
                </a:lnTo>
              </a:path>
            </a:pathLst>
          </a:custGeom>
          <a:noFill/>
          <a:ln w="63500"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70EC7C-9340-B6C1-103D-35B02718709F}"/>
              </a:ext>
            </a:extLst>
          </p:cNvPr>
          <p:cNvCxnSpPr>
            <a:cxnSpLocks/>
          </p:cNvCxnSpPr>
          <p:nvPr/>
        </p:nvCxnSpPr>
        <p:spPr>
          <a:xfrm flipV="1">
            <a:off x="7816259" y="2884174"/>
            <a:ext cx="0" cy="544826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55B41-77F4-5E3E-1FC8-E913FBE26576}"/>
              </a:ext>
            </a:extLst>
          </p:cNvPr>
          <p:cNvSpPr/>
          <p:nvPr/>
        </p:nvSpPr>
        <p:spPr>
          <a:xfrm>
            <a:off x="3097161" y="2104103"/>
            <a:ext cx="3008671" cy="2025445"/>
          </a:xfrm>
          <a:custGeom>
            <a:avLst/>
            <a:gdLst>
              <a:gd name="connsiteX0" fmla="*/ 0 w 3008671"/>
              <a:gd name="connsiteY0" fmla="*/ 2025445 h 2025445"/>
              <a:gd name="connsiteX1" fmla="*/ 0 w 3008671"/>
              <a:gd name="connsiteY1" fmla="*/ 0 h 2025445"/>
              <a:gd name="connsiteX2" fmla="*/ 3008671 w 3008671"/>
              <a:gd name="connsiteY2" fmla="*/ 0 h 2025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8671" h="2025445">
                <a:moveTo>
                  <a:pt x="0" y="2025445"/>
                </a:moveTo>
                <a:lnTo>
                  <a:pt x="0" y="0"/>
                </a:lnTo>
                <a:lnTo>
                  <a:pt x="3008671" y="0"/>
                </a:lnTo>
              </a:path>
            </a:pathLst>
          </a:custGeom>
          <a:noFill/>
          <a:ln w="63500"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4DB04A4-DF47-3ECB-9E73-31AFB27DD09E}"/>
              </a:ext>
            </a:extLst>
          </p:cNvPr>
          <p:cNvSpPr/>
          <p:nvPr/>
        </p:nvSpPr>
        <p:spPr>
          <a:xfrm>
            <a:off x="1962364" y="606175"/>
            <a:ext cx="2630184" cy="1726059"/>
          </a:xfrm>
          <a:custGeom>
            <a:avLst/>
            <a:gdLst>
              <a:gd name="connsiteX0" fmla="*/ 2630184 w 2630184"/>
              <a:gd name="connsiteY0" fmla="*/ 1726059 h 1726059"/>
              <a:gd name="connsiteX1" fmla="*/ 2630184 w 2630184"/>
              <a:gd name="connsiteY1" fmla="*/ 0 h 1726059"/>
              <a:gd name="connsiteX2" fmla="*/ 0 w 2630184"/>
              <a:gd name="connsiteY2" fmla="*/ 0 h 172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0184" h="1726059">
                <a:moveTo>
                  <a:pt x="2630184" y="1726059"/>
                </a:moveTo>
                <a:lnTo>
                  <a:pt x="2630184" y="0"/>
                </a:lnTo>
                <a:lnTo>
                  <a:pt x="0" y="0"/>
                </a:lnTo>
              </a:path>
            </a:pathLst>
          </a:custGeom>
          <a:noFill/>
          <a:ln w="635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FB7BE0-2F69-2EBA-BF09-3A5203DEF0AA}"/>
              </a:ext>
            </a:extLst>
          </p:cNvPr>
          <p:cNvCxnSpPr>
            <a:stCxn id="19" idx="1"/>
          </p:cNvCxnSpPr>
          <p:nvPr/>
        </p:nvCxnSpPr>
        <p:spPr>
          <a:xfrm>
            <a:off x="4592548" y="606175"/>
            <a:ext cx="5018739" cy="3425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5EA064-299A-6A07-AF15-7E41B59DBC95}"/>
              </a:ext>
            </a:extLst>
          </p:cNvPr>
          <p:cNvCxnSpPr>
            <a:cxnSpLocks/>
          </p:cNvCxnSpPr>
          <p:nvPr/>
        </p:nvCxnSpPr>
        <p:spPr>
          <a:xfrm flipV="1">
            <a:off x="6968387" y="594667"/>
            <a:ext cx="0" cy="1313264"/>
          </a:xfrm>
          <a:prstGeom prst="line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941701B-92BE-6AD5-BA53-09DB4B10CC9A}"/>
              </a:ext>
            </a:extLst>
          </p:cNvPr>
          <p:cNvSpPr txBox="1"/>
          <p:nvPr/>
        </p:nvSpPr>
        <p:spPr>
          <a:xfrm>
            <a:off x="8648699" y="712754"/>
            <a:ext cx="150846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Distribution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E551BC-9AEE-B19C-D873-56C5B4FC826A}"/>
              </a:ext>
            </a:extLst>
          </p:cNvPr>
          <p:cNvSpPr txBox="1"/>
          <p:nvPr/>
        </p:nvSpPr>
        <p:spPr>
          <a:xfrm>
            <a:off x="1402814" y="708990"/>
            <a:ext cx="150846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Distribution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E1185D-E07A-8693-707F-E7A39F16C228}"/>
              </a:ext>
            </a:extLst>
          </p:cNvPr>
          <p:cNvSpPr/>
          <p:nvPr/>
        </p:nvSpPr>
        <p:spPr>
          <a:xfrm>
            <a:off x="6180636" y="1941819"/>
            <a:ext cx="1486256" cy="71500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67D5A6-2178-BDB5-A118-F62BEB03C3E5}"/>
              </a:ext>
            </a:extLst>
          </p:cNvPr>
          <p:cNvSpPr/>
          <p:nvPr/>
        </p:nvSpPr>
        <p:spPr>
          <a:xfrm>
            <a:off x="6884377" y="3690277"/>
            <a:ext cx="592492" cy="83614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43F0C3-A6D0-24CB-7143-74326C113304}"/>
              </a:ext>
            </a:extLst>
          </p:cNvPr>
          <p:cNvCxnSpPr/>
          <p:nvPr/>
        </p:nvCxnSpPr>
        <p:spPr>
          <a:xfrm>
            <a:off x="7315200" y="503872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82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7B341C9E-E044-54C4-DCAA-D5A9C82580B2}"/>
              </a:ext>
            </a:extLst>
          </p:cNvPr>
          <p:cNvSpPr txBox="1">
            <a:spLocks/>
          </p:cNvSpPr>
          <p:nvPr/>
        </p:nvSpPr>
        <p:spPr>
          <a:xfrm>
            <a:off x="8799306" y="206013"/>
            <a:ext cx="3392694" cy="91327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8"/>
            <a:r>
              <a:rPr lang="en-US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pPr algn="l" defTabSz="914378"/>
            <a:r>
              <a:rPr lang="en-US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9CCEB55-3066-943B-F156-6F68EC94AE94}"/>
              </a:ext>
            </a:extLst>
          </p:cNvPr>
          <p:cNvSpPr txBox="1">
            <a:spLocks/>
          </p:cNvSpPr>
          <p:nvPr/>
        </p:nvSpPr>
        <p:spPr>
          <a:xfrm>
            <a:off x="313765" y="101387"/>
            <a:ext cx="7215017" cy="825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Mont ExtraLight DEMO" panose="00000400000000000000" pitchFamily="50" charset="0"/>
              <a:buChar char="–"/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dirty="0"/>
              <a:t>62 Wells :  34 Operational and 28 Design/Construction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4BEA17-4DB1-823D-8EC1-F689661236FA}"/>
              </a:ext>
            </a:extLst>
          </p:cNvPr>
          <p:cNvSpPr/>
          <p:nvPr/>
        </p:nvSpPr>
        <p:spPr>
          <a:xfrm>
            <a:off x="7770233" y="333771"/>
            <a:ext cx="787622" cy="1060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350">
              <a:solidFill>
                <a:srgbClr val="1DB6C5"/>
              </a:solidFill>
              <a:latin typeface="Copernicu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0380F5-6135-0A82-8AE4-BC57904C3CE3}"/>
              </a:ext>
            </a:extLst>
          </p:cNvPr>
          <p:cNvSpPr/>
          <p:nvPr/>
        </p:nvSpPr>
        <p:spPr>
          <a:xfrm>
            <a:off x="7770233" y="662651"/>
            <a:ext cx="787622" cy="87628"/>
          </a:xfrm>
          <a:prstGeom prst="rect">
            <a:avLst/>
          </a:prstGeom>
          <a:solidFill>
            <a:srgbClr val="D56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350">
              <a:solidFill>
                <a:srgbClr val="1DB6C5"/>
              </a:solidFill>
              <a:latin typeface="Copernicu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C2F33D-7247-9A46-4D12-FAF38554E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" b="-355"/>
          <a:stretch/>
        </p:blipFill>
        <p:spPr>
          <a:xfrm>
            <a:off x="1093070" y="1064885"/>
            <a:ext cx="2076180" cy="50055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D1956A6-912F-4559-FD53-9D0EA8C23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3"/>
          <a:stretch/>
        </p:blipFill>
        <p:spPr>
          <a:xfrm>
            <a:off x="3140221" y="1066117"/>
            <a:ext cx="8372667" cy="498801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4A2A036-309A-C6AF-3C04-93EF71BE506A}"/>
              </a:ext>
            </a:extLst>
          </p:cNvPr>
          <p:cNvSpPr/>
          <p:nvPr/>
        </p:nvSpPr>
        <p:spPr>
          <a:xfrm>
            <a:off x="3124505" y="5249466"/>
            <a:ext cx="1709624" cy="1268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350">
              <a:solidFill>
                <a:srgbClr val="1DB6C5"/>
              </a:solidFill>
              <a:latin typeface="Copernicu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AE32CC5-4FC5-7D23-8C04-311DC11839FD}"/>
              </a:ext>
            </a:extLst>
          </p:cNvPr>
          <p:cNvSpPr/>
          <p:nvPr/>
        </p:nvSpPr>
        <p:spPr>
          <a:xfrm>
            <a:off x="3158509" y="3595270"/>
            <a:ext cx="688067" cy="1268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350">
              <a:solidFill>
                <a:srgbClr val="1DB6C5"/>
              </a:solidFill>
              <a:latin typeface="Copernicu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95A9858-EF6B-86F6-5392-0F726C7C08D2}"/>
              </a:ext>
            </a:extLst>
          </p:cNvPr>
          <p:cNvSpPr/>
          <p:nvPr/>
        </p:nvSpPr>
        <p:spPr>
          <a:xfrm>
            <a:off x="3132178" y="3999571"/>
            <a:ext cx="1611162" cy="1268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350">
              <a:solidFill>
                <a:srgbClr val="1DB6C5"/>
              </a:solidFill>
              <a:latin typeface="Copernicu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D64CDE-A787-F987-B565-E7B34407C2A6}"/>
              </a:ext>
            </a:extLst>
          </p:cNvPr>
          <p:cNvSpPr/>
          <p:nvPr/>
        </p:nvSpPr>
        <p:spPr>
          <a:xfrm>
            <a:off x="3132178" y="4835381"/>
            <a:ext cx="3632392" cy="1268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350">
              <a:solidFill>
                <a:srgbClr val="1DB6C5"/>
              </a:solidFill>
              <a:latin typeface="Copernicu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F46EC4-AE27-2CDD-A7E0-F0CED8D80250}"/>
              </a:ext>
            </a:extLst>
          </p:cNvPr>
          <p:cNvSpPr/>
          <p:nvPr/>
        </p:nvSpPr>
        <p:spPr>
          <a:xfrm>
            <a:off x="3169250" y="3172792"/>
            <a:ext cx="2878359" cy="1268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350">
              <a:solidFill>
                <a:srgbClr val="1DB6C5"/>
              </a:solidFill>
              <a:latin typeface="Copernicu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3A2542-F1EA-1B1F-6C12-F749E5DE3EFE}"/>
              </a:ext>
            </a:extLst>
          </p:cNvPr>
          <p:cNvSpPr txBox="1"/>
          <p:nvPr/>
        </p:nvSpPr>
        <p:spPr>
          <a:xfrm>
            <a:off x="8557855" y="5776994"/>
            <a:ext cx="162951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Out to bid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63FA4F-3831-AF07-C73C-A2593D33DD45}"/>
              </a:ext>
            </a:extLst>
          </p:cNvPr>
          <p:cNvCxnSpPr>
            <a:cxnSpLocks/>
          </p:cNvCxnSpPr>
          <p:nvPr/>
        </p:nvCxnSpPr>
        <p:spPr>
          <a:xfrm flipH="1" flipV="1">
            <a:off x="3364992" y="5508094"/>
            <a:ext cx="5192863" cy="471537"/>
          </a:xfrm>
          <a:prstGeom prst="straightConnector1">
            <a:avLst/>
          </a:prstGeom>
          <a:ln w="9525" cmpd="sng">
            <a:solidFill>
              <a:srgbClr val="FFFF00"/>
            </a:solidFill>
            <a:tailEnd type="triangle"/>
          </a:ln>
          <a:effectLst>
            <a:glow rad="76200">
              <a:schemeClr val="tx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85A13955-3055-3736-D2E1-88B7BBED0E3E}"/>
              </a:ext>
            </a:extLst>
          </p:cNvPr>
          <p:cNvSpPr/>
          <p:nvPr/>
        </p:nvSpPr>
        <p:spPr>
          <a:xfrm>
            <a:off x="3140220" y="1066117"/>
            <a:ext cx="1108692" cy="203217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1" grpId="0" animBg="1"/>
      <p:bldP spid="4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E08CF-5F2C-CCA9-6F5D-1F81847F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260464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68FCD-92A0-E4C1-206C-60E455EE0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6A0FC-11CF-6F19-F616-D10101D3AA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EOCWD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9EA0D-500C-CEB6-CCA8-6F9B7E71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94" y="1"/>
            <a:ext cx="10945307" cy="626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FE26-7621-A5BF-BC3D-ABC15655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</a:t>
            </a:r>
            <a:r>
              <a:rPr lang="en-US" dirty="0" err="1"/>
              <a:t>irwd</a:t>
            </a:r>
            <a:r>
              <a:rPr lang="en-US" dirty="0"/>
              <a:t> 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4CCF4-0114-D98B-65B5-1A8D2C4E6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669F5-4520-6A64-A240-16A40E271D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IRWD OPA-1 Well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D20C4-4888-6726-C8C3-45CF17AA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3"/>
            <a:ext cx="12192000" cy="60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85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1CF5E-DCE1-D299-4C74-F1BFD7285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F1D3E-9F2B-60C4-E798-F2819D2AE5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Fullerton Main Plant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47754C-C900-8D74-11AE-72FC78172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57" y="31226"/>
            <a:ext cx="10972800" cy="61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8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1F4FD99-2EAB-B384-3E8F-351451B39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3" y="-80816"/>
            <a:ext cx="11871434" cy="701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03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FF87214-0DF0-5128-9D18-DBA5408FD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" y="-71827"/>
            <a:ext cx="11719560" cy="6929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0DF979-52FB-C8D4-A311-DF5886BEE9CD}"/>
              </a:ext>
            </a:extLst>
          </p:cNvPr>
          <p:cNvSpPr txBox="1"/>
          <p:nvPr/>
        </p:nvSpPr>
        <p:spPr>
          <a:xfrm>
            <a:off x="1689462" y="2300399"/>
            <a:ext cx="1767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(black)"/>
              </a:rPr>
              <a:t>La Palma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E8EE3-2A88-E4C4-586E-15856F6F9749}"/>
              </a:ext>
            </a:extLst>
          </p:cNvPr>
          <p:cNvSpPr txBox="1"/>
          <p:nvPr/>
        </p:nvSpPr>
        <p:spPr>
          <a:xfrm>
            <a:off x="5281748" y="4612525"/>
            <a:ext cx="1767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(black)"/>
              </a:rPr>
              <a:t>Boysen Park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300C0-F67A-E7DF-12D8-2CE0583B5F2F}"/>
              </a:ext>
            </a:extLst>
          </p:cNvPr>
          <p:cNvSpPr txBox="1"/>
          <p:nvPr/>
        </p:nvSpPr>
        <p:spPr>
          <a:xfrm>
            <a:off x="1254034" y="6333200"/>
            <a:ext cx="1767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(black)"/>
              </a:rPr>
              <a:t>Energy Field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6C0EE-0F39-E1AD-6237-542F8374131C}"/>
              </a:ext>
            </a:extLst>
          </p:cNvPr>
          <p:cNvSpPr txBox="1"/>
          <p:nvPr/>
        </p:nvSpPr>
        <p:spPr>
          <a:xfrm>
            <a:off x="9165771" y="949340"/>
            <a:ext cx="1767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(black)"/>
              </a:rPr>
              <a:t>Linda Vista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B01778-BB1C-8F11-DBDA-D2AA9F800966}"/>
              </a:ext>
            </a:extLst>
          </p:cNvPr>
          <p:cNvSpPr/>
          <p:nvPr/>
        </p:nvSpPr>
        <p:spPr>
          <a:xfrm>
            <a:off x="9446505" y="318706"/>
            <a:ext cx="200971" cy="176437"/>
          </a:xfrm>
          <a:prstGeom prst="ellipse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75B391-71B0-A11B-A8D5-76FC4B7C6FED}"/>
              </a:ext>
            </a:extLst>
          </p:cNvPr>
          <p:cNvSpPr/>
          <p:nvPr/>
        </p:nvSpPr>
        <p:spPr>
          <a:xfrm>
            <a:off x="5851487" y="4523210"/>
            <a:ext cx="200971" cy="176437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F41610-B1B7-8CDC-5FDC-223A7FF4DF56}"/>
              </a:ext>
            </a:extLst>
          </p:cNvPr>
          <p:cNvSpPr/>
          <p:nvPr/>
        </p:nvSpPr>
        <p:spPr>
          <a:xfrm>
            <a:off x="9652442" y="669287"/>
            <a:ext cx="200971" cy="176437"/>
          </a:xfrm>
          <a:prstGeom prst="ellipse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871B143-349F-E8C5-3DB0-1AA06DA9869F}"/>
              </a:ext>
            </a:extLst>
          </p:cNvPr>
          <p:cNvSpPr/>
          <p:nvPr/>
        </p:nvSpPr>
        <p:spPr>
          <a:xfrm>
            <a:off x="9792256" y="639923"/>
            <a:ext cx="200971" cy="176437"/>
          </a:xfrm>
          <a:prstGeom prst="ellipse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2ADA5C-EA4F-5C92-82B2-F8952CBB2069}"/>
              </a:ext>
            </a:extLst>
          </p:cNvPr>
          <p:cNvSpPr/>
          <p:nvPr/>
        </p:nvSpPr>
        <p:spPr>
          <a:xfrm>
            <a:off x="10042487" y="616105"/>
            <a:ext cx="200971" cy="176437"/>
          </a:xfrm>
          <a:prstGeom prst="ellipse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8E7D7F-D2F0-ED71-F2FE-95DB0812B208}"/>
              </a:ext>
            </a:extLst>
          </p:cNvPr>
          <p:cNvSpPr/>
          <p:nvPr/>
        </p:nvSpPr>
        <p:spPr>
          <a:xfrm>
            <a:off x="9503449" y="510540"/>
            <a:ext cx="200971" cy="176437"/>
          </a:xfrm>
          <a:prstGeom prst="ellipse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3EF128F-95C1-DB8A-C699-F6808C1B34A3}"/>
              </a:ext>
            </a:extLst>
          </p:cNvPr>
          <p:cNvSpPr txBox="1">
            <a:spLocks/>
          </p:cNvSpPr>
          <p:nvPr/>
        </p:nvSpPr>
        <p:spPr>
          <a:xfrm>
            <a:off x="524938" y="6067087"/>
            <a:ext cx="11281459" cy="798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Anaheim Phase 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019A83-79FD-D231-3240-BB0E6800A413}"/>
              </a:ext>
            </a:extLst>
          </p:cNvPr>
          <p:cNvSpPr/>
          <p:nvPr/>
        </p:nvSpPr>
        <p:spPr>
          <a:xfrm>
            <a:off x="2287621" y="2205649"/>
            <a:ext cx="200971" cy="176437"/>
          </a:xfrm>
          <a:prstGeom prst="ellipse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75786B4-1AE1-61EC-800E-CC234216FB60}"/>
              </a:ext>
            </a:extLst>
          </p:cNvPr>
          <p:cNvSpPr/>
          <p:nvPr/>
        </p:nvSpPr>
        <p:spPr>
          <a:xfrm>
            <a:off x="1904318" y="6307711"/>
            <a:ext cx="200971" cy="176437"/>
          </a:xfrm>
          <a:prstGeom prst="ellipse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4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CE49CAB-9028-4DE2-832B-5B7B8144AACA}"/>
              </a:ext>
            </a:extLst>
          </p:cNvPr>
          <p:cNvSpPr txBox="1">
            <a:spLocks/>
          </p:cNvSpPr>
          <p:nvPr/>
        </p:nvSpPr>
        <p:spPr>
          <a:xfrm>
            <a:off x="365346" y="-88136"/>
            <a:ext cx="11461308" cy="717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Boysen Park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C54B7-E737-0077-603E-14715CEB9AB4}"/>
              </a:ext>
            </a:extLst>
          </p:cNvPr>
          <p:cNvSpPr txBox="1"/>
          <p:nvPr/>
        </p:nvSpPr>
        <p:spPr>
          <a:xfrm>
            <a:off x="656948" y="1882669"/>
            <a:ext cx="11317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Well 46 rehab is expected to be completed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this month 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and the VFD is expected to arrive then as well.  CDM is working on electrical in order to install the VFD when it arrives. Commissioning to begin in December.</a:t>
            </a:r>
          </a:p>
          <a:p>
            <a:endParaRPr lang="en-US" sz="2400" dirty="0">
              <a:solidFill>
                <a:schemeClr val="bg1"/>
              </a:solidFill>
              <a:latin typeface="+mj-lt"/>
              <a:ea typeface="Calibri" panose="020F0502020204030204" pitchFamily="34" charset="0"/>
            </a:endParaRPr>
          </a:p>
          <a:p>
            <a:endParaRPr lang="en-US" sz="18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993142"/>
      </p:ext>
    </p:extLst>
  </p:cSld>
  <p:clrMapOvr>
    <a:masterClrMapping/>
  </p:clrMapOvr>
</p:sld>
</file>

<file path=ppt/theme/theme1.xml><?xml version="1.0" encoding="utf-8"?>
<a:theme xmlns:a="http://schemas.openxmlformats.org/drawingml/2006/main" name="OCWD 2018_v2">
  <a:themeElements>
    <a:clrScheme name="2018 OCWD colors_v1">
      <a:dk1>
        <a:srgbClr val="0A1723"/>
      </a:dk1>
      <a:lt1>
        <a:srgbClr val="FFFFFF"/>
      </a:lt1>
      <a:dk2>
        <a:srgbClr val="0A1723"/>
      </a:dk2>
      <a:lt2>
        <a:srgbClr val="FFFFFF"/>
      </a:lt2>
      <a:accent1>
        <a:srgbClr val="0099CC"/>
      </a:accent1>
      <a:accent2>
        <a:srgbClr val="A5CE3A"/>
      </a:accent2>
      <a:accent3>
        <a:srgbClr val="FDB913"/>
      </a:accent3>
      <a:accent4>
        <a:srgbClr val="0F4B75"/>
      </a:accent4>
      <a:accent5>
        <a:srgbClr val="AEB0B2"/>
      </a:accent5>
      <a:accent6>
        <a:srgbClr val="06A69C"/>
      </a:accent6>
      <a:hlink>
        <a:srgbClr val="0099CC"/>
      </a:hlink>
      <a:folHlink>
        <a:srgbClr val="A5CE3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DARK - START WITH ME_v1_Arial" id="{1762698A-7B10-4330-BBCB-3315254F90D7}" vid="{B5EA37BE-3BDB-42FA-8CDC-1DCEC23DD4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_DARK - START WITH ME_v1_Arial</Template>
  <TotalTime>13765</TotalTime>
  <Words>223</Words>
  <Application>Microsoft Office PowerPoint</Application>
  <PresentationFormat>Widescreen</PresentationFormat>
  <Paragraphs>60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Mont Heavy DEMO</vt:lpstr>
      <vt:lpstr>Copernicus</vt:lpstr>
      <vt:lpstr>Arial Black</vt:lpstr>
      <vt:lpstr>Arial</vt:lpstr>
      <vt:lpstr>Calibri</vt:lpstr>
      <vt:lpstr>Arial (black)</vt:lpstr>
      <vt:lpstr>Mont ExtraLight DEMO</vt:lpstr>
      <vt:lpstr>OCWD 2018_v2</vt:lpstr>
      <vt:lpstr>PFAS Treatment Systems Update Design and Construction </vt:lpstr>
      <vt:lpstr>PowerPoint Presentation</vt:lpstr>
      <vt:lpstr>PowerPoint Presentation</vt:lpstr>
      <vt:lpstr>PowerPoint Presentation</vt:lpstr>
      <vt:lpstr>Need irwd 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Fullerton Main Plant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Olsen, Chris</dc:creator>
  <cp:lastModifiedBy>Olsen, Chris</cp:lastModifiedBy>
  <cp:revision>431</cp:revision>
  <cp:lastPrinted>2022-04-04T20:57:29Z</cp:lastPrinted>
  <dcterms:created xsi:type="dcterms:W3CDTF">2019-10-21T16:39:40Z</dcterms:created>
  <dcterms:modified xsi:type="dcterms:W3CDTF">2023-12-06T01:10:19Z</dcterms:modified>
</cp:coreProperties>
</file>