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ink/ink2.xml" ContentType="application/inkml+xml"/>
  <Override PartName="/ppt/ink/ink3.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ink/ink4.xml" ContentType="application/inkml+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ink/ink5.xml" ContentType="application/inkml+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704" r:id="rId5"/>
    <p:sldMasterId id="2147483713" r:id="rId6"/>
    <p:sldMasterId id="2147483761" r:id="rId7"/>
  </p:sldMasterIdLst>
  <p:notesMasterIdLst>
    <p:notesMasterId r:id="rId37"/>
  </p:notesMasterIdLst>
  <p:handoutMasterIdLst>
    <p:handoutMasterId r:id="rId38"/>
  </p:handoutMasterIdLst>
  <p:sldIdLst>
    <p:sldId id="305" r:id="rId8"/>
    <p:sldId id="4979" r:id="rId9"/>
    <p:sldId id="319" r:id="rId10"/>
    <p:sldId id="2554" r:id="rId11"/>
    <p:sldId id="4980" r:id="rId12"/>
    <p:sldId id="2546" r:id="rId13"/>
    <p:sldId id="2567" r:id="rId14"/>
    <p:sldId id="2568" r:id="rId15"/>
    <p:sldId id="2569" r:id="rId16"/>
    <p:sldId id="2555" r:id="rId17"/>
    <p:sldId id="2551" r:id="rId18"/>
    <p:sldId id="2531" r:id="rId19"/>
    <p:sldId id="2541" r:id="rId20"/>
    <p:sldId id="2544" r:id="rId21"/>
    <p:sldId id="2542" r:id="rId22"/>
    <p:sldId id="2534" r:id="rId23"/>
    <p:sldId id="2556" r:id="rId24"/>
    <p:sldId id="470" r:id="rId25"/>
    <p:sldId id="4976" r:id="rId26"/>
    <p:sldId id="4977" r:id="rId27"/>
    <p:sldId id="501" r:id="rId28"/>
    <p:sldId id="484" r:id="rId29"/>
    <p:sldId id="496" r:id="rId30"/>
    <p:sldId id="479" r:id="rId31"/>
    <p:sldId id="516" r:id="rId32"/>
    <p:sldId id="492" r:id="rId33"/>
    <p:sldId id="432" r:id="rId34"/>
    <p:sldId id="461" r:id="rId35"/>
    <p:sldId id="254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2D2E05-4164-ADC9-0AD1-7F17D6CA1114}" name="Covarrubias, Daisy" initials="DC" userId="S::dcovarrubias@ocsan.gov::a4af49aa-f813-4f48-a8da-1533b08f6773" providerId="AD"/>
  <p188:author id="{97A97D05-7B88-E1DF-2814-AB6D9724FE59}" name="Falzone, Charles" initials="CF" userId="S::cfalzone@ocsan.gov::de1c93de-7997-4df4-9efe-f1b8b9841aa6" providerId="AD"/>
  <p188:author id="{6E3FCB7E-1BE0-545F-6F74-1060F4D94299}" name="Smith, Matt" initials="SM" userId="S::msmith@ocsan.gov::453bbab3-534e-47e2-8ec1-cfb7ff3df241" providerId="AD"/>
  <p188:author id="{C099F0F2-84FA-220A-0461-7384243AD37D}" name="Cabral, Jennifer" initials="JC" userId="S::jcabral@ocsan.gov::5c2c03d1-9ac3-4374-80b8-3cd290d9af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llo, Isai" initials="CI" lastIdx="1" clrIdx="0">
    <p:extLst>
      <p:ext uri="{19B8F6BF-5375-455C-9EA6-DF929625EA0E}">
        <p15:presenceInfo xmlns:p15="http://schemas.microsoft.com/office/powerpoint/2012/main" userId="S::ICarrillo@ocsd.com::922bcf67-419b-4f08-ad49-be4643b63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1B75BB"/>
    <a:srgbClr val="F8980C"/>
    <a:srgbClr val="00FFFF"/>
    <a:srgbClr val="F58035"/>
    <a:srgbClr val="8FC743"/>
    <a:srgbClr val="DB8629"/>
    <a:srgbClr val="CE5F39"/>
    <a:srgbClr val="E08119"/>
    <a:srgbClr val="17649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0E8C0-364C-425E-A6C2-66642DAAA2C2}" v="1" dt="2026-02-11T21:58:09.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2196"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6504-4DA8-8C20-038A9DE0DE2B}"/>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6504-4DA8-8C20-038A9DE0DE2B}"/>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6504-4DA8-8C20-038A9DE0DE2B}"/>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6504-4DA8-8C20-038A9DE0DE2B}"/>
              </c:ext>
            </c:extLst>
          </c:dPt>
          <c:dPt>
            <c:idx val="4"/>
            <c:bubble3D val="0"/>
            <c:spPr>
              <a:solidFill>
                <a:srgbClr val="CE5F39"/>
              </a:solidFill>
              <a:ln w="19050">
                <a:solidFill>
                  <a:schemeClr val="lt1"/>
                </a:solidFill>
              </a:ln>
              <a:effectLst/>
            </c:spPr>
            <c:extLst>
              <c:ext xmlns:c16="http://schemas.microsoft.com/office/drawing/2014/chart" uri="{C3380CC4-5D6E-409C-BE32-E72D297353CC}">
                <c16:uniqueId val="{00000009-6504-4DA8-8C20-038A9DE0DE2B}"/>
              </c:ext>
            </c:extLst>
          </c:dPt>
          <c:dLbls>
            <c:delete val="1"/>
          </c:dLbls>
          <c:val>
            <c:numRef>
              <c:f>Sheet1!$B$2:$B$6</c:f>
              <c:numCache>
                <c:formatCode>0.00%</c:formatCode>
                <c:ptCount val="5"/>
                <c:pt idx="0">
                  <c:v>0.72899999999999998</c:v>
                </c:pt>
                <c:pt idx="1">
                  <c:v>0.223</c:v>
                </c:pt>
                <c:pt idx="2" formatCode="0%">
                  <c:v>8.9999999999999993E-3</c:v>
                </c:pt>
                <c:pt idx="3">
                  <c:v>3.2000000000000001E-2</c:v>
                </c:pt>
                <c:pt idx="4">
                  <c:v>7.0000000000000001E-3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A-6504-4DA8-8C20-038A9DE0DE2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77F3-4714-875F-FEDF68DD8F06}"/>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77F3-4714-875F-FEDF68DD8F06}"/>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77F3-4714-875F-FEDF68DD8F06}"/>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77F3-4714-875F-FEDF68DD8F06}"/>
              </c:ext>
            </c:extLst>
          </c:dPt>
          <c:dLbls>
            <c:delete val="1"/>
          </c:dLbls>
          <c:val>
            <c:numRef>
              <c:f>Sheet1!$B$2:$B$5</c:f>
              <c:numCache>
                <c:formatCode>0.00%</c:formatCode>
                <c:ptCount val="4"/>
                <c:pt idx="0">
                  <c:v>0.42899999999999999</c:v>
                </c:pt>
                <c:pt idx="1">
                  <c:v>0.44700000000000001</c:v>
                </c:pt>
                <c:pt idx="2" formatCode="0%">
                  <c:v>0.11700000000000001</c:v>
                </c:pt>
                <c:pt idx="3">
                  <c:v>7.0000000000000001E-3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77F3-4714-875F-FEDF68DD8F06}"/>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A9E0-4B2D-9D56-1D08974DE857}"/>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A9E0-4B2D-9D56-1D08974DE857}"/>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A9E0-4B2D-9D56-1D08974DE857}"/>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A9E0-4B2D-9D56-1D08974DE857}"/>
              </c:ext>
            </c:extLst>
          </c:dPt>
          <c:dPt>
            <c:idx val="4"/>
            <c:bubble3D val="0"/>
            <c:spPr>
              <a:solidFill>
                <a:srgbClr val="CE5F39"/>
              </a:solidFill>
              <a:ln w="19050">
                <a:solidFill>
                  <a:schemeClr val="lt1"/>
                </a:solidFill>
              </a:ln>
              <a:effectLst/>
            </c:spPr>
            <c:extLst>
              <c:ext xmlns:c16="http://schemas.microsoft.com/office/drawing/2014/chart" uri="{C3380CC4-5D6E-409C-BE32-E72D297353CC}">
                <c16:uniqueId val="{00000009-A9E0-4B2D-9D56-1D08974DE857}"/>
              </c:ext>
            </c:extLst>
          </c:dPt>
          <c:dLbls>
            <c:delete val="1"/>
          </c:dLbls>
          <c:val>
            <c:numRef>
              <c:f>Sheet1!$B$2:$B$6</c:f>
              <c:numCache>
                <c:formatCode>0.00%</c:formatCode>
                <c:ptCount val="5"/>
                <c:pt idx="0">
                  <c:v>0.69199999999999995</c:v>
                </c:pt>
                <c:pt idx="1">
                  <c:v>0.21299999999999999</c:v>
                </c:pt>
                <c:pt idx="2" formatCode="0%">
                  <c:v>0.06</c:v>
                </c:pt>
                <c:pt idx="3">
                  <c:v>2.8000000000000001E-2</c:v>
                </c:pt>
                <c:pt idx="4">
                  <c:v>7.0000000000000001E-3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A-A9E0-4B2D-9D56-1D08974DE857}"/>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E0EC-4D55-AF17-525044573FE4}"/>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E0EC-4D55-AF17-525044573FE4}"/>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E0EC-4D55-AF17-525044573FE4}"/>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E0EC-4D55-AF17-525044573FE4}"/>
              </c:ext>
            </c:extLst>
          </c:dPt>
          <c:dLbls>
            <c:delete val="1"/>
          </c:dLbls>
          <c:val>
            <c:numRef>
              <c:f>Sheet1!$B$2:$B$5</c:f>
              <c:numCache>
                <c:formatCode>0.00%</c:formatCode>
                <c:ptCount val="4"/>
                <c:pt idx="0">
                  <c:v>0.49199999999999999</c:v>
                </c:pt>
                <c:pt idx="1">
                  <c:v>0.376</c:v>
                </c:pt>
                <c:pt idx="2" formatCode="0%">
                  <c:v>0.126</c:v>
                </c:pt>
                <c:pt idx="3">
                  <c:v>6.0000000000000001E-3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E0EC-4D55-AF17-525044573FE4}"/>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6504-4DA8-8C20-038A9DE0DE2B}"/>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6504-4DA8-8C20-038A9DE0DE2B}"/>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6504-4DA8-8C20-038A9DE0DE2B}"/>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6504-4DA8-8C20-038A9DE0DE2B}"/>
              </c:ext>
            </c:extLst>
          </c:dPt>
          <c:dPt>
            <c:idx val="4"/>
            <c:bubble3D val="0"/>
            <c:spPr>
              <a:solidFill>
                <a:srgbClr val="CE5F39"/>
              </a:solidFill>
              <a:ln w="19050">
                <a:solidFill>
                  <a:schemeClr val="lt1"/>
                </a:solidFill>
              </a:ln>
              <a:effectLst/>
            </c:spPr>
            <c:extLst>
              <c:ext xmlns:c16="http://schemas.microsoft.com/office/drawing/2014/chart" uri="{C3380CC4-5D6E-409C-BE32-E72D297353CC}">
                <c16:uniqueId val="{00000009-6504-4DA8-8C20-038A9DE0DE2B}"/>
              </c:ext>
            </c:extLst>
          </c:dPt>
          <c:dPt>
            <c:idx val="5"/>
            <c:bubble3D val="0"/>
            <c:spPr>
              <a:solidFill>
                <a:srgbClr val="52266F"/>
              </a:solidFill>
              <a:ln w="19050">
                <a:solidFill>
                  <a:schemeClr val="lt1"/>
                </a:solidFill>
              </a:ln>
              <a:effectLst/>
            </c:spPr>
            <c:extLst>
              <c:ext xmlns:c16="http://schemas.microsoft.com/office/drawing/2014/chart" uri="{C3380CC4-5D6E-409C-BE32-E72D297353CC}">
                <c16:uniqueId val="{0000000A-BE59-4803-B4EA-0E5936CFBB17}"/>
              </c:ext>
            </c:extLst>
          </c:dPt>
          <c:dLbls>
            <c:delete val="1"/>
          </c:dLbls>
          <c:val>
            <c:numRef>
              <c:f>Sheet1!$B$2:$B$7</c:f>
              <c:numCache>
                <c:formatCode>0.00%</c:formatCode>
                <c:ptCount val="6"/>
                <c:pt idx="0">
                  <c:v>0.71399999999999997</c:v>
                </c:pt>
                <c:pt idx="1">
                  <c:v>0.21</c:v>
                </c:pt>
                <c:pt idx="2" formatCode="0%">
                  <c:v>1.2999999999999999E-2</c:v>
                </c:pt>
                <c:pt idx="3">
                  <c:v>1.2E-2</c:v>
                </c:pt>
                <c:pt idx="4">
                  <c:v>4.4999999999999998E-2</c:v>
                </c:pt>
                <c:pt idx="5">
                  <c:v>6.0000000000000001E-3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A-6504-4DA8-8C20-038A9DE0DE2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77F3-4714-875F-FEDF68DD8F06}"/>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77F3-4714-875F-FEDF68DD8F06}"/>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77F3-4714-875F-FEDF68DD8F06}"/>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77F3-4714-875F-FEDF68DD8F06}"/>
              </c:ext>
            </c:extLst>
          </c:dPt>
          <c:dPt>
            <c:idx val="4"/>
            <c:bubble3D val="0"/>
            <c:spPr>
              <a:solidFill>
                <a:srgbClr val="CE5F39"/>
              </a:solidFill>
              <a:ln w="19050">
                <a:solidFill>
                  <a:schemeClr val="lt1"/>
                </a:solidFill>
              </a:ln>
              <a:effectLst/>
            </c:spPr>
            <c:extLst>
              <c:ext xmlns:c16="http://schemas.microsoft.com/office/drawing/2014/chart" uri="{C3380CC4-5D6E-409C-BE32-E72D297353CC}">
                <c16:uniqueId val="{00000008-0711-4AE0-BBD2-8A3A5BD962B5}"/>
              </c:ext>
            </c:extLst>
          </c:dPt>
          <c:dPt>
            <c:idx val="5"/>
            <c:bubble3D val="0"/>
            <c:spPr>
              <a:solidFill>
                <a:srgbClr val="52266F"/>
              </a:solidFill>
              <a:ln w="19050">
                <a:solidFill>
                  <a:schemeClr val="lt1"/>
                </a:solidFill>
              </a:ln>
              <a:effectLst/>
            </c:spPr>
            <c:extLst>
              <c:ext xmlns:c16="http://schemas.microsoft.com/office/drawing/2014/chart" uri="{C3380CC4-5D6E-409C-BE32-E72D297353CC}">
                <c16:uniqueId val="{0000000A-AF10-47CB-BF4D-A7C780CFD7B8}"/>
              </c:ext>
            </c:extLst>
          </c:dPt>
          <c:dLbls>
            <c:delete val="1"/>
          </c:dLbls>
          <c:val>
            <c:numRef>
              <c:f>Sheet1!$B$2:$B$7</c:f>
              <c:numCache>
                <c:formatCode>0.00%</c:formatCode>
                <c:ptCount val="6"/>
                <c:pt idx="0">
                  <c:v>0.437</c:v>
                </c:pt>
                <c:pt idx="1">
                  <c:v>0.42399999999999999</c:v>
                </c:pt>
                <c:pt idx="2" formatCode="0%">
                  <c:v>1.2E-2</c:v>
                </c:pt>
                <c:pt idx="3">
                  <c:v>0.104</c:v>
                </c:pt>
                <c:pt idx="4">
                  <c:v>6.0000000000000001E-3</c:v>
                </c:pt>
                <c:pt idx="5">
                  <c:v>1.7000000000000001E-2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77F3-4714-875F-FEDF68DD8F06}"/>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6504-4DA8-8C20-038A9DE0DE2B}"/>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6504-4DA8-8C20-038A9DE0DE2B}"/>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6504-4DA8-8C20-038A9DE0DE2B}"/>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6504-4DA8-8C20-038A9DE0DE2B}"/>
              </c:ext>
            </c:extLst>
          </c:dPt>
          <c:dPt>
            <c:idx val="4"/>
            <c:bubble3D val="0"/>
            <c:spPr>
              <a:solidFill>
                <a:srgbClr val="CE5F39"/>
              </a:solidFill>
              <a:ln w="19050">
                <a:solidFill>
                  <a:schemeClr val="lt1"/>
                </a:solidFill>
              </a:ln>
              <a:effectLst/>
            </c:spPr>
            <c:extLst>
              <c:ext xmlns:c16="http://schemas.microsoft.com/office/drawing/2014/chart" uri="{C3380CC4-5D6E-409C-BE32-E72D297353CC}">
                <c16:uniqueId val="{00000009-6504-4DA8-8C20-038A9DE0DE2B}"/>
              </c:ext>
            </c:extLst>
          </c:dPt>
          <c:dLbls>
            <c:delete val="1"/>
          </c:dLbls>
          <c:val>
            <c:numRef>
              <c:f>Sheet1!$B$2:$B$6</c:f>
              <c:numCache>
                <c:formatCode>0.00%</c:formatCode>
                <c:ptCount val="5"/>
                <c:pt idx="0">
                  <c:v>0.72899999999999998</c:v>
                </c:pt>
                <c:pt idx="1">
                  <c:v>0.223</c:v>
                </c:pt>
                <c:pt idx="2" formatCode="0%">
                  <c:v>8.9999999999999993E-3</c:v>
                </c:pt>
                <c:pt idx="3">
                  <c:v>3.2000000000000001E-2</c:v>
                </c:pt>
                <c:pt idx="4">
                  <c:v>7.0000000000000001E-3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A-6504-4DA8-8C20-038A9DE0DE2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rgbClr val="1B76BB"/>
              </a:solidFill>
              <a:ln w="19050">
                <a:solidFill>
                  <a:schemeClr val="lt1"/>
                </a:solidFill>
              </a:ln>
              <a:effectLst/>
            </c:spPr>
            <c:extLst>
              <c:ext xmlns:c16="http://schemas.microsoft.com/office/drawing/2014/chart" uri="{C3380CC4-5D6E-409C-BE32-E72D297353CC}">
                <c16:uniqueId val="{00000001-77F3-4714-875F-FEDF68DD8F06}"/>
              </c:ext>
            </c:extLst>
          </c:dPt>
          <c:dPt>
            <c:idx val="1"/>
            <c:bubble3D val="0"/>
            <c:spPr>
              <a:solidFill>
                <a:srgbClr val="00ADEE"/>
              </a:solidFill>
              <a:ln w="19050">
                <a:solidFill>
                  <a:schemeClr val="lt1"/>
                </a:solidFill>
              </a:ln>
              <a:effectLst/>
            </c:spPr>
            <c:extLst>
              <c:ext xmlns:c16="http://schemas.microsoft.com/office/drawing/2014/chart" uri="{C3380CC4-5D6E-409C-BE32-E72D297353CC}">
                <c16:uniqueId val="{00000003-77F3-4714-875F-FEDF68DD8F06}"/>
              </c:ext>
            </c:extLst>
          </c:dPt>
          <c:dPt>
            <c:idx val="2"/>
            <c:bubble3D val="0"/>
            <c:spPr>
              <a:solidFill>
                <a:srgbClr val="8BC53F"/>
              </a:solidFill>
              <a:ln w="19050">
                <a:solidFill>
                  <a:schemeClr val="lt1"/>
                </a:solidFill>
              </a:ln>
              <a:effectLst/>
            </c:spPr>
            <c:extLst>
              <c:ext xmlns:c16="http://schemas.microsoft.com/office/drawing/2014/chart" uri="{C3380CC4-5D6E-409C-BE32-E72D297353CC}">
                <c16:uniqueId val="{00000005-77F3-4714-875F-FEDF68DD8F06}"/>
              </c:ext>
            </c:extLst>
          </c:dPt>
          <c:dPt>
            <c:idx val="3"/>
            <c:bubble3D val="0"/>
            <c:spPr>
              <a:solidFill>
                <a:srgbClr val="FAAF40"/>
              </a:solidFill>
              <a:ln w="19050">
                <a:solidFill>
                  <a:schemeClr val="lt1"/>
                </a:solidFill>
              </a:ln>
              <a:effectLst/>
            </c:spPr>
            <c:extLst>
              <c:ext xmlns:c16="http://schemas.microsoft.com/office/drawing/2014/chart" uri="{C3380CC4-5D6E-409C-BE32-E72D297353CC}">
                <c16:uniqueId val="{00000007-77F3-4714-875F-FEDF68DD8F06}"/>
              </c:ext>
            </c:extLst>
          </c:dPt>
          <c:dLbls>
            <c:delete val="1"/>
          </c:dLbls>
          <c:val>
            <c:numRef>
              <c:f>Sheet1!$B$2:$B$5</c:f>
              <c:numCache>
                <c:formatCode>0.00%</c:formatCode>
                <c:ptCount val="4"/>
                <c:pt idx="0">
                  <c:v>0.42899999999999999</c:v>
                </c:pt>
                <c:pt idx="1">
                  <c:v>0.44700000000000001</c:v>
                </c:pt>
                <c:pt idx="2" formatCode="0%">
                  <c:v>0.11700000000000001</c:v>
                </c:pt>
                <c:pt idx="3">
                  <c:v>7.0000000000000001E-3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77F3-4714-875F-FEDF68DD8F06}"/>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8BA36-899D-4FDA-8506-8B9C37C9BC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5307C-C2CB-4AAF-8282-5BBF93E02B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8FBB8-DA88-400C-B07E-6E88779E86B7}" type="datetimeFigureOut">
              <a:rPr lang="en-US" smtClean="0"/>
              <a:t>2/12/2026</a:t>
            </a:fld>
            <a:endParaRPr lang="en-US"/>
          </a:p>
        </p:txBody>
      </p:sp>
      <p:sp>
        <p:nvSpPr>
          <p:cNvPr id="4" name="Footer Placeholder 3">
            <a:extLst>
              <a:ext uri="{FF2B5EF4-FFF2-40B4-BE49-F238E27FC236}">
                <a16:creationId xmlns:a16="http://schemas.microsoft.com/office/drawing/2014/main" id="{B6FEF68C-A368-4406-9155-2728C76C16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8C8148-083F-4295-A7F6-57FDA7AD83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F4F136-68C0-452B-9375-6094372EF3BF}" type="slidenum">
              <a:rPr lang="en-US" smtClean="0"/>
              <a:t>‹#›</a:t>
            </a:fld>
            <a:endParaRPr lang="en-US"/>
          </a:p>
        </p:txBody>
      </p:sp>
    </p:spTree>
    <p:extLst>
      <p:ext uri="{BB962C8B-B14F-4D97-AF65-F5344CB8AC3E}">
        <p14:creationId xmlns:p14="http://schemas.microsoft.com/office/powerpoint/2010/main" val="9969717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23:12:57.497"/>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8T20:26:33.258"/>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8T20:33:50.736"/>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23:12:57.497"/>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23:12:57.497"/>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63BE9-CE1A-42D5-9E30-E52F3AB9361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41443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44444"/>
                </a:solidFill>
                <a:effectLst/>
                <a:latin typeface="Arial" panose="020B0604020202020204" pitchFamily="34" charset="0"/>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44444"/>
                </a:solidFill>
                <a:effectLst/>
                <a:latin typeface="Arial" panose="020B0604020202020204" pitchFamily="34" charset="0"/>
              </a:rPr>
              <a:t>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444444"/>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4444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4444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44444"/>
              </a:solidFill>
              <a:effectLst/>
              <a:latin typeface="Arial" panose="020B0604020202020204" pitchFamily="34" charset="0"/>
            </a:endParaRPr>
          </a:p>
          <a:p>
            <a:endParaRPr lang="en-US"/>
          </a:p>
        </p:txBody>
      </p:sp>
    </p:spTree>
    <p:extLst>
      <p:ext uri="{BB962C8B-B14F-4D97-AF65-F5344CB8AC3E}">
        <p14:creationId xmlns:p14="http://schemas.microsoft.com/office/powerpoint/2010/main" val="407442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off LA SAN effort, with a facility suited to our process and geological constraints</a:t>
            </a:r>
          </a:p>
          <a:p>
            <a:endParaRPr lang="en-US"/>
          </a:p>
          <a:p>
            <a:pPr marL="171450" indent="-171450">
              <a:buFont typeface="Arial" panose="020B0604020202020204" pitchFamily="34" charset="0"/>
              <a:buChar char="•"/>
            </a:pPr>
            <a:r>
              <a:rPr lang="en-US"/>
              <a:t>TIRE is minimal in infrastructure</a:t>
            </a:r>
          </a:p>
          <a:p>
            <a:pPr marL="628650" lvl="1" indent="-171450">
              <a:buFont typeface="Arial" panose="020B0604020202020204" pitchFamily="34" charset="0"/>
              <a:buChar char="•"/>
            </a:pPr>
            <a:r>
              <a:rPr lang="en-US"/>
              <a:t>1 well, permitted typically 10 (400 </a:t>
            </a:r>
            <a:r>
              <a:rPr lang="en-US" err="1"/>
              <a:t>gpm</a:t>
            </a:r>
            <a:r>
              <a:rPr lang="en-US"/>
              <a:t>)</a:t>
            </a:r>
          </a:p>
          <a:p>
            <a:pPr marL="628650" lvl="1" indent="-171450">
              <a:buFont typeface="Arial" panose="020B0604020202020204" pitchFamily="34" charset="0"/>
              <a:buChar char="•"/>
            </a:pPr>
            <a:r>
              <a:rPr lang="en-US"/>
              <a:t>3 monitoring wells</a:t>
            </a:r>
          </a:p>
          <a:p>
            <a:pPr marL="628650" lvl="1" indent="-171450">
              <a:buFont typeface="Arial" panose="020B0604020202020204" pitchFamily="34" charset="0"/>
              <a:buChar char="•"/>
            </a:pPr>
            <a:r>
              <a:rPr lang="en-US"/>
              <a:t>3 pumps</a:t>
            </a:r>
          </a:p>
          <a:p>
            <a:pPr marL="628650" lvl="1" indent="-171450">
              <a:buFont typeface="Arial" panose="020B0604020202020204" pitchFamily="34" charset="0"/>
              <a:buChar char="•"/>
            </a:pPr>
            <a:r>
              <a:rPr lang="en-US"/>
              <a:t>Receiving facility to take Hyperion sludge</a:t>
            </a:r>
          </a:p>
          <a:p>
            <a:pPr marL="171450" indent="-171450">
              <a:buFont typeface="Arial" panose="020B0604020202020204" pitchFamily="34" charset="0"/>
              <a:buChar char="•"/>
            </a:pPr>
            <a:r>
              <a:rPr lang="en-US"/>
              <a:t>OC San facility intended to be similar in function but larger in size to fit our process and location</a:t>
            </a:r>
          </a:p>
          <a:p>
            <a:pPr marL="171450" indent="-171450">
              <a:buFont typeface="Arial" panose="020B0604020202020204" pitchFamily="34" charset="0"/>
              <a:buChar char="•"/>
            </a:pPr>
            <a:r>
              <a:rPr lang="en-US"/>
              <a:t>Due to our location within residential areas, require processes be enclosed in buildings w/ odor control, which requires a large capital investment</a:t>
            </a:r>
          </a:p>
          <a:p>
            <a:pPr marL="171450" indent="-171450">
              <a:buFont typeface="Arial" panose="020B0604020202020204" pitchFamily="34" charset="0"/>
              <a:buChar char="•"/>
            </a:pPr>
            <a:r>
              <a:rPr lang="en-US"/>
              <a:t>Additional photos on adjacent slides</a:t>
            </a:r>
            <a:br>
              <a:rPr lang="en-US"/>
            </a:br>
            <a:endParaRPr lang="en-US"/>
          </a:p>
          <a:p>
            <a:r>
              <a:rPr lang="en-US"/>
              <a:t>*****************************************************************************************</a:t>
            </a:r>
          </a:p>
          <a:p>
            <a:endParaRPr lang="en-US"/>
          </a:p>
          <a:p>
            <a:endParaRPr lang="en-US"/>
          </a:p>
          <a:p>
            <a:endParaRPr lang="en-US"/>
          </a:p>
          <a:p>
            <a:r>
              <a:rPr lang="en-US"/>
              <a:t>While there are wastewater injection wells, only other similar application of deep well injection of biosolids is the LA SAN TIRE facility.</a:t>
            </a:r>
          </a:p>
          <a:p>
            <a:r>
              <a:rPr lang="en-US"/>
              <a:t>TIRE takes Terminal Island digested sludge (15 MGD plant) and 16% of Hyperion biosolids (~7 trucks from Hyperion/day). </a:t>
            </a:r>
          </a:p>
          <a:p>
            <a:endParaRPr lang="en-US"/>
          </a:p>
          <a:p>
            <a:r>
              <a:rPr lang="en-US"/>
              <a:t>Permit allows for flexibility to increase pumping with additional monitoring, and allows for disposal of </a:t>
            </a:r>
            <a:r>
              <a:rPr lang="en-US" err="1"/>
              <a:t>sidestream</a:t>
            </a:r>
            <a:r>
              <a:rPr lang="en-US"/>
              <a:t> wastes in addition to biosolids. </a:t>
            </a:r>
          </a:p>
          <a:p>
            <a:r>
              <a:rPr lang="en-US"/>
              <a:t>Proposed OC SAN facility would be similar and would initially be targeted to handle up to all P1 biosolids, similar to TIRE, with future expansion potential to handle P2. </a:t>
            </a:r>
          </a:p>
          <a:p>
            <a:endParaRPr lang="en-US"/>
          </a:p>
          <a:p>
            <a:endParaRPr lang="en-US">
              <a:ea typeface="Calibri"/>
              <a:cs typeface="Calibri"/>
            </a:endParaRPr>
          </a:p>
        </p:txBody>
      </p:sp>
    </p:spTree>
    <p:extLst>
      <p:ext uri="{BB962C8B-B14F-4D97-AF65-F5344CB8AC3E}">
        <p14:creationId xmlns:p14="http://schemas.microsoft.com/office/powerpoint/2010/main" val="148109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81965-B7D8-9DB9-60F0-CACB3EA29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41C3A-2776-876D-1DC2-9C53C79F4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632C6-614F-7822-1521-59D1E91A866F}"/>
              </a:ext>
            </a:extLst>
          </p:cNvPr>
          <p:cNvSpPr>
            <a:spLocks noGrp="1"/>
          </p:cNvSpPr>
          <p:nvPr>
            <p:ph type="body" idx="1"/>
          </p:nvPr>
        </p:nvSpPr>
        <p:spPr/>
        <p:txBody>
          <a:bodyPr/>
          <a:lstStyle/>
          <a:p>
            <a:endParaRPr lang="en-US"/>
          </a:p>
          <a:p>
            <a:endParaRPr lang="en-US">
              <a:ea typeface="Calibri"/>
              <a:cs typeface="Calibri"/>
            </a:endParaRPr>
          </a:p>
        </p:txBody>
      </p:sp>
    </p:spTree>
    <p:extLst>
      <p:ext uri="{BB962C8B-B14F-4D97-AF65-F5344CB8AC3E}">
        <p14:creationId xmlns:p14="http://schemas.microsoft.com/office/powerpoint/2010/main" val="3198027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0D78-B4D4-E504-9214-505A68CF7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6D6BD-42E6-2C9B-C850-1F564D1FA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E38A0-B36A-BEE8-B02A-934567843DB2}"/>
              </a:ext>
            </a:extLst>
          </p:cNvPr>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81967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6657-67D4-3276-02FE-FE5605E59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41CD3-243F-FD9B-F35D-30F2B0693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57F43-AEF0-0594-F88F-9BCC7F918CCD}"/>
              </a:ext>
            </a:extLst>
          </p:cNvPr>
          <p:cNvSpPr>
            <a:spLocks noGrp="1"/>
          </p:cNvSpPr>
          <p:nvPr>
            <p:ph type="body" idx="1"/>
          </p:nvPr>
        </p:nvSpPr>
        <p:spPr/>
        <p:txBody>
          <a:bodyPr/>
          <a:lstStyle/>
          <a:p>
            <a:endParaRPr lang="en-US"/>
          </a:p>
          <a:p>
            <a:r>
              <a:rPr lang="en-US"/>
              <a:t>Geophysical analysis and modeling was conducted to determine geological conditions and estimate injection parameters</a:t>
            </a:r>
          </a:p>
          <a:p>
            <a:pPr marL="0" marR="0" indent="0">
              <a:buFont typeface="Arial" panose="020B0604020202020204" pitchFamily="34" charset="0"/>
              <a:buNone/>
            </a:pPr>
            <a:r>
              <a:rPr lang="en-US" sz="1200">
                <a:effectLst/>
                <a:latin typeface="Aptos" panose="020B0004020202020204" pitchFamily="34" charset="0"/>
                <a:ea typeface="Times New Roman" panose="02020603050405020304" pitchFamily="18" charset="0"/>
                <a:cs typeface="Aptos" panose="020B0004020202020204" pitchFamily="34" charset="0"/>
              </a:rPr>
              <a:t>Injection Zone:</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Within Repetto formation approximately 5,000 ft</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Three sandstone layers separated by shales</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Only R2 (130 ft) and R3 (200 ft) viable. R1 too thin (40 ft). Separation between R2 and R3 (100 ft). Injection intervals have high porosity (&gt;20%). Confining layers have low porosity (&lt;10%).</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Upper and lower confining shale layers (500 ft upper). Primary confining layers, not relying on R2 and R3 separation. 25 bpm (~1000 </a:t>
            </a:r>
            <a:r>
              <a:rPr lang="en-US" sz="1200" err="1">
                <a:effectLst/>
                <a:latin typeface="Aptos" panose="020B0004020202020204" pitchFamily="34" charset="0"/>
                <a:ea typeface="Times New Roman" panose="02020603050405020304" pitchFamily="18" charset="0"/>
                <a:cs typeface="Aptos" panose="020B0004020202020204" pitchFamily="34" charset="0"/>
              </a:rPr>
              <a:t>gpm</a:t>
            </a:r>
            <a:r>
              <a:rPr lang="en-US" sz="1200">
                <a:effectLst/>
                <a:latin typeface="Aptos" panose="020B0004020202020204" pitchFamily="34" charset="0"/>
                <a:ea typeface="Times New Roman" panose="02020603050405020304" pitchFamily="18" charset="0"/>
                <a:cs typeface="Aptos" panose="020B0004020202020204" pitchFamily="34" charset="0"/>
              </a:rPr>
              <a:t>) possible. Max bottomhole pressure 3,900-4,100 psi.</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Base of EPA definition of aquifer (Underground Source of Drinking Water) is ~2,600 ft below surface. Defined as water with &lt; 10,000 mg/L TDS (based on potential to be used for drinking water). However, OCWD extraction wells are in the range of 400-700 ft.</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Bottomhole pressures ~ 4,000 psi</a:t>
            </a:r>
          </a:p>
          <a:p>
            <a:pPr marL="285750" marR="0" indent="-285750">
              <a:buFont typeface="Arial" panose="020B0604020202020204" pitchFamily="34" charset="0"/>
              <a:buChar char="•"/>
            </a:pPr>
            <a:r>
              <a:rPr lang="en-US" sz="1200">
                <a:effectLst/>
                <a:latin typeface="Aptos" panose="020B0004020202020204" pitchFamily="34" charset="0"/>
                <a:ea typeface="Times New Roman" panose="02020603050405020304" pitchFamily="18" charset="0"/>
                <a:cs typeface="Aptos" panose="020B0004020202020204" pitchFamily="34" charset="0"/>
              </a:rPr>
              <a:t>Injection capacity up to 25 bpm (~1,000 </a:t>
            </a:r>
            <a:r>
              <a:rPr lang="en-US" sz="1200" err="1">
                <a:effectLst/>
                <a:latin typeface="Aptos" panose="020B0004020202020204" pitchFamily="34" charset="0"/>
                <a:ea typeface="Times New Roman" panose="02020603050405020304" pitchFamily="18" charset="0"/>
                <a:cs typeface="Aptos" panose="020B0004020202020204" pitchFamily="34" charset="0"/>
              </a:rPr>
              <a:t>gpm</a:t>
            </a:r>
            <a:r>
              <a:rPr lang="en-US" sz="1200">
                <a:effectLst/>
                <a:latin typeface="Aptos" panose="020B0004020202020204" pitchFamily="34" charset="0"/>
                <a:ea typeface="Times New Roman" panose="02020603050405020304" pitchFamily="18" charset="0"/>
                <a:cs typeface="Aptos" panose="020B0004020202020204" pitchFamily="34" charset="0"/>
              </a:rPr>
              <a:t>) could be supported</a:t>
            </a:r>
          </a:p>
          <a:p>
            <a:endParaRPr lang="en-US"/>
          </a:p>
          <a:p>
            <a:endParaRPr lang="en-US"/>
          </a:p>
        </p:txBody>
      </p:sp>
    </p:spTree>
    <p:extLst>
      <p:ext uri="{BB962C8B-B14F-4D97-AF65-F5344CB8AC3E}">
        <p14:creationId xmlns:p14="http://schemas.microsoft.com/office/powerpoint/2010/main" val="823268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Induced seismicity risk is anticipated to be very low at P1</a:t>
            </a:r>
          </a:p>
          <a:p>
            <a:pPr marL="171450" indent="-171450">
              <a:buFont typeface="Arial" panose="020B0604020202020204" pitchFamily="34" charset="0"/>
              <a:buChar char="•"/>
            </a:pPr>
            <a:r>
              <a:rPr lang="en-US"/>
              <a:t>Two faults in the area:</a:t>
            </a:r>
          </a:p>
          <a:p>
            <a:pPr marL="628650" lvl="1" indent="-171450">
              <a:buFont typeface="Arial" panose="020B0604020202020204" pitchFamily="34" charset="0"/>
              <a:buChar char="•"/>
            </a:pPr>
            <a:r>
              <a:rPr lang="en-US"/>
              <a:t>San Joaquin Hills Thrust Fault – Planar thrust fault feature inclining down towards the ocean. Below P1, the fault is &gt; 7,400 ft deep, &gt; 2,600 ft below injection depth.</a:t>
            </a:r>
          </a:p>
          <a:p>
            <a:pPr marL="1085850" lvl="2" indent="-171450">
              <a:buFont typeface="Arial" panose="020B0604020202020204" pitchFamily="34" charset="0"/>
              <a:buChar char="•"/>
            </a:pPr>
            <a:r>
              <a:rPr lang="en-US" strike="sngStrike"/>
              <a:t>Crystaline basement (solid rock below the sedimentary rock layers) is 2 miles deep. Earthquakes typically occur in the basement depths. </a:t>
            </a:r>
          </a:p>
          <a:p>
            <a:pPr marL="628650" lvl="1" indent="-171450">
              <a:buFont typeface="Arial" panose="020B0604020202020204" pitchFamily="34" charset="0"/>
              <a:buChar char="•"/>
            </a:pPr>
            <a:r>
              <a:rPr lang="en-US"/>
              <a:t>Newport-Inglewood-Rose-Canyon to the south. </a:t>
            </a:r>
          </a:p>
          <a:p>
            <a:pPr marL="171450" indent="-171450">
              <a:buFont typeface="Arial" panose="020B0604020202020204" pitchFamily="34" charset="0"/>
              <a:buChar char="•"/>
            </a:pPr>
            <a:r>
              <a:rPr lang="en-US"/>
              <a:t>Faults do not crosscut the injection or confining intervals in the injection zone.</a:t>
            </a:r>
          </a:p>
          <a:p>
            <a:pPr marL="171450" indent="-171450">
              <a:buFont typeface="Arial" panose="020B0604020202020204" pitchFamily="34" charset="0"/>
              <a:buChar char="•"/>
            </a:pPr>
            <a:r>
              <a:rPr lang="en-US"/>
              <a:t>Earthquakes occur in basement rock depths (2+ miles below injection zone)</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Tree>
    <p:extLst>
      <p:ext uri="{BB962C8B-B14F-4D97-AF65-F5344CB8AC3E}">
        <p14:creationId xmlns:p14="http://schemas.microsoft.com/office/powerpoint/2010/main" val="289202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Intent is to be able to operate this facility long 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Continuous injection would involve having two wells cycling, to allow for rest operations between each pumping cycle. This allows for pressures to subside between each pumping operation and promotes longer well life.</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Pumping facility would be located in a central location at P1, with slant wells and bottom holes on P1 property. </a:t>
            </a:r>
            <a:endParaRPr lang="en-US">
              <a:ea typeface="Calibri"/>
              <a:cs typeface="Calibri"/>
            </a:endParaRPr>
          </a:p>
          <a:p>
            <a:pPr marL="171450" indent="-171450">
              <a:buFont typeface="Arial" panose="020B0604020202020204" pitchFamily="34" charset="0"/>
              <a:buChar char="•"/>
              <a:defRPr/>
            </a:pPr>
            <a:r>
              <a:rPr lang="en-US"/>
              <a:t>Modeling results show 10 year operation at continuous pumping of 25 bpm would have critical fluid and pressure fronts not intersecting with old oil wells (meaning that pressure increases within the boundary are confined below a critical threshold). Long term operation beyond 10 years would not likely exceed the boundaries shown as long as pressures are maintained (pumping capacity may be reduced).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*Well life expected to be 14 years pumping all P1 solids (each well). Well life estimates are sensitive to assumptions on porosity and permeability.</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Tree>
    <p:extLst>
      <p:ext uri="{BB962C8B-B14F-4D97-AF65-F5344CB8AC3E}">
        <p14:creationId xmlns:p14="http://schemas.microsoft.com/office/powerpoint/2010/main" val="3706107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For deep well injection, permitting is a key driver of both schedule and project success.</a:t>
            </a:r>
          </a:p>
          <a:p>
            <a:endParaRPr lang="en-US" b="0" i="0"/>
          </a:p>
          <a:p>
            <a:pPr marL="171450" indent="-171450">
              <a:buFont typeface="Arial" panose="020B0604020202020204" pitchFamily="34" charset="0"/>
              <a:buChar char="•"/>
            </a:pPr>
            <a:r>
              <a:rPr lang="en-US" b="0" i="0"/>
              <a:t>First, we will need an EPA Class V UIC Permit. This will require a strong technical submittal and coordination with EPA throughout the review process.</a:t>
            </a:r>
          </a:p>
          <a:p>
            <a:pPr marL="628650" lvl="1" indent="-171450">
              <a:buFont typeface="Arial" panose="020B0604020202020204" pitchFamily="34" charset="0"/>
              <a:buChar char="•"/>
            </a:pPr>
            <a:r>
              <a:rPr lang="en-US" b="0" i="0"/>
              <a:t>Public outreach and notifications are also critical since community understanding and acceptance will be part of the permitting effort.</a:t>
            </a:r>
          </a:p>
          <a:p>
            <a:pPr marL="628650" lvl="1" indent="-171450">
              <a:buFont typeface="Arial" panose="020B0604020202020204" pitchFamily="34" charset="0"/>
              <a:buChar char="•"/>
            </a:pPr>
            <a:r>
              <a:rPr lang="en-US" b="0" i="0"/>
              <a:t>We must also plan for proper abandonment of any existing wells to comply with state and federal standards.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While the EPA UIC Class V permit governs deep well injection at the federal level, a notification to </a:t>
            </a:r>
            <a:r>
              <a:rPr lang="en-US" sz="1200" b="0" i="0" kern="1200" err="1">
                <a:solidFill>
                  <a:schemeClr val="tx1"/>
                </a:solidFill>
                <a:effectLst/>
                <a:latin typeface="+mn-lt"/>
                <a:ea typeface="+mn-ea"/>
                <a:cs typeface="+mn-cs"/>
              </a:rPr>
              <a:t>CalGEMS</a:t>
            </a:r>
            <a:r>
              <a:rPr lang="en-US" sz="1200" b="0" i="0" kern="1200">
                <a:solidFill>
                  <a:schemeClr val="tx1"/>
                </a:solidFill>
                <a:effectLst/>
                <a:latin typeface="+mn-lt"/>
                <a:ea typeface="+mn-ea"/>
                <a:cs typeface="+mn-cs"/>
              </a:rPr>
              <a:t> is required to ensure compliance with California’s groundwater protection standards.</a:t>
            </a:r>
            <a:endParaRPr lang="en-US" b="0" i="0"/>
          </a:p>
          <a:p>
            <a:pPr marL="171450" indent="-171450">
              <a:buFont typeface="Arial" panose="020B0604020202020204" pitchFamily="34" charset="0"/>
              <a:buChar char="•"/>
            </a:pPr>
            <a:r>
              <a:rPr lang="en-US" b="0" i="0"/>
              <a:t>At the local level, we understand that the City Well Installation Permit will be required for drilling and construction activities (which is why we are meeting today).</a:t>
            </a:r>
          </a:p>
          <a:p>
            <a:pPr marL="171450" indent="-171450">
              <a:buFont typeface="Arial" panose="020B0604020202020204" pitchFamily="34" charset="0"/>
              <a:buChar char="•"/>
            </a:pPr>
            <a:r>
              <a:rPr lang="en-US" b="0" i="0"/>
              <a:t>NPDES permit requirements may apply if there are any discharges associated with well development or testing.</a:t>
            </a:r>
          </a:p>
          <a:p>
            <a:pPr marL="171450" indent="-171450">
              <a:buFont typeface="Arial" panose="020B0604020202020204" pitchFamily="34" charset="0"/>
              <a:buChar char="•"/>
            </a:pPr>
            <a:r>
              <a:rPr lang="en-US" b="0" i="0"/>
              <a:t>Air permits from SCAQMD will be needed for odor control systems (such as scrubbers) and our overall Sewage Treatment Plant Permit would need to be modified to incorporate these new aspects.</a:t>
            </a:r>
          </a:p>
          <a:p>
            <a:pPr marL="171450" indent="-171450">
              <a:buFont typeface="Arial" panose="020B0604020202020204" pitchFamily="34" charset="0"/>
              <a:buChar char="•"/>
            </a:pPr>
            <a:r>
              <a:rPr lang="en-US" b="0" i="0"/>
              <a:t>Finally, CEQA compliance is required </a:t>
            </a:r>
          </a:p>
          <a:p>
            <a:pPr marL="171450" indent="-171450">
              <a:buFont typeface="Arial" panose="020B0604020202020204" pitchFamily="34" charset="0"/>
              <a:buChar char="•"/>
            </a:pPr>
            <a:r>
              <a:rPr lang="en-US" b="0" i="0"/>
              <a:t>Together, these permits form the foundation of the regulatory pathway and will guide our schedule and stakeholder engagement moving forward.</a:t>
            </a: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1035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of current of future efforts:</a:t>
            </a:r>
          </a:p>
          <a:p>
            <a:pPr marL="171450" indent="-171450">
              <a:buFont typeface="Arial" panose="020B0604020202020204" pitchFamily="34" charset="0"/>
              <a:buChar char="•"/>
            </a:pPr>
            <a:r>
              <a:rPr lang="en-US"/>
              <a:t>We are currently completing the planning-level analyses, including geophysics, formation modeling, surface facility layout, and cost estimating.</a:t>
            </a:r>
          </a:p>
          <a:p>
            <a:pPr marL="171450" indent="-171450">
              <a:buFont typeface="Arial" panose="020B0604020202020204" pitchFamily="34" charset="0"/>
              <a:buChar char="•"/>
            </a:pPr>
            <a:r>
              <a:rPr lang="en-US"/>
              <a:t>Geophysical analysis and formation modeling will guide the facility design. </a:t>
            </a:r>
          </a:p>
          <a:p>
            <a:pPr marL="171450" indent="-171450">
              <a:buFont typeface="Arial" panose="020B0604020202020204" pitchFamily="34" charset="0"/>
              <a:buChar char="•"/>
            </a:pPr>
            <a:r>
              <a:rPr lang="en-US"/>
              <a:t>Community engagement and detailed permitting will subsequently follow.</a:t>
            </a:r>
          </a:p>
        </p:txBody>
      </p:sp>
    </p:spTree>
    <p:extLst>
      <p:ext uri="{BB962C8B-B14F-4D97-AF65-F5344CB8AC3E}">
        <p14:creationId xmlns:p14="http://schemas.microsoft.com/office/powerpoint/2010/main" val="3834997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multi-year public outreach program that has a multi-pronged approach is central to this effort: community meetings, advisory committees, plant tours, newsletters, website</a:t>
            </a:r>
          </a:p>
          <a:p>
            <a:r>
              <a:rPr lang="en-US"/>
              <a:t>Similar to GWRS</a:t>
            </a:r>
          </a:p>
          <a:p>
            <a:pPr marL="171450" indent="-171450">
              <a:buFont typeface="Arial" panose="020B0604020202020204" pitchFamily="34" charset="0"/>
              <a:buChar char="•"/>
            </a:pPr>
            <a:r>
              <a:rPr lang="en-US"/>
              <a:t>Our goal is to educate the community early about the process, benefits, safety, and environmental safeguards.</a:t>
            </a:r>
          </a:p>
          <a:p>
            <a:pPr marL="171450" indent="-171450">
              <a:buFont typeface="Arial" panose="020B0604020202020204" pitchFamily="34" charset="0"/>
              <a:buChar char="•"/>
            </a:pPr>
            <a:r>
              <a:rPr lang="en-US"/>
              <a:t>We plan to bring on a third-party outreach consultant to support messaging, materials, and stakeholder coordination.</a:t>
            </a:r>
          </a:p>
          <a:p>
            <a:endParaRPr lang="en-US"/>
          </a:p>
        </p:txBody>
      </p:sp>
    </p:spTree>
    <p:extLst>
      <p:ext uri="{BB962C8B-B14F-4D97-AF65-F5344CB8AC3E}">
        <p14:creationId xmlns:p14="http://schemas.microsoft.com/office/powerpoint/2010/main" val="97972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overall project delivery timeline based on our current planning and feasibility work.</a:t>
            </a:r>
          </a:p>
          <a:p>
            <a:endParaRPr lang="en-US"/>
          </a:p>
          <a:p>
            <a:pPr marL="171450" indent="-171450">
              <a:buFont typeface="Arial" panose="020B0604020202020204" pitchFamily="34" charset="0"/>
              <a:buChar char="•"/>
            </a:pPr>
            <a:r>
              <a:rPr lang="en-US"/>
              <a:t>We anticipate beginning the Progressive Design-Build procurement as soon as the planning study is complete so we can overlap permitting and early design (2/26-8/26).</a:t>
            </a:r>
          </a:p>
          <a:p>
            <a:pPr marL="171450" indent="-171450">
              <a:buFont typeface="Arial" panose="020B0604020202020204" pitchFamily="34" charset="0"/>
              <a:buChar char="•"/>
            </a:pPr>
            <a:r>
              <a:rPr lang="en-US"/>
              <a:t>EPA’s Class V permit application will begin early since it has a 2-year review process and will run in parallel with preliminary and final design, which will be key to accelerating the project schedule forward (11/28).</a:t>
            </a:r>
          </a:p>
          <a:p>
            <a:pPr marL="171450" indent="-171450">
              <a:buFont typeface="Arial" panose="020B0604020202020204" pitchFamily="34" charset="0"/>
              <a:buChar char="•"/>
            </a:pPr>
            <a:r>
              <a:rPr lang="en-US"/>
              <a:t>Once permitting is secured, the project will start with installing and testing one injection well (11/28-8/29).</a:t>
            </a:r>
          </a:p>
          <a:p>
            <a:pPr marL="171450" indent="-171450">
              <a:buFont typeface="Arial" panose="020B0604020202020204" pitchFamily="34" charset="0"/>
              <a:buChar char="•"/>
            </a:pPr>
            <a:r>
              <a:rPr lang="en-US"/>
              <a:t>Once testing of this initial well has determined the projected capacity and longevity of the proposed system, the project would move into detailed final design, construction, and ultimately commissioning (8/31).</a:t>
            </a:r>
          </a:p>
          <a:p>
            <a:pPr marL="171450" indent="-171450">
              <a:buFont typeface="Arial" panose="020B0604020202020204" pitchFamily="34" charset="0"/>
              <a:buChar char="•"/>
            </a:pPr>
            <a:r>
              <a:rPr lang="en-US"/>
              <a:t>Community engagement will continue throughout the schedule, from planning through permitting and into design, ensuring transparency and ongoing dialogue with the City.</a:t>
            </a:r>
          </a:p>
          <a:p>
            <a:endParaRPr lang="en-US"/>
          </a:p>
        </p:txBody>
      </p:sp>
    </p:spTree>
    <p:extLst>
      <p:ext uri="{BB962C8B-B14F-4D97-AF65-F5344CB8AC3E}">
        <p14:creationId xmlns:p14="http://schemas.microsoft.com/office/powerpoint/2010/main" val="59062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4444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444444"/>
                </a:solidFill>
                <a:effectLst/>
                <a:latin typeface="Arial" panose="020B0604020202020204" pitchFamily="34" charset="0"/>
              </a:rPr>
              <a:t>OC San has two reclamation Plants: Plant No. 1 in Fountain Valley and Plant No. 2 in Huntington Beach.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so proud of our newest accomplishment. The completion of the Headquarters, which took place last spring.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feat brings together OC San staff from nine different office locations across Plant No. 1 in Fountain Valley into one state-of-the-art building.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new facility, located across the street from our Plant No. 1, incorporates sustainable elements such as mass timber construction and solar energy, reflecting our commitment to environmental stewardship.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220-foot pedestrian sky bridge, the first open-air pedestrian bridge in Fountain Valley, connects the Headquarters to the Plant. This enhances accessibility and operational efficiency. </a:t>
            </a:r>
          </a:p>
        </p:txBody>
      </p:sp>
    </p:spTree>
    <p:extLst>
      <p:ext uri="{BB962C8B-B14F-4D97-AF65-F5344CB8AC3E}">
        <p14:creationId xmlns:p14="http://schemas.microsoft.com/office/powerpoint/2010/main" val="2451549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We’re in the process of finalizing the planning study that evaluates the technical, regulatory, and operational feasibility of deep well injection. This includes cost estimates, siting analysis, injection fluid characterization, and risk assessments. The study will serve as the foundation for the next steps with the project. Based on the planning outcomes, we will define the initial scope of work for the proposed system at Plant 1. </a:t>
            </a:r>
          </a:p>
          <a:p>
            <a:pPr marL="0" marR="0">
              <a:lnSpc>
                <a:spcPct val="107000"/>
              </a:lnSpc>
              <a:spcAft>
                <a:spcPts val="800"/>
              </a:spcAft>
              <a:buNone/>
            </a:pPr>
            <a:br>
              <a:rPr lang="en-US" sz="1800" kern="100">
                <a:effectLst/>
                <a:latin typeface="Calibri" panose="020F0502020204030204" pitchFamily="34" charset="0"/>
                <a:ea typeface="Calibri" panose="020F0502020204030204" pitchFamily="34" charset="0"/>
                <a:cs typeface="Times New Roman" panose="02020603050405020304" pitchFamily="18"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We’ll move forward with the procurement of a design-builder under a progressive design-build model. This approach allows for early collaboration during design, improves cost control, and provides flexibility to address permitting and constructability challenges as they arise.</a:t>
            </a:r>
          </a:p>
          <a:p>
            <a:pPr marL="0" marR="0" lvl="0" indent="0" algn="l" defTabSz="914400" rtl="0" eaLnBrk="1" fontAlgn="auto" latinLnBrk="0" hangingPunct="1">
              <a:lnSpc>
                <a:spcPct val="107000"/>
              </a:lnSpc>
              <a:spcBef>
                <a:spcPts val="0"/>
              </a:spcBef>
              <a:spcAft>
                <a:spcPts val="800"/>
              </a:spcAft>
              <a:buClrTx/>
              <a:buSzTx/>
              <a:buFontTx/>
              <a:buNone/>
              <a:tabLst/>
              <a:defRPr/>
            </a:pPr>
            <a:br>
              <a:rPr lang="en-US" sz="1800" kern="100">
                <a:effectLst/>
                <a:latin typeface="Calibri" panose="020F0502020204030204" pitchFamily="34" charset="0"/>
                <a:ea typeface="Calibri" panose="020F0502020204030204" pitchFamily="34" charset="0"/>
                <a:cs typeface="Times New Roman" panose="02020603050405020304" pitchFamily="18"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Throughout the process, we will engage in interagency coordination and public outreach to ensure transparency, address concerns, and build support. This includes presenting to regulatory partners, responding to CEQA comments, and conducting public meetings as needed.</a:t>
            </a:r>
          </a:p>
          <a:p>
            <a:pPr marL="0" marR="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parallel with design development, we will begin the multi-agency permitting process, including coordination with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CalGEMS</a:t>
            </a:r>
            <a:r>
              <a:rPr lang="en-US" sz="1800" kern="100">
                <a:effectLst/>
                <a:latin typeface="Calibri" panose="020F0502020204030204" pitchFamily="34" charset="0"/>
                <a:ea typeface="Calibri" panose="020F0502020204030204" pitchFamily="34" charset="0"/>
                <a:cs typeface="Times New Roman" panose="02020603050405020304" pitchFamily="18" charset="0"/>
              </a:rPr>
              <a:t>, EPA, local water agencies, CEQA compliance, as well as the City of FV well installation permitting (which is what we are doing today). The design-builder will support preparation of technical submittals and ensure that the design reflects permit conditions.</a:t>
            </a:r>
          </a:p>
        </p:txBody>
      </p:sp>
    </p:spTree>
    <p:extLst>
      <p:ext uri="{BB962C8B-B14F-4D97-AF65-F5344CB8AC3E}">
        <p14:creationId xmlns:p14="http://schemas.microsoft.com/office/powerpoint/2010/main" val="11184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947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108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Preparing and planning for the future of OC San and the community we serve is the essence of who we are. As a part of the planning process, OC San creates a guiding document — the Strategic Plan. The four-step strategic planning process begins with defining OC San’s ability to have people and assets in the right place at the right time to meet its agreed upon mission and levels of service. The second step is budget development. The budget document lays out the tactical planning and resource allocation based on the adopted plan. The third step is the budget execution which is the day in and day out delivery of services to the public we serve. The final step is reporting on our levels of service, including what we have achieved. These four steps are repeated every two years adjusting as needed based on the Board of Directors input, legal and regulatory changes, and the needs of the communities we serve. The most recent plan is scheduled to go to the OC San Board of Directors in November 2025 for adoption</a:t>
            </a:r>
          </a:p>
          <a:p>
            <a:endParaRPr lang="en-US"/>
          </a:p>
        </p:txBody>
      </p:sp>
    </p:spTree>
    <p:extLst>
      <p:ext uri="{BB962C8B-B14F-4D97-AF65-F5344CB8AC3E}">
        <p14:creationId xmlns:p14="http://schemas.microsoft.com/office/powerpoint/2010/main" val="413525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images. Combine 16 &amp;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Tie-In Planning Study Documents, these are not bookcase decorations</a:t>
            </a:r>
          </a:p>
          <a:p>
            <a:endParaRPr lang="en-US"/>
          </a:p>
        </p:txBody>
      </p:sp>
    </p:spTree>
    <p:extLst>
      <p:ext uri="{BB962C8B-B14F-4D97-AF65-F5344CB8AC3E}">
        <p14:creationId xmlns:p14="http://schemas.microsoft.com/office/powerpoint/2010/main" val="162603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1"/>
                </a:solidFill>
              </a:rPr>
              <a:t>Efficient, Planned Delivery of Projects and Maintenance Maximizes the Dollars You Already Spend!</a:t>
            </a:r>
          </a:p>
          <a:p>
            <a:endParaRPr lang="en-US"/>
          </a:p>
        </p:txBody>
      </p:sp>
    </p:spTree>
    <p:extLst>
      <p:ext uri="{BB962C8B-B14F-4D97-AF65-F5344CB8AC3E}">
        <p14:creationId xmlns:p14="http://schemas.microsoft.com/office/powerpoint/2010/main" val="2102403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 San is always looking for and exploring technology to be utilized as part of wastewater treatment. We are testing the potential to convert the energy of the organic compounds from wastewater into additional heat or electricity. </a:t>
            </a:r>
          </a:p>
          <a:p>
            <a:endParaRPr lang="en-US"/>
          </a:p>
          <a:p>
            <a:r>
              <a:rPr lang="en-US"/>
              <a:t>This technology can potentially replace energy-intensive processes of anaerobic digestion, biogas cleaning/compression/storage, and residual solids dewatering, in addition to reducing the need for onsite or offsite management. This technology may also address the pressing challenges created by the demand to develop effective treatments for the forever chemicals known as Per- and Polyfluorinated Substances (PFAS).</a:t>
            </a:r>
          </a:p>
          <a:p>
            <a:endParaRPr lang="en-US"/>
          </a:p>
          <a:p>
            <a:r>
              <a:rPr lang="en-US"/>
              <a:t>OC San and 374Water have partnered to build a six-ton-per day demonstration project called </a:t>
            </a:r>
            <a:r>
              <a:rPr lang="en-US" err="1"/>
              <a:t>AirSCWO</a:t>
            </a:r>
            <a:r>
              <a:rPr lang="en-US"/>
              <a:t> Nix6. This process uses water at a high temperature and pressure to oxidize and break down complex compound materials like PFAS. Once treated, we expect that the compounds are transformed into more fundamental and benign compounds and ensure enhanced public health, including exposure to water and air that would otherwise contain PFAS. Once operational, </a:t>
            </a:r>
            <a:r>
              <a:rPr lang="en-US" err="1"/>
              <a:t>AirSCWO</a:t>
            </a:r>
            <a:r>
              <a:rPr lang="en-US"/>
              <a:t> Nix6 may provide opportunities to solve other challenges facing OC San and other clean water agencies throughout California. </a:t>
            </a:r>
          </a:p>
        </p:txBody>
      </p:sp>
    </p:spTree>
    <p:extLst>
      <p:ext uri="{BB962C8B-B14F-4D97-AF65-F5344CB8AC3E}">
        <p14:creationId xmlns:p14="http://schemas.microsoft.com/office/powerpoint/2010/main" val="392245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5124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B149-93DD-16F6-0542-BE702601C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4444E-3C6D-E79C-9024-B863D562F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853E0-3F29-92CE-A2C8-410CF1738E6B}"/>
              </a:ext>
            </a:extLst>
          </p:cNvPr>
          <p:cNvSpPr>
            <a:spLocks noGrp="1"/>
          </p:cNvSpPr>
          <p:nvPr>
            <p:ph type="body" idx="1"/>
          </p:nvPr>
        </p:nvSpPr>
        <p:spPr/>
        <p:txBody>
          <a:bodyPr/>
          <a:lstStyle/>
          <a:p>
            <a:r>
              <a:rPr lang="en-US"/>
              <a:t>PS24-01 - Deep Well Injection Feasibility Study</a:t>
            </a:r>
          </a:p>
          <a:p>
            <a:r>
              <a:rPr lang="en-US"/>
              <a:t>The Orange County Sanitation District (OC San) is interested in exploring deep-well injection as a method to dispose of slurry mixtures of treated, non-hazardous municipal sludge, brine and effluent. Deep well injection is a process that involves injecting treated or untreated fluid streams into geologic formations far below and separated from potable water aquifers by an impermeable confining layer. </a:t>
            </a:r>
          </a:p>
          <a:p>
            <a:endParaRPr lang="en-US"/>
          </a:p>
          <a:p>
            <a:r>
              <a:rPr lang="en-US"/>
              <a:t>Reduce/eliminate transport costs/carbon</a:t>
            </a:r>
          </a:p>
          <a:p>
            <a:r>
              <a:rPr lang="en-US"/>
              <a:t>Reduce treatment costs </a:t>
            </a:r>
          </a:p>
          <a:p>
            <a:r>
              <a:rPr lang="en-US"/>
              <a:t>Reduce greenhouse gas emissions</a:t>
            </a:r>
          </a:p>
          <a:p>
            <a:r>
              <a:rPr lang="en-US"/>
              <a:t>Long-term carbon sequestration </a:t>
            </a:r>
          </a:p>
          <a:p>
            <a:r>
              <a:rPr lang="en-US"/>
              <a:t>PFAS/microplastic/pharmaceuticals creates a forever home </a:t>
            </a:r>
          </a:p>
          <a:p>
            <a:endParaRPr lang="en-US"/>
          </a:p>
        </p:txBody>
      </p:sp>
    </p:spTree>
    <p:extLst>
      <p:ext uri="{BB962C8B-B14F-4D97-AF65-F5344CB8AC3E}">
        <p14:creationId xmlns:p14="http://schemas.microsoft.com/office/powerpoint/2010/main" val="1180994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0.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30.jpe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4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chart" Target="../charts/chart8.xml"/><Relationship Id="rId4" Type="http://schemas.openxmlformats.org/officeDocument/2006/relationships/chart" Target="../charts/chart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chart" Target="../charts/chart2.xml"/><Relationship Id="rId4" Type="http://schemas.openxmlformats.org/officeDocument/2006/relationships/chart" Target="../charts/chart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8.png"/><Relationship Id="rId2" Type="http://schemas.openxmlformats.org/officeDocument/2006/relationships/customXml" Target="../ink/ink2.xml"/><Relationship Id="rId1" Type="http://schemas.openxmlformats.org/officeDocument/2006/relationships/slideMaster" Target="../slideMasters/slideMaster2.xml"/><Relationship Id="rId6" Type="http://schemas.openxmlformats.org/officeDocument/2006/relationships/image" Target="../media/image75.jpeg"/><Relationship Id="rId5" Type="http://schemas.openxmlformats.org/officeDocument/2006/relationships/image" Target="../media/image13.png"/><Relationship Id="rId4" Type="http://schemas.openxmlformats.org/officeDocument/2006/relationships/image" Target="../media/image7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5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68.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68.png"/><Relationship Id="rId4" Type="http://schemas.openxmlformats.org/officeDocument/2006/relationships/image" Target="../media/image30.jpe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9.png"/><Relationship Id="rId7" Type="http://schemas.openxmlformats.org/officeDocument/2006/relationships/image" Target="../media/image35.png"/><Relationship Id="rId2" Type="http://schemas.openxmlformats.org/officeDocument/2006/relationships/image" Target="../media/image68.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80.png"/><Relationship Id="rId9" Type="http://schemas.openxmlformats.org/officeDocument/2006/relationships/image" Target="../media/image3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8.png"/><Relationship Id="rId2" Type="http://schemas.openxmlformats.org/officeDocument/2006/relationships/image" Target="../media/image81.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68.png"/><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9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4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chart" Target="../charts/chart6.xml"/><Relationship Id="rId4" Type="http://schemas.openxmlformats.org/officeDocument/2006/relationships/chart" Target="../charts/chart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5D6145-D6B4-4B09-BB6D-CE9F67B8D8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626187"/>
            <a:ext cx="12192000" cy="5231814"/>
          </a:xfrm>
          <a:prstGeom prst="rect">
            <a:avLst/>
          </a:prstGeom>
          <a:effectLst/>
        </p:spPr>
      </p:pic>
      <p:sp>
        <p:nvSpPr>
          <p:cNvPr id="12" name="Rectangle 11">
            <a:extLst>
              <a:ext uri="{FF2B5EF4-FFF2-40B4-BE49-F238E27FC236}">
                <a16:creationId xmlns:a16="http://schemas.microsoft.com/office/drawing/2014/main" id="{1178B911-C5A9-FA14-B598-549A609421B0}"/>
              </a:ext>
            </a:extLst>
          </p:cNvPr>
          <p:cNvSpPr/>
          <p:nvPr userDrawn="1"/>
        </p:nvSpPr>
        <p:spPr>
          <a:xfrm>
            <a:off x="0" y="0"/>
            <a:ext cx="12192000" cy="6858000"/>
          </a:xfrm>
          <a:prstGeom prst="rect">
            <a:avLst/>
          </a:prstGeom>
          <a:gradFill>
            <a:gsLst>
              <a:gs pos="36000">
                <a:schemeClr val="bg1"/>
              </a:gs>
              <a:gs pos="100000">
                <a:schemeClr val="bg1">
                  <a:alpha val="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Top Corners Rounded 13">
            <a:extLst>
              <a:ext uri="{FF2B5EF4-FFF2-40B4-BE49-F238E27FC236}">
                <a16:creationId xmlns:a16="http://schemas.microsoft.com/office/drawing/2014/main" id="{6A4BBB0A-F211-DFD0-FFC8-2F19FF951F29}"/>
              </a:ext>
            </a:extLst>
          </p:cNvPr>
          <p:cNvSpPr/>
          <p:nvPr userDrawn="1"/>
        </p:nvSpPr>
        <p:spPr>
          <a:xfrm rot="16200000">
            <a:off x="10283181" y="4665306"/>
            <a:ext cx="912513" cy="2905125"/>
          </a:xfrm>
          <a:prstGeom prst="round2SameRect">
            <a:avLst>
              <a:gd name="adj1" fmla="val 18755"/>
              <a:gd name="adj2" fmla="val 0"/>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Top Corners Rounded 9">
            <a:extLst>
              <a:ext uri="{FF2B5EF4-FFF2-40B4-BE49-F238E27FC236}">
                <a16:creationId xmlns:a16="http://schemas.microsoft.com/office/drawing/2014/main" id="{13E90A39-C994-497D-AA9D-8EE6FFFCCE13}"/>
              </a:ext>
            </a:extLst>
          </p:cNvPr>
          <p:cNvSpPr/>
          <p:nvPr userDrawn="1"/>
        </p:nvSpPr>
        <p:spPr>
          <a:xfrm rot="5400000">
            <a:off x="1685519" y="981075"/>
            <a:ext cx="1524810" cy="4895851"/>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CBD933DD-2623-47EC-A9A5-CA1D00D5EF0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1604" y="5863832"/>
            <a:ext cx="1928655" cy="485301"/>
          </a:xfrm>
          <a:prstGeom prst="rect">
            <a:avLst/>
          </a:prstGeom>
        </p:spPr>
      </p:pic>
      <p:sp>
        <p:nvSpPr>
          <p:cNvPr id="13" name="Title Placeholder 1">
            <a:extLst>
              <a:ext uri="{FF2B5EF4-FFF2-40B4-BE49-F238E27FC236}">
                <a16:creationId xmlns:a16="http://schemas.microsoft.com/office/drawing/2014/main" id="{F9BF5ED5-B463-400A-9C77-9B0EBF9FAEB2}"/>
              </a:ext>
            </a:extLst>
          </p:cNvPr>
          <p:cNvSpPr>
            <a:spLocks noGrp="1"/>
          </p:cNvSpPr>
          <p:nvPr>
            <p:ph type="title" hasCustomPrompt="1"/>
          </p:nvPr>
        </p:nvSpPr>
        <p:spPr>
          <a:xfrm>
            <a:off x="988635" y="295262"/>
            <a:ext cx="10214730" cy="2157728"/>
          </a:xfrm>
          <a:prstGeom prst="rect">
            <a:avLst/>
          </a:prstGeom>
        </p:spPr>
        <p:txBody>
          <a:bodyPr vert="horz" lIns="91440" tIns="45720" rIns="91440" bIns="45720" rtlCol="0" anchor="ctr">
            <a:normAutofit/>
          </a:bodyPr>
          <a:lstStyle>
            <a:lvl1pPr>
              <a:defRPr sz="5000" b="1">
                <a:solidFill>
                  <a:srgbClr val="1B75BB"/>
                </a:solidFill>
                <a:latin typeface="Arial" panose="020B0604020202020204" pitchFamily="34" charset="0"/>
                <a:cs typeface="Arial" panose="020B0604020202020204" pitchFamily="34" charset="0"/>
              </a:defRPr>
            </a:lvl1pPr>
          </a:lstStyle>
          <a:p>
            <a:r>
              <a:rPr lang="en-US"/>
              <a:t>Headline</a:t>
            </a:r>
          </a:p>
        </p:txBody>
      </p:sp>
      <p:sp>
        <p:nvSpPr>
          <p:cNvPr id="3" name="Text Placeholder 2">
            <a:extLst>
              <a:ext uri="{FF2B5EF4-FFF2-40B4-BE49-F238E27FC236}">
                <a16:creationId xmlns:a16="http://schemas.microsoft.com/office/drawing/2014/main" id="{D7972917-DA53-7204-5DBB-23308B1CBE41}"/>
              </a:ext>
            </a:extLst>
          </p:cNvPr>
          <p:cNvSpPr>
            <a:spLocks noGrp="1"/>
          </p:cNvSpPr>
          <p:nvPr>
            <p:ph type="body" idx="10" hasCustomPrompt="1"/>
          </p:nvPr>
        </p:nvSpPr>
        <p:spPr>
          <a:xfrm>
            <a:off x="988635" y="2798506"/>
            <a:ext cx="3592603" cy="1260987"/>
          </a:xfrm>
        </p:spPr>
        <p:txBody>
          <a:bodyPr lIns="91440" rIns="91440" anchor="ct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“Presented by [name, title]”</a:t>
            </a:r>
          </a:p>
        </p:txBody>
      </p:sp>
      <p:sp>
        <p:nvSpPr>
          <p:cNvPr id="4" name="Text Placeholder 2">
            <a:extLst>
              <a:ext uri="{FF2B5EF4-FFF2-40B4-BE49-F238E27FC236}">
                <a16:creationId xmlns:a16="http://schemas.microsoft.com/office/drawing/2014/main" id="{31C45EF2-9723-5770-C2B8-F32BF54DC4F8}"/>
              </a:ext>
            </a:extLst>
          </p:cNvPr>
          <p:cNvSpPr>
            <a:spLocks noGrp="1"/>
          </p:cNvSpPr>
          <p:nvPr>
            <p:ph type="body" idx="11" hasCustomPrompt="1"/>
          </p:nvPr>
        </p:nvSpPr>
        <p:spPr>
          <a:xfrm>
            <a:off x="988635" y="5922585"/>
            <a:ext cx="3969439" cy="474173"/>
          </a:xfrm>
        </p:spPr>
        <p:txBody>
          <a:bodyPr lIns="91440" rIns="91440" anchor="ct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date </a:t>
            </a:r>
            <a:r>
              <a:rPr lang="en-US" sz="1600" err="1">
                <a:effectLst/>
                <a:latin typeface="Calibri" panose="020F0502020204030204" pitchFamily="34" charset="0"/>
                <a:ea typeface="Times New Roman" panose="02020603050405020304" pitchFamily="18" charset="0"/>
              </a:rPr>
              <a:t>ie</a:t>
            </a:r>
            <a:r>
              <a:rPr lang="en-US" sz="1600">
                <a:effectLst/>
                <a:latin typeface="Calibri" panose="020F0502020204030204" pitchFamily="34" charset="0"/>
                <a:ea typeface="Times New Roman" panose="02020603050405020304" pitchFamily="18" charset="0"/>
              </a:rPr>
              <a:t>. January 1, 2025</a:t>
            </a:r>
            <a:r>
              <a:rPr lang="en-US"/>
              <a:t>]</a:t>
            </a:r>
          </a:p>
        </p:txBody>
      </p:sp>
      <p:cxnSp>
        <p:nvCxnSpPr>
          <p:cNvPr id="5" name="Straight Connector 4">
            <a:extLst>
              <a:ext uri="{FF2B5EF4-FFF2-40B4-BE49-F238E27FC236}">
                <a16:creationId xmlns:a16="http://schemas.microsoft.com/office/drawing/2014/main" id="{BE50C5DA-EA26-0D8D-3324-3CD9453678E0}"/>
              </a:ext>
            </a:extLst>
          </p:cNvPr>
          <p:cNvCxnSpPr>
            <a:cxnSpLocks/>
          </p:cNvCxnSpPr>
          <p:nvPr userDrawn="1"/>
        </p:nvCxnSpPr>
        <p:spPr>
          <a:xfrm>
            <a:off x="6848475" y="3429000"/>
            <a:ext cx="5343525" cy="0"/>
          </a:xfrm>
          <a:prstGeom prst="line">
            <a:avLst/>
          </a:prstGeom>
          <a:ln>
            <a:solidFill>
              <a:srgbClr val="FAAF4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11" name="Picture 10">
            <a:extLst>
              <a:ext uri="{FF2B5EF4-FFF2-40B4-BE49-F238E27FC236}">
                <a16:creationId xmlns:a16="http://schemas.microsoft.com/office/drawing/2014/main" id="{93F0212D-5042-470D-AF56-796A1F5896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6C30F7F-621D-5BF4-DCC9-54317309C01A}"/>
              </a:ext>
            </a:extLst>
          </p:cNvPr>
          <p:cNvSpPr/>
          <p:nvPr userDrawn="1"/>
        </p:nvSpPr>
        <p:spPr>
          <a:xfrm rot="5400000">
            <a:off x="1785144" y="2141588"/>
            <a:ext cx="2819400" cy="3494088"/>
          </a:xfrm>
          <a:prstGeom prst="roundRect">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04D60EDD-5F8F-D745-C0D5-846BCB9E62BC}"/>
              </a:ext>
            </a:extLst>
          </p:cNvPr>
          <p:cNvSpPr txBox="1">
            <a:spLocks/>
          </p:cNvSpPr>
          <p:nvPr userDrawn="1"/>
        </p:nvSpPr>
        <p:spPr>
          <a:xfrm>
            <a:off x="1791017" y="3977104"/>
            <a:ext cx="2802527" cy="1070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B75BB"/>
                </a:solidFill>
                <a:effectLst/>
                <a:uLnTx/>
                <a:uFillTx/>
                <a:latin typeface="Calibri"/>
                <a:ea typeface="+mn-ea"/>
                <a:cs typeface="+mn-cs"/>
              </a:rPr>
              <a:t>“To protect public health and the environment by providing effective wastewater collection, treatment, and recycling.”</a:t>
            </a:r>
          </a:p>
        </p:txBody>
      </p:sp>
      <p:sp>
        <p:nvSpPr>
          <p:cNvPr id="10" name="Title 1">
            <a:extLst>
              <a:ext uri="{FF2B5EF4-FFF2-40B4-BE49-F238E27FC236}">
                <a16:creationId xmlns:a16="http://schemas.microsoft.com/office/drawing/2014/main" id="{B74410BB-D164-9EE7-7CBB-6382C3B3003F}"/>
              </a:ext>
            </a:extLst>
          </p:cNvPr>
          <p:cNvSpPr txBox="1">
            <a:spLocks/>
          </p:cNvSpPr>
          <p:nvPr userDrawn="1"/>
        </p:nvSpPr>
        <p:spPr>
          <a:xfrm>
            <a:off x="1791017" y="2718698"/>
            <a:ext cx="2802527" cy="12584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solidFill>
                  <a:schemeClr val="bg1">
                    <a:lumMod val="75000"/>
                  </a:schemeClr>
                </a:solidFill>
                <a:latin typeface="Arial"/>
                <a:cs typeface="Arial" panose="020B0604020202020204" pitchFamily="34" charset="0"/>
              </a:rPr>
              <a:t>Our</a:t>
            </a:r>
          </a:p>
          <a:p>
            <a:pPr algn="l"/>
            <a:r>
              <a:rPr lang="en-US" sz="3800">
                <a:solidFill>
                  <a:schemeClr val="bg1">
                    <a:lumMod val="75000"/>
                  </a:schemeClr>
                </a:solidFill>
                <a:latin typeface="Arial"/>
                <a:cs typeface="Arial" panose="020B0604020202020204" pitchFamily="34" charset="0"/>
              </a:rPr>
              <a:t>Mission</a:t>
            </a:r>
          </a:p>
        </p:txBody>
      </p:sp>
    </p:spTree>
    <p:extLst>
      <p:ext uri="{BB962C8B-B14F-4D97-AF65-F5344CB8AC3E}">
        <p14:creationId xmlns:p14="http://schemas.microsoft.com/office/powerpoint/2010/main" val="37684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llection System">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57467F8-4547-41C0-9327-40BA6B16D263}"/>
              </a:ext>
            </a:extLst>
          </p:cNvPr>
          <p:cNvSpPr>
            <a:spLocks noGrp="1"/>
          </p:cNvSpPr>
          <p:nvPr>
            <p:ph type="dt" sz="half" idx="10"/>
          </p:nvPr>
        </p:nvSpPr>
        <p:spPr/>
        <p:txBody>
          <a:bodyPr/>
          <a:lstStyle/>
          <a:p>
            <a:fld id="{71439A37-0512-4FC6-BA04-76CE789D3F19}" type="datetime1">
              <a:rPr lang="en-US" smtClean="0"/>
              <a:t>2/12/2026</a:t>
            </a:fld>
            <a:endParaRPr lang="en-US"/>
          </a:p>
        </p:txBody>
      </p:sp>
      <p:sp>
        <p:nvSpPr>
          <p:cNvPr id="4" name="Footer Placeholder 3">
            <a:extLst>
              <a:ext uri="{FF2B5EF4-FFF2-40B4-BE49-F238E27FC236}">
                <a16:creationId xmlns:a16="http://schemas.microsoft.com/office/drawing/2014/main" id="{8C3D1A6F-AA78-4F41-838A-0E08FFE5DFF7}"/>
              </a:ext>
            </a:extLst>
          </p:cNvPr>
          <p:cNvSpPr>
            <a:spLocks noGrp="1"/>
          </p:cNvSpPr>
          <p:nvPr>
            <p:ph type="ftr" sz="quarter" idx="11"/>
          </p:nvPr>
        </p:nvSpPr>
        <p:spPr/>
        <p:txBody>
          <a:bodyPr/>
          <a:lstStyle/>
          <a:p>
            <a:endParaRPr lang="en-US"/>
          </a:p>
        </p:txBody>
      </p:sp>
      <p:sp>
        <p:nvSpPr>
          <p:cNvPr id="41" name="Oval 40">
            <a:extLst>
              <a:ext uri="{FF2B5EF4-FFF2-40B4-BE49-F238E27FC236}">
                <a16:creationId xmlns:a16="http://schemas.microsoft.com/office/drawing/2014/main" id="{D2CBADBC-53F0-4CBB-3E92-4A6031DDED8C}"/>
              </a:ext>
            </a:extLst>
          </p:cNvPr>
          <p:cNvSpPr/>
          <p:nvPr userDrawn="1"/>
        </p:nvSpPr>
        <p:spPr>
          <a:xfrm>
            <a:off x="348459" y="349857"/>
            <a:ext cx="6148924" cy="6148924"/>
          </a:xfrm>
          <a:prstGeom prst="ellipse">
            <a:avLst/>
          </a:prstGeom>
          <a:solidFill>
            <a:srgbClr val="FA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C42D491-06BE-42F7-827E-6B3D47782456}"/>
              </a:ext>
            </a:extLst>
          </p:cNvPr>
          <p:cNvSpPr>
            <a:spLocks noGrp="1"/>
          </p:cNvSpPr>
          <p:nvPr>
            <p:ph type="sldNum" sz="quarter" idx="12"/>
          </p:nvPr>
        </p:nvSpPr>
        <p:spPr/>
        <p:txBody>
          <a:bodyPr/>
          <a:lstStyle/>
          <a:p>
            <a:fld id="{EA07271A-4EB3-4E0D-80D9-8ECE8E3D32EB}" type="slidenum">
              <a:rPr lang="en-US" smtClean="0"/>
              <a:t>‹#›</a:t>
            </a:fld>
            <a:endParaRPr lang="en-US"/>
          </a:p>
        </p:txBody>
      </p:sp>
      <p:grpSp>
        <p:nvGrpSpPr>
          <p:cNvPr id="2" name="Group 1">
            <a:extLst>
              <a:ext uri="{FF2B5EF4-FFF2-40B4-BE49-F238E27FC236}">
                <a16:creationId xmlns:a16="http://schemas.microsoft.com/office/drawing/2014/main" id="{BA89F9F7-876B-2A42-386D-0F89FE7F9ACA}"/>
              </a:ext>
            </a:extLst>
          </p:cNvPr>
          <p:cNvGrpSpPr/>
          <p:nvPr userDrawn="1"/>
        </p:nvGrpSpPr>
        <p:grpSpPr>
          <a:xfrm>
            <a:off x="3265865" y="733282"/>
            <a:ext cx="8439913" cy="5486541"/>
            <a:chOff x="1946506" y="1181487"/>
            <a:chExt cx="8439913" cy="5486541"/>
          </a:xfrm>
        </p:grpSpPr>
        <p:pic>
          <p:nvPicPr>
            <p:cNvPr id="9" name="Picture 8">
              <a:extLst>
                <a:ext uri="{FF2B5EF4-FFF2-40B4-BE49-F238E27FC236}">
                  <a16:creationId xmlns:a16="http://schemas.microsoft.com/office/drawing/2014/main" id="{76CB5863-806E-2CAA-6C77-39AF52551C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46506" y="1181487"/>
              <a:ext cx="7529398" cy="4971635"/>
            </a:xfrm>
            <a:prstGeom prst="rect">
              <a:avLst/>
            </a:prstGeom>
          </p:spPr>
        </p:pic>
        <p:sp>
          <p:nvSpPr>
            <p:cNvPr id="10" name="TextBox 9">
              <a:extLst>
                <a:ext uri="{FF2B5EF4-FFF2-40B4-BE49-F238E27FC236}">
                  <a16:creationId xmlns:a16="http://schemas.microsoft.com/office/drawing/2014/main" id="{18CF75B5-B26F-6896-7ED0-2504E580AF71}"/>
                </a:ext>
              </a:extLst>
            </p:cNvPr>
            <p:cNvSpPr txBox="1"/>
            <p:nvPr userDrawn="1"/>
          </p:nvSpPr>
          <p:spPr>
            <a:xfrm>
              <a:off x="2341832" y="2646315"/>
              <a:ext cx="1011061" cy="261610"/>
            </a:xfrm>
            <a:prstGeom prst="rect">
              <a:avLst/>
            </a:prstGeom>
            <a:noFill/>
          </p:spPr>
          <p:txBody>
            <a:bodyPr wrap="square">
              <a:spAutoFit/>
            </a:bodyPr>
            <a:lstStyle/>
            <a:p>
              <a:pPr algn="l"/>
              <a:r>
                <a:rPr lang="en-US" sz="1100" b="0">
                  <a:solidFill>
                    <a:schemeClr val="tx1"/>
                  </a:solidFill>
                </a:rPr>
                <a:t>Business</a:t>
              </a:r>
            </a:p>
          </p:txBody>
        </p:sp>
        <p:sp>
          <p:nvSpPr>
            <p:cNvPr id="11" name="TextBox 10">
              <a:extLst>
                <a:ext uri="{FF2B5EF4-FFF2-40B4-BE49-F238E27FC236}">
                  <a16:creationId xmlns:a16="http://schemas.microsoft.com/office/drawing/2014/main" id="{5139A1FC-16B4-B6FF-900F-670478FB521B}"/>
                </a:ext>
              </a:extLst>
            </p:cNvPr>
            <p:cNvSpPr txBox="1"/>
            <p:nvPr userDrawn="1"/>
          </p:nvSpPr>
          <p:spPr>
            <a:xfrm>
              <a:off x="4031398" y="2646175"/>
              <a:ext cx="899287" cy="261610"/>
            </a:xfrm>
            <a:prstGeom prst="rect">
              <a:avLst/>
            </a:prstGeom>
            <a:noFill/>
          </p:spPr>
          <p:txBody>
            <a:bodyPr wrap="square">
              <a:spAutoFit/>
            </a:bodyPr>
            <a:lstStyle/>
            <a:p>
              <a:pPr algn="l"/>
              <a:r>
                <a:rPr lang="en-US" sz="1100" b="0">
                  <a:solidFill>
                    <a:schemeClr val="tx1"/>
                  </a:solidFill>
                </a:rPr>
                <a:t>Residential</a:t>
              </a:r>
            </a:p>
          </p:txBody>
        </p:sp>
        <p:sp>
          <p:nvSpPr>
            <p:cNvPr id="12" name="TextBox 11">
              <a:extLst>
                <a:ext uri="{FF2B5EF4-FFF2-40B4-BE49-F238E27FC236}">
                  <a16:creationId xmlns:a16="http://schemas.microsoft.com/office/drawing/2014/main" id="{66F4CD10-EEC9-38A8-5AFB-91B593A02BF7}"/>
                </a:ext>
              </a:extLst>
            </p:cNvPr>
            <p:cNvSpPr txBox="1"/>
            <p:nvPr userDrawn="1"/>
          </p:nvSpPr>
          <p:spPr>
            <a:xfrm>
              <a:off x="5037077" y="2645133"/>
              <a:ext cx="899287" cy="261610"/>
            </a:xfrm>
            <a:prstGeom prst="rect">
              <a:avLst/>
            </a:prstGeom>
            <a:noFill/>
          </p:spPr>
          <p:txBody>
            <a:bodyPr wrap="square">
              <a:spAutoFit/>
            </a:bodyPr>
            <a:lstStyle/>
            <a:p>
              <a:pPr algn="r"/>
              <a:r>
                <a:rPr lang="en-US" sz="1100" b="0">
                  <a:solidFill>
                    <a:schemeClr val="tx1"/>
                  </a:solidFill>
                </a:rPr>
                <a:t>Industrial</a:t>
              </a:r>
            </a:p>
          </p:txBody>
        </p:sp>
        <p:sp>
          <p:nvSpPr>
            <p:cNvPr id="13" name="TextBox 12">
              <a:extLst>
                <a:ext uri="{FF2B5EF4-FFF2-40B4-BE49-F238E27FC236}">
                  <a16:creationId xmlns:a16="http://schemas.microsoft.com/office/drawing/2014/main" id="{60D9FCCF-4077-4C32-E02D-8C066CEB4E96}"/>
                </a:ext>
              </a:extLst>
            </p:cNvPr>
            <p:cNvSpPr txBox="1"/>
            <p:nvPr userDrawn="1"/>
          </p:nvSpPr>
          <p:spPr>
            <a:xfrm>
              <a:off x="2957445" y="3621611"/>
              <a:ext cx="1154604" cy="261610"/>
            </a:xfrm>
            <a:prstGeom prst="rect">
              <a:avLst/>
            </a:prstGeom>
            <a:noFill/>
          </p:spPr>
          <p:txBody>
            <a:bodyPr wrap="square">
              <a:spAutoFit/>
            </a:bodyPr>
            <a:lstStyle/>
            <a:p>
              <a:pPr algn="ctr"/>
              <a:r>
                <a:rPr lang="en-US" sz="1100" b="0"/>
                <a:t>Private Lateral</a:t>
              </a:r>
            </a:p>
          </p:txBody>
        </p:sp>
        <p:sp>
          <p:nvSpPr>
            <p:cNvPr id="14" name="TextBox 13">
              <a:extLst>
                <a:ext uri="{FF2B5EF4-FFF2-40B4-BE49-F238E27FC236}">
                  <a16:creationId xmlns:a16="http://schemas.microsoft.com/office/drawing/2014/main" id="{0D9667EF-6A96-52EC-4D2C-024A7D8450C9}"/>
                </a:ext>
              </a:extLst>
            </p:cNvPr>
            <p:cNvSpPr txBox="1"/>
            <p:nvPr userDrawn="1"/>
          </p:nvSpPr>
          <p:spPr>
            <a:xfrm>
              <a:off x="5194597" y="3425739"/>
              <a:ext cx="963723" cy="261610"/>
            </a:xfrm>
            <a:prstGeom prst="rect">
              <a:avLst/>
            </a:prstGeom>
            <a:noFill/>
          </p:spPr>
          <p:txBody>
            <a:bodyPr wrap="square" anchor="ctr">
              <a:spAutoFit/>
            </a:bodyPr>
            <a:lstStyle/>
            <a:p>
              <a:pPr algn="l"/>
              <a:r>
                <a:rPr lang="en-US" sz="1100" b="0"/>
                <a:t>Local Sewer</a:t>
              </a:r>
            </a:p>
          </p:txBody>
        </p:sp>
        <p:sp>
          <p:nvSpPr>
            <p:cNvPr id="15" name="TextBox 14">
              <a:extLst>
                <a:ext uri="{FF2B5EF4-FFF2-40B4-BE49-F238E27FC236}">
                  <a16:creationId xmlns:a16="http://schemas.microsoft.com/office/drawing/2014/main" id="{374D1B41-138E-B400-CE36-CA1E636D758C}"/>
                </a:ext>
              </a:extLst>
            </p:cNvPr>
            <p:cNvSpPr txBox="1"/>
            <p:nvPr userDrawn="1"/>
          </p:nvSpPr>
          <p:spPr>
            <a:xfrm>
              <a:off x="3276387" y="4949957"/>
              <a:ext cx="1011061" cy="261610"/>
            </a:xfrm>
            <a:prstGeom prst="rect">
              <a:avLst/>
            </a:prstGeom>
            <a:noFill/>
          </p:spPr>
          <p:txBody>
            <a:bodyPr wrap="square">
              <a:spAutoFit/>
            </a:bodyPr>
            <a:lstStyle/>
            <a:p>
              <a:pPr algn="ctr"/>
              <a:r>
                <a:rPr lang="en-US" sz="1100" b="0">
                  <a:solidFill>
                    <a:schemeClr val="tx1"/>
                  </a:solidFill>
                </a:rPr>
                <a:t>Manhole</a:t>
              </a:r>
            </a:p>
          </p:txBody>
        </p:sp>
        <p:sp>
          <p:nvSpPr>
            <p:cNvPr id="16" name="TextBox 15">
              <a:extLst>
                <a:ext uri="{FF2B5EF4-FFF2-40B4-BE49-F238E27FC236}">
                  <a16:creationId xmlns:a16="http://schemas.microsoft.com/office/drawing/2014/main" id="{03451E25-81CF-B7C1-6A96-494D8A54393E}"/>
                </a:ext>
              </a:extLst>
            </p:cNvPr>
            <p:cNvSpPr txBox="1"/>
            <p:nvPr userDrawn="1"/>
          </p:nvSpPr>
          <p:spPr>
            <a:xfrm>
              <a:off x="5987712" y="3149468"/>
              <a:ext cx="1011061" cy="261610"/>
            </a:xfrm>
            <a:prstGeom prst="rect">
              <a:avLst/>
            </a:prstGeom>
            <a:noFill/>
          </p:spPr>
          <p:txBody>
            <a:bodyPr wrap="square">
              <a:spAutoFit/>
            </a:bodyPr>
            <a:lstStyle/>
            <a:p>
              <a:pPr algn="ctr"/>
              <a:r>
                <a:rPr lang="en-US" sz="1100" b="0"/>
                <a:t>Local Manhole</a:t>
              </a:r>
            </a:p>
          </p:txBody>
        </p:sp>
        <p:cxnSp>
          <p:nvCxnSpPr>
            <p:cNvPr id="17" name="Straight Arrow Connector 16">
              <a:extLst>
                <a:ext uri="{FF2B5EF4-FFF2-40B4-BE49-F238E27FC236}">
                  <a16:creationId xmlns:a16="http://schemas.microsoft.com/office/drawing/2014/main" id="{87CBDAB7-DA81-AC4F-3591-51B87109FA9B}"/>
                </a:ext>
              </a:extLst>
            </p:cNvPr>
            <p:cNvCxnSpPr>
              <a:cxnSpLocks/>
              <a:stCxn id="13" idx="3"/>
            </p:cNvCxnSpPr>
            <p:nvPr userDrawn="1"/>
          </p:nvCxnSpPr>
          <p:spPr>
            <a:xfrm flipV="1">
              <a:off x="4112049" y="3602693"/>
              <a:ext cx="345140" cy="149723"/>
            </a:xfrm>
            <a:prstGeom prst="straightConnector1">
              <a:avLst/>
            </a:prstGeom>
            <a:ln>
              <a:tailEnd type="ova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C64D37A-9FF9-301D-D43F-3CB1C9EC3E66}"/>
                </a:ext>
              </a:extLst>
            </p:cNvPr>
            <p:cNvCxnSpPr>
              <a:cxnSpLocks/>
              <a:stCxn id="14" idx="2"/>
            </p:cNvCxnSpPr>
            <p:nvPr userDrawn="1"/>
          </p:nvCxnSpPr>
          <p:spPr>
            <a:xfrm>
              <a:off x="5676459" y="3687349"/>
              <a:ext cx="211061" cy="115934"/>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86F5050-871E-3EDE-C411-AA644F5F40AF}"/>
                </a:ext>
              </a:extLst>
            </p:cNvPr>
            <p:cNvSpPr txBox="1"/>
            <p:nvPr userDrawn="1"/>
          </p:nvSpPr>
          <p:spPr>
            <a:xfrm>
              <a:off x="3789723" y="5487838"/>
              <a:ext cx="1484492" cy="430887"/>
            </a:xfrm>
            <a:prstGeom prst="rect">
              <a:avLst/>
            </a:prstGeom>
            <a:noFill/>
          </p:spPr>
          <p:txBody>
            <a:bodyPr wrap="square">
              <a:spAutoFit/>
            </a:bodyPr>
            <a:lstStyle/>
            <a:p>
              <a:pPr algn="ctr"/>
              <a:r>
                <a:rPr lang="en-US" sz="1100" b="0"/>
                <a:t>OC San Regional Trunkline</a:t>
              </a:r>
            </a:p>
          </p:txBody>
        </p:sp>
        <p:cxnSp>
          <p:nvCxnSpPr>
            <p:cNvPr id="20" name="Straight Arrow Connector 19">
              <a:extLst>
                <a:ext uri="{FF2B5EF4-FFF2-40B4-BE49-F238E27FC236}">
                  <a16:creationId xmlns:a16="http://schemas.microsoft.com/office/drawing/2014/main" id="{826147C8-BB7F-128D-1A5A-38B823041B58}"/>
                </a:ext>
              </a:extLst>
            </p:cNvPr>
            <p:cNvCxnSpPr>
              <a:cxnSpLocks/>
              <a:stCxn id="19" idx="0"/>
            </p:cNvCxnSpPr>
            <p:nvPr userDrawn="1"/>
          </p:nvCxnSpPr>
          <p:spPr>
            <a:xfrm flipV="1">
              <a:off x="4531969" y="5080762"/>
              <a:ext cx="657751" cy="407076"/>
            </a:xfrm>
            <a:prstGeom prst="straightConnector1">
              <a:avLst/>
            </a:prstGeom>
            <a:ln>
              <a:headEnd type="none"/>
              <a:tailEnd type="ova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9ABBC94-39A7-10C2-06C7-68F066DE6B7F}"/>
                </a:ext>
              </a:extLst>
            </p:cNvPr>
            <p:cNvSpPr txBox="1"/>
            <p:nvPr userDrawn="1"/>
          </p:nvSpPr>
          <p:spPr>
            <a:xfrm>
              <a:off x="8525123" y="4512799"/>
              <a:ext cx="1011061" cy="261610"/>
            </a:xfrm>
            <a:prstGeom prst="rect">
              <a:avLst/>
            </a:prstGeom>
            <a:noFill/>
          </p:spPr>
          <p:txBody>
            <a:bodyPr wrap="square">
              <a:spAutoFit/>
            </a:bodyPr>
            <a:lstStyle/>
            <a:p>
              <a:pPr algn="ctr"/>
              <a:r>
                <a:rPr lang="en-US" sz="1100" b="0"/>
                <a:t>Ocean Outfall</a:t>
              </a:r>
            </a:p>
          </p:txBody>
        </p:sp>
        <p:sp>
          <p:nvSpPr>
            <p:cNvPr id="22" name="TextBox 21">
              <a:extLst>
                <a:ext uri="{FF2B5EF4-FFF2-40B4-BE49-F238E27FC236}">
                  <a16:creationId xmlns:a16="http://schemas.microsoft.com/office/drawing/2014/main" id="{4920D52B-538D-6517-CBC7-DE408158C276}"/>
                </a:ext>
              </a:extLst>
            </p:cNvPr>
            <p:cNvSpPr txBox="1"/>
            <p:nvPr userDrawn="1"/>
          </p:nvSpPr>
          <p:spPr>
            <a:xfrm>
              <a:off x="9030654" y="5553403"/>
              <a:ext cx="1342236" cy="461665"/>
            </a:xfrm>
            <a:prstGeom prst="rect">
              <a:avLst/>
            </a:prstGeom>
            <a:noFill/>
          </p:spPr>
          <p:txBody>
            <a:bodyPr wrap="square">
              <a:spAutoFit/>
            </a:bodyPr>
            <a:lstStyle/>
            <a:p>
              <a:pPr algn="ctr"/>
              <a:r>
                <a:rPr lang="en-US" sz="1200" b="0"/>
                <a:t>To Orange County Water District</a:t>
              </a:r>
            </a:p>
          </p:txBody>
        </p:sp>
        <p:pic>
          <p:nvPicPr>
            <p:cNvPr id="23" name="Picture 22" descr="A blue letter w on a black background&#10;&#10;Description automatically generated">
              <a:extLst>
                <a:ext uri="{FF2B5EF4-FFF2-40B4-BE49-F238E27FC236}">
                  <a16:creationId xmlns:a16="http://schemas.microsoft.com/office/drawing/2014/main" id="{018D58D1-7ABE-4572-24C3-4FDDEE096C8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50234" y="5211567"/>
              <a:ext cx="1436185" cy="297142"/>
            </a:xfrm>
            <a:prstGeom prst="rect">
              <a:avLst/>
            </a:prstGeom>
          </p:spPr>
        </p:pic>
        <p:cxnSp>
          <p:nvCxnSpPr>
            <p:cNvPr id="24" name="Straight Arrow Connector 23">
              <a:extLst>
                <a:ext uri="{FF2B5EF4-FFF2-40B4-BE49-F238E27FC236}">
                  <a16:creationId xmlns:a16="http://schemas.microsoft.com/office/drawing/2014/main" id="{4DB92D03-A88F-40E5-C28A-A7AAB452D588}"/>
                </a:ext>
              </a:extLst>
            </p:cNvPr>
            <p:cNvCxnSpPr>
              <a:cxnSpLocks/>
              <a:stCxn id="25" idx="4"/>
            </p:cNvCxnSpPr>
            <p:nvPr userDrawn="1"/>
          </p:nvCxnSpPr>
          <p:spPr>
            <a:xfrm>
              <a:off x="8437061" y="3214919"/>
              <a:ext cx="0" cy="81299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66D6B003-E685-FF10-D60E-86462EDCC2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2102" y="2254428"/>
              <a:ext cx="969918" cy="960491"/>
            </a:xfrm>
            <a:prstGeom prst="ellipse">
              <a:avLst/>
            </a:prstGeom>
            <a:ln w="28575">
              <a:solidFill>
                <a:schemeClr val="bg1"/>
              </a:solidFill>
            </a:ln>
          </p:spPr>
        </p:pic>
        <p:sp>
          <p:nvSpPr>
            <p:cNvPr id="26" name="TextBox 25">
              <a:extLst>
                <a:ext uri="{FF2B5EF4-FFF2-40B4-BE49-F238E27FC236}">
                  <a16:creationId xmlns:a16="http://schemas.microsoft.com/office/drawing/2014/main" id="{549644AF-DACE-761E-40FD-5F0C2F8066AB}"/>
                </a:ext>
              </a:extLst>
            </p:cNvPr>
            <p:cNvSpPr txBox="1"/>
            <p:nvPr userDrawn="1"/>
          </p:nvSpPr>
          <p:spPr>
            <a:xfrm>
              <a:off x="7931530" y="2009498"/>
              <a:ext cx="1011061" cy="261610"/>
            </a:xfrm>
            <a:prstGeom prst="rect">
              <a:avLst/>
            </a:prstGeom>
            <a:noFill/>
          </p:spPr>
          <p:txBody>
            <a:bodyPr wrap="square">
              <a:spAutoFit/>
            </a:bodyPr>
            <a:lstStyle/>
            <a:p>
              <a:pPr algn="ctr"/>
              <a:r>
                <a:rPr lang="en-US" sz="1100" b="0"/>
                <a:t>Portholes</a:t>
              </a:r>
              <a:endParaRPr lang="en-US" sz="1050" b="0"/>
            </a:p>
          </p:txBody>
        </p:sp>
        <p:cxnSp>
          <p:nvCxnSpPr>
            <p:cNvPr id="27" name="Straight Arrow Connector 26">
              <a:extLst>
                <a:ext uri="{FF2B5EF4-FFF2-40B4-BE49-F238E27FC236}">
                  <a16:creationId xmlns:a16="http://schemas.microsoft.com/office/drawing/2014/main" id="{F9360A33-1A0E-DE8C-EDE3-977CF61C1AB0}"/>
                </a:ext>
              </a:extLst>
            </p:cNvPr>
            <p:cNvCxnSpPr>
              <a:cxnSpLocks/>
              <a:stCxn id="21" idx="1"/>
            </p:cNvCxnSpPr>
            <p:nvPr userDrawn="1"/>
          </p:nvCxnSpPr>
          <p:spPr>
            <a:xfrm flipH="1" flipV="1">
              <a:off x="8155972" y="4521629"/>
              <a:ext cx="369151" cy="121975"/>
            </a:xfrm>
            <a:prstGeom prst="straightConnector1">
              <a:avLst/>
            </a:prstGeom>
            <a:ln>
              <a:tailEnd type="oval"/>
            </a:ln>
          </p:spPr>
          <p:style>
            <a:lnRef idx="1">
              <a:schemeClr val="dk1"/>
            </a:lnRef>
            <a:fillRef idx="0">
              <a:schemeClr val="dk1"/>
            </a:fillRef>
            <a:effectRef idx="0">
              <a:schemeClr val="dk1"/>
            </a:effectRef>
            <a:fontRef idx="minor">
              <a:schemeClr val="tx1"/>
            </a:fontRef>
          </p:style>
        </p:cxnSp>
        <p:grpSp>
          <p:nvGrpSpPr>
            <p:cNvPr id="28" name="Group 27">
              <a:extLst>
                <a:ext uri="{FF2B5EF4-FFF2-40B4-BE49-F238E27FC236}">
                  <a16:creationId xmlns:a16="http://schemas.microsoft.com/office/drawing/2014/main" id="{69292E71-E243-919D-68E4-9E41B382983F}"/>
                </a:ext>
              </a:extLst>
            </p:cNvPr>
            <p:cNvGrpSpPr/>
            <p:nvPr userDrawn="1"/>
          </p:nvGrpSpPr>
          <p:grpSpPr>
            <a:xfrm>
              <a:off x="5974628" y="6175435"/>
              <a:ext cx="1789759" cy="492593"/>
              <a:chOff x="4254162" y="6160566"/>
              <a:chExt cx="1789759" cy="492593"/>
            </a:xfrm>
          </p:grpSpPr>
          <p:sp>
            <p:nvSpPr>
              <p:cNvPr id="35" name="TextBox 34">
                <a:extLst>
                  <a:ext uri="{FF2B5EF4-FFF2-40B4-BE49-F238E27FC236}">
                    <a16:creationId xmlns:a16="http://schemas.microsoft.com/office/drawing/2014/main" id="{75294CCB-52EB-9A99-0080-25579529B83B}"/>
                  </a:ext>
                </a:extLst>
              </p:cNvPr>
              <p:cNvSpPr txBox="1"/>
              <p:nvPr userDrawn="1"/>
            </p:nvSpPr>
            <p:spPr>
              <a:xfrm>
                <a:off x="4254162" y="6376160"/>
                <a:ext cx="1789759" cy="276999"/>
              </a:xfrm>
              <a:prstGeom prst="rect">
                <a:avLst/>
              </a:prstGeom>
              <a:noFill/>
            </p:spPr>
            <p:txBody>
              <a:bodyPr wrap="square">
                <a:spAutoFit/>
              </a:bodyPr>
              <a:lstStyle/>
              <a:p>
                <a:pPr algn="ctr"/>
                <a:r>
                  <a:rPr lang="en-US" sz="1200" b="0">
                    <a:solidFill>
                      <a:schemeClr val="tx1"/>
                    </a:solidFill>
                  </a:rPr>
                  <a:t>Reclamation Plants</a:t>
                </a:r>
              </a:p>
            </p:txBody>
          </p:sp>
          <p:pic>
            <p:nvPicPr>
              <p:cNvPr id="36" name="Picture 35" descr="A logo of a company&#10;&#10;Description automatically generated">
                <a:extLst>
                  <a:ext uri="{FF2B5EF4-FFF2-40B4-BE49-F238E27FC236}">
                    <a16:creationId xmlns:a16="http://schemas.microsoft.com/office/drawing/2014/main" id="{330554B9-3244-253C-593C-D2CBCD2A991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702505" y="6160566"/>
                <a:ext cx="893072" cy="224721"/>
              </a:xfrm>
              <a:prstGeom prst="rect">
                <a:avLst/>
              </a:prstGeom>
            </p:spPr>
          </p:pic>
        </p:grpSp>
        <p:grpSp>
          <p:nvGrpSpPr>
            <p:cNvPr id="29" name="Group 28">
              <a:extLst>
                <a:ext uri="{FF2B5EF4-FFF2-40B4-BE49-F238E27FC236}">
                  <a16:creationId xmlns:a16="http://schemas.microsoft.com/office/drawing/2014/main" id="{A8CEEE92-482A-197D-7F2B-590011C325E7}"/>
                </a:ext>
              </a:extLst>
            </p:cNvPr>
            <p:cNvGrpSpPr/>
            <p:nvPr userDrawn="1"/>
          </p:nvGrpSpPr>
          <p:grpSpPr>
            <a:xfrm>
              <a:off x="5814070" y="4292504"/>
              <a:ext cx="2110874" cy="1722564"/>
              <a:chOff x="2013527" y="2231440"/>
              <a:chExt cx="4863617" cy="3968921"/>
            </a:xfrm>
          </p:grpSpPr>
          <p:pic>
            <p:nvPicPr>
              <p:cNvPr id="30" name="Picture 29" descr="An aerial view of a city&#10;&#10;Description automatically generated">
                <a:extLst>
                  <a:ext uri="{FF2B5EF4-FFF2-40B4-BE49-F238E27FC236}">
                    <a16:creationId xmlns:a16="http://schemas.microsoft.com/office/drawing/2014/main" id="{9301E4FB-C20C-7A77-16D7-2075CDA69C3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565709" y="2236120"/>
                <a:ext cx="2311435" cy="3964241"/>
              </a:xfrm>
              <a:prstGeom prst="roundRect">
                <a:avLst>
                  <a:gd name="adj" fmla="val 3998"/>
                </a:avLst>
              </a:prstGeom>
              <a:ln w="57150">
                <a:solidFill>
                  <a:schemeClr val="bg1"/>
                </a:solidFill>
              </a:ln>
            </p:spPr>
          </p:pic>
          <p:pic>
            <p:nvPicPr>
              <p:cNvPr id="31" name="Picture 30" descr="Aerial view of a city&#10;&#10;Description automatically generated">
                <a:extLst>
                  <a:ext uri="{FF2B5EF4-FFF2-40B4-BE49-F238E27FC236}">
                    <a16:creationId xmlns:a16="http://schemas.microsoft.com/office/drawing/2014/main" id="{69C6F774-430E-366E-C509-CE02E967F73B}"/>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013527" y="2231440"/>
                <a:ext cx="2376218" cy="3960364"/>
              </a:xfrm>
              <a:prstGeom prst="roundRect">
                <a:avLst>
                  <a:gd name="adj" fmla="val 4874"/>
                </a:avLst>
              </a:prstGeom>
              <a:ln w="57150">
                <a:solidFill>
                  <a:schemeClr val="bg1"/>
                </a:solidFill>
              </a:ln>
            </p:spPr>
          </p:pic>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0EA8EF86-F8A3-EEFA-C826-82CB94ABAA70}"/>
                      </a:ext>
                    </a:extLst>
                  </p14:cNvPr>
                  <p14:cNvContentPartPr/>
                  <p14:nvPr userDrawn="1"/>
                </p14:nvContentPartPr>
                <p14:xfrm>
                  <a:off x="4590388" y="4653098"/>
                  <a:ext cx="45719" cy="45719"/>
                </p14:xfrm>
              </p:contentPart>
            </mc:Choice>
            <mc:Fallback xmlns="">
              <p:pic>
                <p:nvPicPr>
                  <p:cNvPr id="32" name="Ink 31">
                    <a:extLst>
                      <a:ext uri="{FF2B5EF4-FFF2-40B4-BE49-F238E27FC236}">
                        <a16:creationId xmlns:a16="http://schemas.microsoft.com/office/drawing/2014/main" id="{0EA8EF86-F8A3-EEFA-C826-82CB94ABAA70}"/>
                      </a:ext>
                    </a:extLst>
                  </p:cNvPr>
                  <p:cNvPicPr/>
                  <p:nvPr/>
                </p:nvPicPr>
                <p:blipFill>
                  <a:blip r:embed="rId9"/>
                  <a:stretch>
                    <a:fillRect/>
                  </a:stretch>
                </p:blipFill>
                <p:spPr>
                  <a:xfrm>
                    <a:off x="3447413" y="3510123"/>
                    <a:ext cx="2285950" cy="2285950"/>
                  </a:xfrm>
                  <a:prstGeom prst="rect">
                    <a:avLst/>
                  </a:prstGeom>
                </p:spPr>
              </p:pic>
            </mc:Fallback>
          </mc:AlternateContent>
          <p:sp>
            <p:nvSpPr>
              <p:cNvPr id="33" name="Freeform: Shape 32">
                <a:extLst>
                  <a:ext uri="{FF2B5EF4-FFF2-40B4-BE49-F238E27FC236}">
                    <a16:creationId xmlns:a16="http://schemas.microsoft.com/office/drawing/2014/main" id="{2C81A35B-690F-C1E3-6F80-80B4053006A1}"/>
                  </a:ext>
                </a:extLst>
              </p:cNvPr>
              <p:cNvSpPr/>
              <p:nvPr userDrawn="1"/>
            </p:nvSpPr>
            <p:spPr>
              <a:xfrm>
                <a:off x="2109764" y="3499114"/>
                <a:ext cx="2258372" cy="2339570"/>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Freeform: Shape 33">
                <a:extLst>
                  <a:ext uri="{FF2B5EF4-FFF2-40B4-BE49-F238E27FC236}">
                    <a16:creationId xmlns:a16="http://schemas.microsoft.com/office/drawing/2014/main" id="{DA141E28-C229-1263-55E5-FC364F1B3C99}"/>
                  </a:ext>
                </a:extLst>
              </p:cNvPr>
              <p:cNvSpPr/>
              <p:nvPr userDrawn="1"/>
            </p:nvSpPr>
            <p:spPr>
              <a:xfrm>
                <a:off x="4679023" y="2501349"/>
                <a:ext cx="1995944" cy="3567974"/>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40" name="Title 1">
            <a:extLst>
              <a:ext uri="{FF2B5EF4-FFF2-40B4-BE49-F238E27FC236}">
                <a16:creationId xmlns:a16="http://schemas.microsoft.com/office/drawing/2014/main" id="{A558250E-3176-0A50-1B7F-D042ED504A90}"/>
              </a:ext>
            </a:extLst>
          </p:cNvPr>
          <p:cNvSpPr txBox="1">
            <a:spLocks/>
          </p:cNvSpPr>
          <p:nvPr userDrawn="1"/>
        </p:nvSpPr>
        <p:spPr>
          <a:xfrm>
            <a:off x="1007276" y="3132821"/>
            <a:ext cx="3009381" cy="20010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000">
                <a:solidFill>
                  <a:schemeClr val="bg1"/>
                </a:solidFill>
                <a:latin typeface="Arial"/>
                <a:cs typeface="Arial" panose="020B0604020202020204" pitchFamily="34" charset="0"/>
              </a:rPr>
              <a:t>Wastewater</a:t>
            </a:r>
            <a:br>
              <a:rPr lang="en-US" sz="4000">
                <a:solidFill>
                  <a:schemeClr val="bg1"/>
                </a:solidFill>
                <a:latin typeface="Arial"/>
                <a:cs typeface="Arial" panose="020B0604020202020204" pitchFamily="34" charset="0"/>
              </a:rPr>
            </a:br>
            <a:r>
              <a:rPr lang="en-US" sz="4000">
                <a:solidFill>
                  <a:schemeClr val="bg1"/>
                </a:solidFill>
                <a:latin typeface="Arial"/>
                <a:cs typeface="Arial" panose="020B0604020202020204" pitchFamily="34" charset="0"/>
              </a:rPr>
              <a:t>Collection</a:t>
            </a:r>
            <a:br>
              <a:rPr lang="en-US" sz="4000">
                <a:solidFill>
                  <a:schemeClr val="bg1"/>
                </a:solidFill>
                <a:latin typeface="Arial"/>
                <a:cs typeface="Arial" panose="020B0604020202020204" pitchFamily="34" charset="0"/>
              </a:rPr>
            </a:br>
            <a:r>
              <a:rPr lang="en-US" sz="4000">
                <a:solidFill>
                  <a:schemeClr val="bg1"/>
                </a:solidFill>
                <a:latin typeface="Arial"/>
                <a:cs typeface="Arial" panose="020B0604020202020204" pitchFamily="34" charset="0"/>
              </a:rPr>
              <a:t>System</a:t>
            </a:r>
          </a:p>
        </p:txBody>
      </p:sp>
    </p:spTree>
    <p:extLst>
      <p:ext uri="{BB962C8B-B14F-4D97-AF65-F5344CB8AC3E}">
        <p14:creationId xmlns:p14="http://schemas.microsoft.com/office/powerpoint/2010/main" val="409249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0 0 L -0.25 0 E" pathEditMode="relative" ptsTypes="">
                                      <p:cBhvr>
                                        <p:cTn id="6" dur="3000" spd="-100000" fill="hold"/>
                                        <p:tgtEl>
                                          <p:spTgt spid="2"/>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olids Remov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5A33C1-A1C8-4DE2-8FB0-98EEC819EB63}"/>
              </a:ext>
            </a:extLst>
          </p:cNvPr>
          <p:cNvSpPr>
            <a:spLocks noGrp="1"/>
          </p:cNvSpPr>
          <p:nvPr>
            <p:ph type="dt" sz="half" idx="10"/>
          </p:nvPr>
        </p:nvSpPr>
        <p:spPr/>
        <p:txBody>
          <a:bodyPr/>
          <a:lstStyle/>
          <a:p>
            <a:fld id="{B45EB5D7-9A7F-443F-8E21-DC08F5258A05}" type="datetime1">
              <a:rPr lang="en-US" smtClean="0"/>
              <a:t>2/12/2026</a:t>
            </a:fld>
            <a:endParaRPr lang="en-US"/>
          </a:p>
        </p:txBody>
      </p:sp>
      <p:sp>
        <p:nvSpPr>
          <p:cNvPr id="4" name="Footer Placeholder 3">
            <a:extLst>
              <a:ext uri="{FF2B5EF4-FFF2-40B4-BE49-F238E27FC236}">
                <a16:creationId xmlns:a16="http://schemas.microsoft.com/office/drawing/2014/main" id="{9E0601B5-5A03-45E3-A115-B00C769E6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D6D24-860C-45AC-90F5-964AB4E8BCAB}"/>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6" name="Rectangle: Top Corners Rounded 25">
            <a:extLst>
              <a:ext uri="{FF2B5EF4-FFF2-40B4-BE49-F238E27FC236}">
                <a16:creationId xmlns:a16="http://schemas.microsoft.com/office/drawing/2014/main" id="{B2024A6B-30ED-76F8-963F-D8559D7EB4C8}"/>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1ADD8092-9E50-428C-917D-8CBE51C92BC5}"/>
              </a:ext>
            </a:extLst>
          </p:cNvPr>
          <p:cNvSpPr txBox="1">
            <a:spLocks/>
          </p:cNvSpPr>
          <p:nvPr userDrawn="1"/>
        </p:nvSpPr>
        <p:spPr>
          <a:xfrm>
            <a:off x="469480" y="431307"/>
            <a:ext cx="9780943" cy="738400"/>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Solids Removal During Treatment</a:t>
            </a:r>
          </a:p>
        </p:txBody>
      </p:sp>
      <p:grpSp>
        <p:nvGrpSpPr>
          <p:cNvPr id="7" name="Group 6">
            <a:extLst>
              <a:ext uri="{FF2B5EF4-FFF2-40B4-BE49-F238E27FC236}">
                <a16:creationId xmlns:a16="http://schemas.microsoft.com/office/drawing/2014/main" id="{FA65A7DC-91C8-B8B9-8E39-C8245221E067}"/>
              </a:ext>
            </a:extLst>
          </p:cNvPr>
          <p:cNvGrpSpPr/>
          <p:nvPr userDrawn="1"/>
        </p:nvGrpSpPr>
        <p:grpSpPr>
          <a:xfrm>
            <a:off x="4975320" y="1872840"/>
            <a:ext cx="2241361" cy="4058107"/>
            <a:chOff x="4975320" y="1872840"/>
            <a:chExt cx="2241361" cy="4058107"/>
          </a:xfrm>
        </p:grpSpPr>
        <p:sp>
          <p:nvSpPr>
            <p:cNvPr id="12" name="TextBox 11">
              <a:extLst>
                <a:ext uri="{FF2B5EF4-FFF2-40B4-BE49-F238E27FC236}">
                  <a16:creationId xmlns:a16="http://schemas.microsoft.com/office/drawing/2014/main" id="{05C634BB-F884-1237-2829-37883A97AB08}"/>
                </a:ext>
              </a:extLst>
            </p:cNvPr>
            <p:cNvSpPr txBox="1"/>
            <p:nvPr userDrawn="1"/>
          </p:nvSpPr>
          <p:spPr>
            <a:xfrm>
              <a:off x="5149970" y="5407727"/>
              <a:ext cx="1892060" cy="523220"/>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Primary Treated Effluent</a:t>
              </a:r>
            </a:p>
          </p:txBody>
        </p:sp>
        <p:pic>
          <p:nvPicPr>
            <p:cNvPr id="22" name="Picture 21" descr="IMG_1433">
              <a:extLst>
                <a:ext uri="{FF2B5EF4-FFF2-40B4-BE49-F238E27FC236}">
                  <a16:creationId xmlns:a16="http://schemas.microsoft.com/office/drawing/2014/main" id="{CC9E023E-F66A-8DF4-D9D9-4D888A9088D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975320" y="1872840"/>
              <a:ext cx="2241361" cy="3362043"/>
            </a:xfrm>
            <a:prstGeom prst="roundRect">
              <a:avLst>
                <a:gd name="adj" fmla="val 84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65B3CDA1-CB26-B953-87BF-860890E54E13}"/>
              </a:ext>
            </a:extLst>
          </p:cNvPr>
          <p:cNvGrpSpPr/>
          <p:nvPr userDrawn="1"/>
        </p:nvGrpSpPr>
        <p:grpSpPr>
          <a:xfrm>
            <a:off x="1896126" y="1872840"/>
            <a:ext cx="2241361" cy="3953901"/>
            <a:chOff x="1896126" y="1872840"/>
            <a:chExt cx="2241361" cy="3953901"/>
          </a:xfrm>
        </p:grpSpPr>
        <p:sp>
          <p:nvSpPr>
            <p:cNvPr id="2" name="TextBox 1">
              <a:extLst>
                <a:ext uri="{FF2B5EF4-FFF2-40B4-BE49-F238E27FC236}">
                  <a16:creationId xmlns:a16="http://schemas.microsoft.com/office/drawing/2014/main" id="{3EEF325D-2476-8A03-6117-33285958E514}"/>
                </a:ext>
              </a:extLst>
            </p:cNvPr>
            <p:cNvSpPr txBox="1"/>
            <p:nvPr userDrawn="1"/>
          </p:nvSpPr>
          <p:spPr>
            <a:xfrm>
              <a:off x="2070776" y="5518964"/>
              <a:ext cx="1892060" cy="307777"/>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Raw Sewage</a:t>
              </a:r>
            </a:p>
          </p:txBody>
        </p:sp>
        <p:pic>
          <p:nvPicPr>
            <p:cNvPr id="23" name="Picture 4" descr="IMG_1411">
              <a:extLst>
                <a:ext uri="{FF2B5EF4-FFF2-40B4-BE49-F238E27FC236}">
                  <a16:creationId xmlns:a16="http://schemas.microsoft.com/office/drawing/2014/main" id="{B34E0974-425C-B5E8-DF32-D192729F457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896126" y="1872840"/>
              <a:ext cx="2241361" cy="3362043"/>
            </a:xfrm>
            <a:prstGeom prst="roundRect">
              <a:avLst>
                <a:gd name="adj" fmla="val 80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794F27F7-944C-0F8F-4132-A5285140DA06}"/>
              </a:ext>
            </a:extLst>
          </p:cNvPr>
          <p:cNvGrpSpPr/>
          <p:nvPr userDrawn="1"/>
        </p:nvGrpSpPr>
        <p:grpSpPr>
          <a:xfrm>
            <a:off x="8054513" y="1872840"/>
            <a:ext cx="2241361" cy="4058107"/>
            <a:chOff x="8054513" y="1872840"/>
            <a:chExt cx="2241361" cy="4058107"/>
          </a:xfrm>
        </p:grpSpPr>
        <p:sp>
          <p:nvSpPr>
            <p:cNvPr id="20" name="TextBox 19">
              <a:extLst>
                <a:ext uri="{FF2B5EF4-FFF2-40B4-BE49-F238E27FC236}">
                  <a16:creationId xmlns:a16="http://schemas.microsoft.com/office/drawing/2014/main" id="{33989F48-7B51-3319-0033-875F8491A0DB}"/>
                </a:ext>
              </a:extLst>
            </p:cNvPr>
            <p:cNvSpPr txBox="1"/>
            <p:nvPr userDrawn="1"/>
          </p:nvSpPr>
          <p:spPr>
            <a:xfrm>
              <a:off x="8229163" y="5407727"/>
              <a:ext cx="1892059" cy="523220"/>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Secondary Treated Effluent</a:t>
              </a:r>
            </a:p>
          </p:txBody>
        </p:sp>
        <p:pic>
          <p:nvPicPr>
            <p:cNvPr id="24" name="Picture 4" descr="IMG_1467">
              <a:extLst>
                <a:ext uri="{FF2B5EF4-FFF2-40B4-BE49-F238E27FC236}">
                  <a16:creationId xmlns:a16="http://schemas.microsoft.com/office/drawing/2014/main" id="{85251B5C-D3EE-1EAF-D66F-793311A7EEE7}"/>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054513" y="1872840"/>
              <a:ext cx="2241361" cy="3362043"/>
            </a:xfrm>
            <a:prstGeom prst="roundRect">
              <a:avLst>
                <a:gd name="adj" fmla="val 832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Connector 26">
            <a:extLst>
              <a:ext uri="{FF2B5EF4-FFF2-40B4-BE49-F238E27FC236}">
                <a16:creationId xmlns:a16="http://schemas.microsoft.com/office/drawing/2014/main" id="{3A5F487A-173B-48AD-AD23-5D0CC19BC49D}"/>
              </a:ext>
            </a:extLst>
          </p:cNvPr>
          <p:cNvCxnSpPr>
            <a:cxnSpLocks/>
          </p:cNvCxnSpPr>
          <p:nvPr userDrawn="1"/>
        </p:nvCxnSpPr>
        <p:spPr>
          <a:xfrm>
            <a:off x="11515725" y="0"/>
            <a:ext cx="0" cy="6551875"/>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3D8115-32A4-2A11-EBF3-A392B99DC183}"/>
              </a:ext>
            </a:extLst>
          </p:cNvPr>
          <p:cNvCxnSpPr/>
          <p:nvPr userDrawn="1"/>
        </p:nvCxnSpPr>
        <p:spPr>
          <a:xfrm flipH="1">
            <a:off x="1168842" y="6050943"/>
            <a:ext cx="11023158" cy="0"/>
          </a:xfrm>
          <a:prstGeom prst="line">
            <a:avLst/>
          </a:prstGeom>
          <a:ln>
            <a:solidFill>
              <a:srgbClr val="1B75BB"/>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50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42" presetClass="path" presetSubtype="0" accel="12000" decel="88000" fill="hold" nodeType="withEffect">
                                  <p:stCondLst>
                                    <p:cond delay="0"/>
                                  </p:stCondLst>
                                  <p:childTnLst>
                                    <p:animMotion origin="layout" path="M 0 0 L 0 0.25 E" pathEditMode="relative" ptsTypes="">
                                      <p:cBhvr>
                                        <p:cTn id="9" dur="3000" spd="-100000" fill="hold"/>
                                        <p:tgtEl>
                                          <p:spTgt spid="6"/>
                                        </p:tgtEl>
                                        <p:attrNameLst>
                                          <p:attrName>ppt_x</p:attrName>
                                          <p:attrName>ppt_y</p:attrName>
                                        </p:attrNameLst>
                                      </p:cBhvr>
                                    </p:animMotion>
                                  </p:childTnLst>
                                </p:cTn>
                              </p:par>
                              <p:par>
                                <p:cTn id="10" presetID="10" presetClass="entr" presetSubtype="0"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42" presetClass="path" presetSubtype="0" accel="12000" decel="88000" fill="hold" nodeType="withEffect">
                                  <p:stCondLst>
                                    <p:cond delay="1000"/>
                                  </p:stCondLst>
                                  <p:childTnLst>
                                    <p:animMotion origin="layout" path="M 0 0 L 0 0.25 E" pathEditMode="relative" ptsTypes="">
                                      <p:cBhvr>
                                        <p:cTn id="14" dur="3000" spd="-100000" fill="hold"/>
                                        <p:tgtEl>
                                          <p:spTgt spid="7"/>
                                        </p:tgtEl>
                                        <p:attrNameLst>
                                          <p:attrName>ppt_x</p:attrName>
                                          <p:attrName>ppt_y</p:attrName>
                                        </p:attrNameLst>
                                      </p:cBhvr>
                                    </p:animMotion>
                                  </p:childTnLst>
                                </p:cTn>
                              </p:par>
                              <p:par>
                                <p:cTn id="15" presetID="10" presetClass="entr" presetSubtype="0" fill="hold" nodeType="with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42" presetClass="path" presetSubtype="0" accel="12000" decel="88000" fill="hold" nodeType="withEffect">
                                  <p:stCondLst>
                                    <p:cond delay="2000"/>
                                  </p:stCondLst>
                                  <p:childTnLst>
                                    <p:animMotion origin="layout" path="M 0 0 L 0 0.25 E" pathEditMode="relative" ptsTypes="">
                                      <p:cBhvr>
                                        <p:cTn id="19" dur="3000" spd="-100000" fill="hold"/>
                                        <p:tgtEl>
                                          <p:spTgt spid="9"/>
                                        </p:tgtEl>
                                        <p:attrNameLst>
                                          <p:attrName>ppt_x</p:attrName>
                                          <p:attrName>ppt_y</p:attrName>
                                        </p:attrNameLst>
                                      </p:cBhvr>
                                    </p:animMotion>
                                  </p:childTnLst>
                                </p:cTn>
                              </p:par>
                              <p:par>
                                <p:cTn id="20" presetID="22" presetClass="entr" presetSubtype="1" fill="hold" nodeType="withEffect">
                                  <p:stCondLst>
                                    <p:cond delay="350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1000"/>
                                        <p:tgtEl>
                                          <p:spTgt spid="27"/>
                                        </p:tgtEl>
                                      </p:cBhvr>
                                    </p:animEffect>
                                  </p:childTnLst>
                                </p:cTn>
                              </p:par>
                              <p:par>
                                <p:cTn id="23" presetID="22" presetClass="entr" presetSubtype="2" fill="hold" nodeType="withEffect">
                                  <p:stCondLst>
                                    <p:cond delay="390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lows to GW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5A33C1-A1C8-4DE2-8FB0-98EEC819EB63}"/>
              </a:ext>
            </a:extLst>
          </p:cNvPr>
          <p:cNvSpPr>
            <a:spLocks noGrp="1"/>
          </p:cNvSpPr>
          <p:nvPr>
            <p:ph type="dt" sz="half" idx="10"/>
          </p:nvPr>
        </p:nvSpPr>
        <p:spPr/>
        <p:txBody>
          <a:bodyPr/>
          <a:lstStyle/>
          <a:p>
            <a:fld id="{60A965A3-0DB3-4AE9-BD26-08F1F05486EB}" type="datetime1">
              <a:rPr lang="en-US" smtClean="0"/>
              <a:t>2/12/2026</a:t>
            </a:fld>
            <a:endParaRPr lang="en-US"/>
          </a:p>
        </p:txBody>
      </p:sp>
      <p:sp>
        <p:nvSpPr>
          <p:cNvPr id="4" name="Footer Placeholder 3">
            <a:extLst>
              <a:ext uri="{FF2B5EF4-FFF2-40B4-BE49-F238E27FC236}">
                <a16:creationId xmlns:a16="http://schemas.microsoft.com/office/drawing/2014/main" id="{9E0601B5-5A03-45E3-A115-B00C769E6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D6D24-860C-45AC-90F5-964AB4E8BCAB}"/>
              </a:ext>
            </a:extLst>
          </p:cNvPr>
          <p:cNvSpPr>
            <a:spLocks noGrp="1"/>
          </p:cNvSpPr>
          <p:nvPr>
            <p:ph type="sldNum" sz="quarter" idx="12"/>
          </p:nvPr>
        </p:nvSpPr>
        <p:spPr/>
        <p:txBody>
          <a:bodyPr/>
          <a:lstStyle/>
          <a:p>
            <a:fld id="{EA07271A-4EB3-4E0D-80D9-8ECE8E3D32EB}" type="slidenum">
              <a:rPr lang="en-US" smtClean="0"/>
              <a:t>‹#›</a:t>
            </a:fld>
            <a:endParaRPr lang="en-US"/>
          </a:p>
        </p:txBody>
      </p:sp>
      <p:cxnSp>
        <p:nvCxnSpPr>
          <p:cNvPr id="97" name="Straight Connector 96">
            <a:extLst>
              <a:ext uri="{FF2B5EF4-FFF2-40B4-BE49-F238E27FC236}">
                <a16:creationId xmlns:a16="http://schemas.microsoft.com/office/drawing/2014/main" id="{3E2DAF90-896E-D436-AEA9-EA18DAE06896}"/>
              </a:ext>
            </a:extLst>
          </p:cNvPr>
          <p:cNvCxnSpPr>
            <a:cxnSpLocks/>
          </p:cNvCxnSpPr>
          <p:nvPr userDrawn="1"/>
        </p:nvCxnSpPr>
        <p:spPr>
          <a:xfrm>
            <a:off x="3319369" y="1796995"/>
            <a:ext cx="4948505" cy="0"/>
          </a:xfrm>
          <a:prstGeom prst="line">
            <a:avLst/>
          </a:prstGeom>
          <a:ln w="25400">
            <a:solidFill>
              <a:srgbClr val="1B75BB"/>
            </a:solidFill>
          </a:ln>
        </p:spPr>
        <p:style>
          <a:lnRef idx="1">
            <a:schemeClr val="accent1"/>
          </a:lnRef>
          <a:fillRef idx="0">
            <a:schemeClr val="accent1"/>
          </a:fillRef>
          <a:effectRef idx="0">
            <a:schemeClr val="accent1"/>
          </a:effectRef>
          <a:fontRef idx="minor">
            <a:schemeClr val="tx1"/>
          </a:fontRef>
        </p:style>
      </p:cxnSp>
      <p:sp>
        <p:nvSpPr>
          <p:cNvPr id="64" name="Rectangle: Top Corners Rounded 63">
            <a:extLst>
              <a:ext uri="{FF2B5EF4-FFF2-40B4-BE49-F238E27FC236}">
                <a16:creationId xmlns:a16="http://schemas.microsoft.com/office/drawing/2014/main" id="{B5CE3498-2B57-EF01-841B-207B40014997}"/>
              </a:ext>
            </a:extLst>
          </p:cNvPr>
          <p:cNvSpPr/>
          <p:nvPr userDrawn="1"/>
        </p:nvSpPr>
        <p:spPr>
          <a:xfrm rot="5400000">
            <a:off x="-1283844" y="1750188"/>
            <a:ext cx="5890008" cy="3322320"/>
          </a:xfrm>
          <a:prstGeom prst="round2SameRect">
            <a:avLst>
              <a:gd name="adj1" fmla="val 5199"/>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 name="Graphic 65">
            <a:extLst>
              <a:ext uri="{FF2B5EF4-FFF2-40B4-BE49-F238E27FC236}">
                <a16:creationId xmlns:a16="http://schemas.microsoft.com/office/drawing/2014/main" id="{B8C57CE6-9F77-D584-677B-464EE7F4D6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97" r="1"/>
          <a:stretch/>
        </p:blipFill>
        <p:spPr>
          <a:xfrm>
            <a:off x="-259080" y="4558621"/>
            <a:ext cx="3581399" cy="1797729"/>
          </a:xfrm>
          <a:prstGeom prst="roundRect">
            <a:avLst>
              <a:gd name="adj" fmla="val 9834"/>
            </a:avLst>
          </a:prstGeom>
        </p:spPr>
      </p:pic>
      <p:pic>
        <p:nvPicPr>
          <p:cNvPr id="6" name="Picture 5" descr="A logo of a company&#10;&#10;Description automatically generated">
            <a:extLst>
              <a:ext uri="{FF2B5EF4-FFF2-40B4-BE49-F238E27FC236}">
                <a16:creationId xmlns:a16="http://schemas.microsoft.com/office/drawing/2014/main" id="{D760CA13-65AD-2701-CC7C-9B5C14EF214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381890"/>
            <a:ext cx="1556039" cy="391541"/>
          </a:xfrm>
          <a:prstGeom prst="rect">
            <a:avLst/>
          </a:prstGeom>
        </p:spPr>
      </p:pic>
      <p:cxnSp>
        <p:nvCxnSpPr>
          <p:cNvPr id="102" name="Straight Arrow Connector 101">
            <a:extLst>
              <a:ext uri="{FF2B5EF4-FFF2-40B4-BE49-F238E27FC236}">
                <a16:creationId xmlns:a16="http://schemas.microsoft.com/office/drawing/2014/main" id="{0232C506-3404-B004-B652-9856833CA86F}"/>
              </a:ext>
            </a:extLst>
          </p:cNvPr>
          <p:cNvCxnSpPr>
            <a:cxnSpLocks/>
          </p:cNvCxnSpPr>
          <p:nvPr userDrawn="1"/>
        </p:nvCxnSpPr>
        <p:spPr>
          <a:xfrm>
            <a:off x="5057336" y="3191718"/>
            <a:ext cx="0" cy="564098"/>
          </a:xfrm>
          <a:prstGeom prst="straightConnector1">
            <a:avLst/>
          </a:prstGeom>
          <a:ln w="25400">
            <a:solidFill>
              <a:srgbClr val="1B75BB"/>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blue letter w on a black background&#10;&#10;Description automatically generated">
            <a:extLst>
              <a:ext uri="{FF2B5EF4-FFF2-40B4-BE49-F238E27FC236}">
                <a16:creationId xmlns:a16="http://schemas.microsoft.com/office/drawing/2014/main" id="{0681D30E-CDB1-C6E1-934F-A4F3E2E584F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928918" y="5784350"/>
            <a:ext cx="1890202" cy="391078"/>
          </a:xfrm>
          <a:prstGeom prst="rect">
            <a:avLst/>
          </a:prstGeom>
        </p:spPr>
      </p:pic>
      <p:cxnSp>
        <p:nvCxnSpPr>
          <p:cNvPr id="106" name="Straight Arrow Connector 105">
            <a:extLst>
              <a:ext uri="{FF2B5EF4-FFF2-40B4-BE49-F238E27FC236}">
                <a16:creationId xmlns:a16="http://schemas.microsoft.com/office/drawing/2014/main" id="{83102CDD-3230-FD93-838B-950CFD2C139F}"/>
              </a:ext>
            </a:extLst>
          </p:cNvPr>
          <p:cNvCxnSpPr>
            <a:cxnSpLocks/>
          </p:cNvCxnSpPr>
          <p:nvPr userDrawn="1"/>
        </p:nvCxnSpPr>
        <p:spPr>
          <a:xfrm>
            <a:off x="5616067" y="4731026"/>
            <a:ext cx="46013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C07576E-2070-12B8-58D8-8F5464F44217}"/>
              </a:ext>
            </a:extLst>
          </p:cNvPr>
          <p:cNvCxnSpPr>
            <a:cxnSpLocks/>
          </p:cNvCxnSpPr>
          <p:nvPr userDrawn="1"/>
        </p:nvCxnSpPr>
        <p:spPr>
          <a:xfrm>
            <a:off x="8690701" y="2361489"/>
            <a:ext cx="0" cy="564098"/>
          </a:xfrm>
          <a:prstGeom prst="straightConnector1">
            <a:avLst/>
          </a:prstGeom>
          <a:ln w="25400">
            <a:solidFill>
              <a:srgbClr val="1B75BB"/>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D0AA319-0F41-F791-B268-FF9C0BE6559F}"/>
              </a:ext>
            </a:extLst>
          </p:cNvPr>
          <p:cNvGrpSpPr/>
          <p:nvPr userDrawn="1"/>
        </p:nvGrpSpPr>
        <p:grpSpPr>
          <a:xfrm>
            <a:off x="4213563" y="3878483"/>
            <a:ext cx="1666979" cy="1679305"/>
            <a:chOff x="2023193" y="2377279"/>
            <a:chExt cx="1750301" cy="1763241"/>
          </a:xfrm>
        </p:grpSpPr>
        <p:pic>
          <p:nvPicPr>
            <p:cNvPr id="18" name="Picture 17" descr="A close-up of a pipe&#10;&#10;Description automatically generated">
              <a:extLst>
                <a:ext uri="{FF2B5EF4-FFF2-40B4-BE49-F238E27FC236}">
                  <a16:creationId xmlns:a16="http://schemas.microsoft.com/office/drawing/2014/main" id="{79FC546C-CC8A-FC94-77BE-CA045057DCE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20" name="TextBox 19">
              <a:extLst>
                <a:ext uri="{FF2B5EF4-FFF2-40B4-BE49-F238E27FC236}">
                  <a16:creationId xmlns:a16="http://schemas.microsoft.com/office/drawing/2014/main" id="{E52B48CE-AF24-49CC-4F85-3DA74A0A2EAB}"/>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Microfiltration</a:t>
              </a:r>
            </a:p>
          </p:txBody>
        </p:sp>
      </p:grpSp>
      <p:grpSp>
        <p:nvGrpSpPr>
          <p:cNvPr id="12" name="Group 11">
            <a:extLst>
              <a:ext uri="{FF2B5EF4-FFF2-40B4-BE49-F238E27FC236}">
                <a16:creationId xmlns:a16="http://schemas.microsoft.com/office/drawing/2014/main" id="{7C972069-9283-4510-E922-B4E089D41A93}"/>
              </a:ext>
            </a:extLst>
          </p:cNvPr>
          <p:cNvGrpSpPr/>
          <p:nvPr userDrawn="1"/>
        </p:nvGrpSpPr>
        <p:grpSpPr>
          <a:xfrm>
            <a:off x="6034542" y="3874552"/>
            <a:ext cx="1674373" cy="1677579"/>
            <a:chOff x="3933174" y="2372831"/>
            <a:chExt cx="1758064" cy="1761432"/>
          </a:xfrm>
        </p:grpSpPr>
        <p:pic>
          <p:nvPicPr>
            <p:cNvPr id="16" name="Picture 15" descr="A large group of white pipes&#10;&#10;Description automatically generated with medium confidence">
              <a:extLst>
                <a:ext uri="{FF2B5EF4-FFF2-40B4-BE49-F238E27FC236}">
                  <a16:creationId xmlns:a16="http://schemas.microsoft.com/office/drawing/2014/main" id="{D6642359-0A6B-B272-7028-76497ABA406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17" name="TextBox 16">
              <a:extLst>
                <a:ext uri="{FF2B5EF4-FFF2-40B4-BE49-F238E27FC236}">
                  <a16:creationId xmlns:a16="http://schemas.microsoft.com/office/drawing/2014/main" id="{CA962B8D-75C1-288F-E140-B9BDFDB2AE0B}"/>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Reverse Osmosis</a:t>
              </a:r>
            </a:p>
          </p:txBody>
        </p:sp>
      </p:grpSp>
      <p:grpSp>
        <p:nvGrpSpPr>
          <p:cNvPr id="13" name="Group 12">
            <a:extLst>
              <a:ext uri="{FF2B5EF4-FFF2-40B4-BE49-F238E27FC236}">
                <a16:creationId xmlns:a16="http://schemas.microsoft.com/office/drawing/2014/main" id="{1FBD1335-4D1B-24BF-AF13-25CC7271E175}"/>
              </a:ext>
            </a:extLst>
          </p:cNvPr>
          <p:cNvGrpSpPr/>
          <p:nvPr userDrawn="1"/>
        </p:nvGrpSpPr>
        <p:grpSpPr>
          <a:xfrm>
            <a:off x="7862916" y="3886229"/>
            <a:ext cx="1671560" cy="1677579"/>
            <a:chOff x="5839281" y="2372831"/>
            <a:chExt cx="1755111" cy="1761432"/>
          </a:xfrm>
        </p:grpSpPr>
        <p:pic>
          <p:nvPicPr>
            <p:cNvPr id="14" name="Picture 13" descr="A large machine with black round objects&#10;&#10;Description automatically generated with medium confidence">
              <a:extLst>
                <a:ext uri="{FF2B5EF4-FFF2-40B4-BE49-F238E27FC236}">
                  <a16:creationId xmlns:a16="http://schemas.microsoft.com/office/drawing/2014/main" id="{B40F0890-FBCA-9134-3654-9AF68434C35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15" name="TextBox 14">
              <a:extLst>
                <a:ext uri="{FF2B5EF4-FFF2-40B4-BE49-F238E27FC236}">
                  <a16:creationId xmlns:a16="http://schemas.microsoft.com/office/drawing/2014/main" id="{1E0B4604-4C95-12DF-7721-2A28BE1DA2E7}"/>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Ultraviolet Light</a:t>
              </a:r>
            </a:p>
          </p:txBody>
        </p:sp>
      </p:grpSp>
      <p:grpSp>
        <p:nvGrpSpPr>
          <p:cNvPr id="22" name="Group 21">
            <a:extLst>
              <a:ext uri="{FF2B5EF4-FFF2-40B4-BE49-F238E27FC236}">
                <a16:creationId xmlns:a16="http://schemas.microsoft.com/office/drawing/2014/main" id="{DDD1F7C1-C765-F416-48BE-2D31551BE19A}"/>
              </a:ext>
            </a:extLst>
          </p:cNvPr>
          <p:cNvGrpSpPr/>
          <p:nvPr userDrawn="1"/>
        </p:nvGrpSpPr>
        <p:grpSpPr>
          <a:xfrm>
            <a:off x="4222197" y="961158"/>
            <a:ext cx="1670279" cy="1670279"/>
            <a:chOff x="3434214" y="1933077"/>
            <a:chExt cx="1435608" cy="1435608"/>
          </a:xfrm>
        </p:grpSpPr>
        <p:pic>
          <p:nvPicPr>
            <p:cNvPr id="29" name="Picture 28" descr="A large metal structure with a metal railing&#10;&#10;Description automatically generated with medium confidence">
              <a:extLst>
                <a:ext uri="{FF2B5EF4-FFF2-40B4-BE49-F238E27FC236}">
                  <a16:creationId xmlns:a16="http://schemas.microsoft.com/office/drawing/2014/main" id="{B32C47D6-51D7-9439-2D32-15CB355D278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3823" t="3823" r="3823" b="3823"/>
            <a:stretch/>
          </p:blipFill>
          <p:spPr>
            <a:xfrm>
              <a:off x="3434214" y="1933077"/>
              <a:ext cx="1435608" cy="1435608"/>
            </a:xfrm>
            <a:prstGeom prst="roundRect">
              <a:avLst>
                <a:gd name="adj" fmla="val 12023"/>
              </a:avLst>
            </a:prstGeom>
          </p:spPr>
        </p:pic>
        <p:sp>
          <p:nvSpPr>
            <p:cNvPr id="30" name="TextBox 29">
              <a:extLst>
                <a:ext uri="{FF2B5EF4-FFF2-40B4-BE49-F238E27FC236}">
                  <a16:creationId xmlns:a16="http://schemas.microsoft.com/office/drawing/2014/main" id="{B38CFC78-7993-5863-A988-BD46D83EADCB}"/>
                </a:ext>
              </a:extLst>
            </p:cNvPr>
            <p:cNvSpPr txBox="1"/>
            <p:nvPr userDrawn="1"/>
          </p:nvSpPr>
          <p:spPr>
            <a:xfrm>
              <a:off x="3436241"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Preliminary</a:t>
              </a:r>
            </a:p>
          </p:txBody>
        </p:sp>
      </p:grpSp>
      <p:grpSp>
        <p:nvGrpSpPr>
          <p:cNvPr id="23" name="Group 22">
            <a:extLst>
              <a:ext uri="{FF2B5EF4-FFF2-40B4-BE49-F238E27FC236}">
                <a16:creationId xmlns:a16="http://schemas.microsoft.com/office/drawing/2014/main" id="{7607C359-6938-D8E1-7277-BBE3D1458DDE}"/>
              </a:ext>
            </a:extLst>
          </p:cNvPr>
          <p:cNvGrpSpPr/>
          <p:nvPr userDrawn="1"/>
        </p:nvGrpSpPr>
        <p:grpSpPr>
          <a:xfrm>
            <a:off x="6038879" y="973259"/>
            <a:ext cx="1670279" cy="1670279"/>
            <a:chOff x="5016816" y="1933077"/>
            <a:chExt cx="1435608" cy="1435608"/>
          </a:xfrm>
        </p:grpSpPr>
        <p:pic>
          <p:nvPicPr>
            <p:cNvPr id="27" name="Picture 26" descr="A large round structure with many metal beams&#10;&#10;Description automatically generated with medium confidence">
              <a:extLst>
                <a:ext uri="{FF2B5EF4-FFF2-40B4-BE49-F238E27FC236}">
                  <a16:creationId xmlns:a16="http://schemas.microsoft.com/office/drawing/2014/main" id="{765247AD-B7A5-A4D9-8823-147E49759A0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5016816" y="1933077"/>
              <a:ext cx="1435608" cy="1435608"/>
            </a:xfrm>
            <a:prstGeom prst="roundRect">
              <a:avLst>
                <a:gd name="adj" fmla="val 12023"/>
              </a:avLst>
            </a:prstGeom>
          </p:spPr>
        </p:pic>
        <p:sp>
          <p:nvSpPr>
            <p:cNvPr id="28" name="TextBox 27">
              <a:extLst>
                <a:ext uri="{FF2B5EF4-FFF2-40B4-BE49-F238E27FC236}">
                  <a16:creationId xmlns:a16="http://schemas.microsoft.com/office/drawing/2014/main" id="{9D64BD9B-10BB-353B-F313-2A8C2D0C6E2D}"/>
                </a:ext>
              </a:extLst>
            </p:cNvPr>
            <p:cNvSpPr txBox="1"/>
            <p:nvPr userDrawn="1"/>
          </p:nvSpPr>
          <p:spPr>
            <a:xfrm>
              <a:off x="5018843"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Primary</a:t>
              </a:r>
            </a:p>
          </p:txBody>
        </p:sp>
      </p:grpSp>
      <p:grpSp>
        <p:nvGrpSpPr>
          <p:cNvPr id="24" name="Group 23">
            <a:extLst>
              <a:ext uri="{FF2B5EF4-FFF2-40B4-BE49-F238E27FC236}">
                <a16:creationId xmlns:a16="http://schemas.microsoft.com/office/drawing/2014/main" id="{B5F45FB0-C202-25D5-449D-D979C522A929}"/>
              </a:ext>
            </a:extLst>
          </p:cNvPr>
          <p:cNvGrpSpPr/>
          <p:nvPr userDrawn="1"/>
        </p:nvGrpSpPr>
        <p:grpSpPr>
          <a:xfrm>
            <a:off x="7855562" y="973259"/>
            <a:ext cx="1670279" cy="1670279"/>
            <a:chOff x="6575523" y="1933077"/>
            <a:chExt cx="1435608" cy="1435608"/>
          </a:xfrm>
        </p:grpSpPr>
        <p:pic>
          <p:nvPicPr>
            <p:cNvPr id="25" name="Picture 24" descr="Water spraying water into a dam&#10;&#10;Description automatically generated">
              <a:extLst>
                <a:ext uri="{FF2B5EF4-FFF2-40B4-BE49-F238E27FC236}">
                  <a16:creationId xmlns:a16="http://schemas.microsoft.com/office/drawing/2014/main" id="{A79D215B-B6FD-FB84-60D8-0F0C20C2423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6575523" y="1933077"/>
              <a:ext cx="1435608" cy="1435608"/>
            </a:xfrm>
            <a:prstGeom prst="roundRect">
              <a:avLst>
                <a:gd name="adj" fmla="val 11857"/>
              </a:avLst>
            </a:prstGeom>
          </p:spPr>
        </p:pic>
        <p:sp>
          <p:nvSpPr>
            <p:cNvPr id="26" name="TextBox 25">
              <a:extLst>
                <a:ext uri="{FF2B5EF4-FFF2-40B4-BE49-F238E27FC236}">
                  <a16:creationId xmlns:a16="http://schemas.microsoft.com/office/drawing/2014/main" id="{304CD5C9-B300-DAF0-735F-5981218FDA3B}"/>
                </a:ext>
              </a:extLst>
            </p:cNvPr>
            <p:cNvSpPr txBox="1"/>
            <p:nvPr userDrawn="1"/>
          </p:nvSpPr>
          <p:spPr>
            <a:xfrm>
              <a:off x="6577550"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Secondary</a:t>
              </a:r>
            </a:p>
          </p:txBody>
        </p:sp>
      </p:grpSp>
      <p:sp>
        <p:nvSpPr>
          <p:cNvPr id="31" name="TextBox 30">
            <a:extLst>
              <a:ext uri="{FF2B5EF4-FFF2-40B4-BE49-F238E27FC236}">
                <a16:creationId xmlns:a16="http://schemas.microsoft.com/office/drawing/2014/main" id="{FCB95B41-F5DD-0264-3C6B-875DAD0AAC04}"/>
              </a:ext>
            </a:extLst>
          </p:cNvPr>
          <p:cNvSpPr txBox="1"/>
          <p:nvPr userDrawn="1"/>
        </p:nvSpPr>
        <p:spPr>
          <a:xfrm>
            <a:off x="4234144" y="3031093"/>
            <a:ext cx="5298926" cy="442674"/>
          </a:xfrm>
          <a:prstGeom prst="roundRect">
            <a:avLst/>
          </a:prstGeom>
          <a:solidFill>
            <a:srgbClr val="1B75BB"/>
          </a:solidFill>
          <a:ln w="19050">
            <a:noFill/>
          </a:ln>
        </p:spPr>
        <p:txBody>
          <a:bodyPr wrap="square">
            <a:spAutoFit/>
          </a:bodyPr>
          <a:lstStyle/>
          <a:p>
            <a:pPr algn="ctr"/>
            <a:r>
              <a:rPr lang="en-US" sz="2000" b="1">
                <a:solidFill>
                  <a:schemeClr val="bg1"/>
                </a:solidFill>
              </a:rPr>
              <a:t>Up to </a:t>
            </a:r>
            <a:r>
              <a:rPr lang="en-US" sz="2000" b="1">
                <a:solidFill>
                  <a:schemeClr val="bg1"/>
                </a:solidFill>
                <a:cs typeface="Arial" panose="020B0604020202020204" pitchFamily="34" charset="0"/>
              </a:rPr>
              <a:t>170 </a:t>
            </a:r>
            <a:r>
              <a:rPr lang="en-US" sz="2000" b="1">
                <a:solidFill>
                  <a:schemeClr val="bg1"/>
                </a:solidFill>
              </a:rPr>
              <a:t>Million Gallons per Day Provided</a:t>
            </a:r>
            <a:endParaRPr lang="en-US" sz="2000">
              <a:solidFill>
                <a:schemeClr val="bg1"/>
              </a:solidFill>
            </a:endParaRPr>
          </a:p>
        </p:txBody>
      </p:sp>
      <p:grpSp>
        <p:nvGrpSpPr>
          <p:cNvPr id="69" name="Group 68">
            <a:extLst>
              <a:ext uri="{FF2B5EF4-FFF2-40B4-BE49-F238E27FC236}">
                <a16:creationId xmlns:a16="http://schemas.microsoft.com/office/drawing/2014/main" id="{68087C86-EB76-9B6D-91FD-443AB1857EB5}"/>
              </a:ext>
            </a:extLst>
          </p:cNvPr>
          <p:cNvGrpSpPr/>
          <p:nvPr userDrawn="1"/>
        </p:nvGrpSpPr>
        <p:grpSpPr>
          <a:xfrm>
            <a:off x="10126779" y="3973363"/>
            <a:ext cx="1667921" cy="1572748"/>
            <a:chOff x="10126779" y="3973363"/>
            <a:chExt cx="1667921" cy="1572748"/>
          </a:xfrm>
        </p:grpSpPr>
        <p:sp>
          <p:nvSpPr>
            <p:cNvPr id="2" name="TextBox 1">
              <a:extLst>
                <a:ext uri="{FF2B5EF4-FFF2-40B4-BE49-F238E27FC236}">
                  <a16:creationId xmlns:a16="http://schemas.microsoft.com/office/drawing/2014/main" id="{EEAC417D-AB30-738D-8183-C0379FE1308B}"/>
                </a:ext>
              </a:extLst>
            </p:cNvPr>
            <p:cNvSpPr txBox="1"/>
            <p:nvPr userDrawn="1"/>
          </p:nvSpPr>
          <p:spPr>
            <a:xfrm>
              <a:off x="10129138" y="3973363"/>
              <a:ext cx="1665562" cy="1026756"/>
            </a:xfrm>
            <a:prstGeom prst="rect">
              <a:avLst/>
            </a:prstGeom>
            <a:noFill/>
          </p:spPr>
          <p:txBody>
            <a:bodyPr wrap="square">
              <a:spAutoFit/>
            </a:bodyPr>
            <a:lstStyle/>
            <a:p>
              <a:pPr algn="ctr">
                <a:lnSpc>
                  <a:spcPts val="3500"/>
                </a:lnSpc>
              </a:pPr>
              <a:r>
                <a:rPr lang="en-US" sz="4400" b="1">
                  <a:solidFill>
                    <a:srgbClr val="1B75BB"/>
                  </a:solidFill>
                </a:rPr>
                <a:t>130 </a:t>
              </a:r>
              <a:r>
                <a:rPr lang="en-US" sz="4400" b="1" err="1">
                  <a:solidFill>
                    <a:srgbClr val="1B75BB"/>
                  </a:solidFill>
                </a:rPr>
                <a:t>mgd</a:t>
              </a:r>
              <a:endParaRPr lang="en-US" sz="1400" b="1">
                <a:solidFill>
                  <a:srgbClr val="1B75BB"/>
                </a:solidFill>
              </a:endParaRPr>
            </a:p>
          </p:txBody>
        </p:sp>
        <p:sp>
          <p:nvSpPr>
            <p:cNvPr id="95" name="TextBox 94">
              <a:extLst>
                <a:ext uri="{FF2B5EF4-FFF2-40B4-BE49-F238E27FC236}">
                  <a16:creationId xmlns:a16="http://schemas.microsoft.com/office/drawing/2014/main" id="{2DE026F9-2071-3DD8-D343-57239CF21146}"/>
                </a:ext>
              </a:extLst>
            </p:cNvPr>
            <p:cNvSpPr txBox="1"/>
            <p:nvPr userDrawn="1"/>
          </p:nvSpPr>
          <p:spPr>
            <a:xfrm>
              <a:off x="10126779" y="4899780"/>
              <a:ext cx="1661924" cy="646331"/>
            </a:xfrm>
            <a:prstGeom prst="rect">
              <a:avLst/>
            </a:prstGeom>
            <a:noFill/>
          </p:spPr>
          <p:txBody>
            <a:bodyPr wrap="square">
              <a:spAutoFit/>
            </a:bodyPr>
            <a:lstStyle/>
            <a:p>
              <a:pPr algn="ctr"/>
              <a:r>
                <a:rPr lang="en-US" sz="1800" b="1"/>
                <a:t>for 1 million people</a:t>
              </a:r>
              <a:endParaRPr lang="en-US"/>
            </a:p>
          </p:txBody>
        </p:sp>
      </p:grpSp>
      <p:sp>
        <p:nvSpPr>
          <p:cNvPr id="107" name="Title 1">
            <a:extLst>
              <a:ext uri="{FF2B5EF4-FFF2-40B4-BE49-F238E27FC236}">
                <a16:creationId xmlns:a16="http://schemas.microsoft.com/office/drawing/2014/main" id="{D2686B8E-9AF1-2A75-0C71-9963F42DE23A}"/>
              </a:ext>
            </a:extLst>
          </p:cNvPr>
          <p:cNvSpPr txBox="1">
            <a:spLocks/>
          </p:cNvSpPr>
          <p:nvPr userDrawn="1"/>
        </p:nvSpPr>
        <p:spPr>
          <a:xfrm>
            <a:off x="838201" y="710348"/>
            <a:ext cx="2318467" cy="5401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000">
                <a:solidFill>
                  <a:schemeClr val="bg1"/>
                </a:solidFill>
                <a:latin typeface="Arial"/>
                <a:cs typeface="Arial" panose="020B0604020202020204" pitchFamily="34" charset="0"/>
              </a:rPr>
              <a:t>Flows to GWRS</a:t>
            </a:r>
          </a:p>
        </p:txBody>
      </p:sp>
    </p:spTree>
    <p:extLst>
      <p:ext uri="{BB962C8B-B14F-4D97-AF65-F5344CB8AC3E}">
        <p14:creationId xmlns:p14="http://schemas.microsoft.com/office/powerpoint/2010/main" val="80139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left)">
                                      <p:cBhvr>
                                        <p:cTn id="22" dur="1000"/>
                                        <p:tgtEl>
                                          <p:spTgt spid="97"/>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up)">
                                      <p:cBhvr>
                                        <p:cTn id="26" dur="1000"/>
                                        <p:tgtEl>
                                          <p:spTgt spid="101"/>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par>
                          <p:cTn id="31" fill="hold">
                            <p:stCondLst>
                              <p:cond delay="6000"/>
                            </p:stCondLst>
                            <p:childTnLst>
                              <p:par>
                                <p:cTn id="32" presetID="22" presetClass="entr" presetSubtype="1" fill="hold"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1000"/>
                                        <p:tgtEl>
                                          <p:spTgt spid="102"/>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par>
                          <p:cTn id="46" fill="hold">
                            <p:stCondLst>
                              <p:cond delay="90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childTnLst>
                          </p:cTn>
                        </p:par>
                        <p:par>
                          <p:cTn id="50" fill="hold">
                            <p:stCondLst>
                              <p:cond delay="10000"/>
                            </p:stCondLst>
                            <p:childTnLst>
                              <p:par>
                                <p:cTn id="51" presetID="22" presetClass="entr" presetSubtype="8" fill="hold" nodeType="after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wipe(left)">
                                      <p:cBhvr>
                                        <p:cTn id="53" dur="1000"/>
                                        <p:tgtEl>
                                          <p:spTgt spid="106"/>
                                        </p:tgtEl>
                                      </p:cBhvr>
                                    </p:animEffect>
                                  </p:childTnLst>
                                </p:cTn>
                              </p:par>
                            </p:childTnLst>
                          </p:cTn>
                        </p:par>
                        <p:par>
                          <p:cTn id="54" fill="hold">
                            <p:stCondLst>
                              <p:cond delay="11000"/>
                            </p:stCondLst>
                            <p:childTnLst>
                              <p:par>
                                <p:cTn id="55" presetID="10" presetClass="entr" presetSubtype="0"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cean Outfal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AC17F0-1FF8-42F7-8366-966A97FC0E62}"/>
              </a:ext>
            </a:extLst>
          </p:cNvPr>
          <p:cNvSpPr>
            <a:spLocks noGrp="1"/>
          </p:cNvSpPr>
          <p:nvPr>
            <p:ph type="dt" sz="half" idx="10"/>
          </p:nvPr>
        </p:nvSpPr>
        <p:spPr/>
        <p:txBody>
          <a:bodyPr/>
          <a:lstStyle/>
          <a:p>
            <a:fld id="{55A89FB9-5A1F-4DF4-A003-6ECD6C765450}" type="datetime1">
              <a:rPr lang="en-US" smtClean="0"/>
              <a:t>2/12/2026</a:t>
            </a:fld>
            <a:endParaRPr lang="en-US"/>
          </a:p>
        </p:txBody>
      </p:sp>
      <p:sp>
        <p:nvSpPr>
          <p:cNvPr id="4" name="Footer Placeholder 3">
            <a:extLst>
              <a:ext uri="{FF2B5EF4-FFF2-40B4-BE49-F238E27FC236}">
                <a16:creationId xmlns:a16="http://schemas.microsoft.com/office/drawing/2014/main" id="{26245E07-09F0-49A7-9F0D-2BCE94E28C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AFD12C-0358-42FD-9E5E-7D4E9EDEE0CD}"/>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2" name="Picture 1">
            <a:extLst>
              <a:ext uri="{FF2B5EF4-FFF2-40B4-BE49-F238E27FC236}">
                <a16:creationId xmlns:a16="http://schemas.microsoft.com/office/drawing/2014/main" id="{A285E46D-0FFA-AE0D-E63B-EA831EAB89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40070"/>
            <a:ext cx="9303403" cy="5533832"/>
          </a:xfrm>
          <a:prstGeom prst="rect">
            <a:avLst/>
          </a:prstGeom>
        </p:spPr>
      </p:pic>
      <p:grpSp>
        <p:nvGrpSpPr>
          <p:cNvPr id="9" name="Group 8">
            <a:extLst>
              <a:ext uri="{FF2B5EF4-FFF2-40B4-BE49-F238E27FC236}">
                <a16:creationId xmlns:a16="http://schemas.microsoft.com/office/drawing/2014/main" id="{1BF4239C-5D39-C052-169C-0B792D394EDE}"/>
              </a:ext>
            </a:extLst>
          </p:cNvPr>
          <p:cNvGrpSpPr/>
          <p:nvPr userDrawn="1"/>
        </p:nvGrpSpPr>
        <p:grpSpPr>
          <a:xfrm>
            <a:off x="4825263" y="4224573"/>
            <a:ext cx="4938667" cy="2397211"/>
            <a:chOff x="4825263" y="4224573"/>
            <a:chExt cx="4938667" cy="2397211"/>
          </a:xfrm>
        </p:grpSpPr>
        <p:pic>
          <p:nvPicPr>
            <p:cNvPr id="18" name="Picture 17">
              <a:extLst>
                <a:ext uri="{FF2B5EF4-FFF2-40B4-BE49-F238E27FC236}">
                  <a16:creationId xmlns:a16="http://schemas.microsoft.com/office/drawing/2014/main" id="{CE994B53-EFF7-E33B-BC0C-1087D3B49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263" y="4224573"/>
              <a:ext cx="2420740" cy="2397211"/>
            </a:xfrm>
            <a:prstGeom prst="ellipse">
              <a:avLst/>
            </a:prstGeom>
            <a:ln w="57150">
              <a:solidFill>
                <a:schemeClr val="bg1"/>
              </a:solidFill>
            </a:ln>
          </p:spPr>
        </p:pic>
        <p:sp>
          <p:nvSpPr>
            <p:cNvPr id="19" name="TextBox 18">
              <a:extLst>
                <a:ext uri="{FF2B5EF4-FFF2-40B4-BE49-F238E27FC236}">
                  <a16:creationId xmlns:a16="http://schemas.microsoft.com/office/drawing/2014/main" id="{E342D3CE-23E0-5B2B-ED71-644C4A072FD2}"/>
                </a:ext>
              </a:extLst>
            </p:cNvPr>
            <p:cNvSpPr txBox="1"/>
            <p:nvPr userDrawn="1"/>
          </p:nvSpPr>
          <p:spPr>
            <a:xfrm>
              <a:off x="7706530" y="4937924"/>
              <a:ext cx="2057400" cy="1191816"/>
            </a:xfrm>
            <a:prstGeom prst="roundRect">
              <a:avLst/>
            </a:prstGeom>
            <a:solidFill>
              <a:schemeClr val="bg1"/>
            </a:solidFill>
            <a:ln w="19050">
              <a:gradFill>
                <a:gsLst>
                  <a:gs pos="0">
                    <a:srgbClr val="29ABE2"/>
                  </a:gs>
                  <a:gs pos="100000">
                    <a:srgbClr val="1D76BB"/>
                  </a:gs>
                </a:gsLst>
                <a:lin ang="8400000" scaled="0"/>
              </a:gradFill>
            </a:ln>
          </p:spPr>
          <p:txBody>
            <a:bodyPr wrap="square">
              <a:spAutoFit/>
            </a:bodyPr>
            <a:lstStyle/>
            <a:p>
              <a:pPr algn="ctr"/>
              <a:r>
                <a:rPr lang="en-US" sz="1800" b="1"/>
                <a:t>Ocean Outfall has</a:t>
              </a:r>
            </a:p>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503</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Portholes</a:t>
              </a:r>
            </a:p>
          </p:txBody>
        </p:sp>
      </p:grpSp>
      <p:grpSp>
        <p:nvGrpSpPr>
          <p:cNvPr id="6" name="Group 5">
            <a:extLst>
              <a:ext uri="{FF2B5EF4-FFF2-40B4-BE49-F238E27FC236}">
                <a16:creationId xmlns:a16="http://schemas.microsoft.com/office/drawing/2014/main" id="{E7554552-C6B1-1232-C42C-2C591C15CA17}"/>
              </a:ext>
            </a:extLst>
          </p:cNvPr>
          <p:cNvGrpSpPr/>
          <p:nvPr userDrawn="1"/>
        </p:nvGrpSpPr>
        <p:grpSpPr>
          <a:xfrm>
            <a:off x="6874094" y="2401010"/>
            <a:ext cx="4751842" cy="1305609"/>
            <a:chOff x="6874094" y="2401010"/>
            <a:chExt cx="4751842" cy="1305609"/>
          </a:xfrm>
        </p:grpSpPr>
        <p:sp>
          <p:nvSpPr>
            <p:cNvPr id="11" name="TextBox 10">
              <a:extLst>
                <a:ext uri="{FF2B5EF4-FFF2-40B4-BE49-F238E27FC236}">
                  <a16:creationId xmlns:a16="http://schemas.microsoft.com/office/drawing/2014/main" id="{DAF984C5-08FE-43AA-AF14-649DBB72CF1A}"/>
                </a:ext>
              </a:extLst>
            </p:cNvPr>
            <p:cNvSpPr txBox="1"/>
            <p:nvPr userDrawn="1"/>
          </p:nvSpPr>
          <p:spPr>
            <a:xfrm>
              <a:off x="6874094" y="2401010"/>
              <a:ext cx="43583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rPr>
                <a:t>14¼ Huntington Beach Piers long</a:t>
              </a:r>
            </a:p>
          </p:txBody>
        </p:sp>
        <p:pic>
          <p:nvPicPr>
            <p:cNvPr id="8" name="Picture 7" descr="A picture containing sitting, table, person, night&#10;&#10;Description automatically generated">
              <a:extLst>
                <a:ext uri="{FF2B5EF4-FFF2-40B4-BE49-F238E27FC236}">
                  <a16:creationId xmlns:a16="http://schemas.microsoft.com/office/drawing/2014/main" id="{EF036D87-B261-45BC-9440-0801CCDFB56D}"/>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6874094" y="2578746"/>
              <a:ext cx="4751842" cy="1127873"/>
            </a:xfrm>
            <a:prstGeom prst="rect">
              <a:avLst/>
            </a:prstGeom>
          </p:spPr>
        </p:pic>
      </p:grpSp>
      <p:grpSp>
        <p:nvGrpSpPr>
          <p:cNvPr id="7" name="Group 6">
            <a:extLst>
              <a:ext uri="{FF2B5EF4-FFF2-40B4-BE49-F238E27FC236}">
                <a16:creationId xmlns:a16="http://schemas.microsoft.com/office/drawing/2014/main" id="{4494D97F-C5FE-A8AB-043C-79CF0CEA237A}"/>
              </a:ext>
            </a:extLst>
          </p:cNvPr>
          <p:cNvGrpSpPr/>
          <p:nvPr userDrawn="1"/>
        </p:nvGrpSpPr>
        <p:grpSpPr>
          <a:xfrm>
            <a:off x="3593612" y="2543651"/>
            <a:ext cx="1724296" cy="1434701"/>
            <a:chOff x="3593612" y="2543651"/>
            <a:chExt cx="1724296" cy="1434701"/>
          </a:xfrm>
        </p:grpSpPr>
        <p:sp>
          <p:nvSpPr>
            <p:cNvPr id="20" name="TextBox 19">
              <a:extLst>
                <a:ext uri="{FF2B5EF4-FFF2-40B4-BE49-F238E27FC236}">
                  <a16:creationId xmlns:a16="http://schemas.microsoft.com/office/drawing/2014/main" id="{F6777FF0-57D5-3B67-B83A-08BF4CDDC40A}"/>
                </a:ext>
              </a:extLst>
            </p:cNvPr>
            <p:cNvSpPr txBox="1"/>
            <p:nvPr userDrawn="1"/>
          </p:nvSpPr>
          <p:spPr>
            <a:xfrm>
              <a:off x="3820035" y="2543651"/>
              <a:ext cx="1271450" cy="885349"/>
            </a:xfrm>
            <a:prstGeom prst="roundRect">
              <a:avLst/>
            </a:prstGeom>
            <a:solidFill>
              <a:schemeClr val="bg1"/>
            </a:solidFill>
            <a:ln w="19050">
              <a:gradFill>
                <a:gsLst>
                  <a:gs pos="0">
                    <a:srgbClr val="29ABE2"/>
                  </a:gs>
                  <a:gs pos="100000">
                    <a:srgbClr val="1D76BB"/>
                  </a:gs>
                </a:gsLst>
                <a:lin ang="7200000" scaled="0"/>
              </a:gradFill>
            </a:ln>
          </p:spPr>
          <p:txBody>
            <a:bodyPr wrap="square">
              <a:spAutoFit/>
            </a:bodyPr>
            <a:lstStyle/>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200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Feet Deep</a:t>
              </a:r>
            </a:p>
          </p:txBody>
        </p:sp>
        <p:sp>
          <p:nvSpPr>
            <p:cNvPr id="21" name="TextBox 20">
              <a:extLst>
                <a:ext uri="{FF2B5EF4-FFF2-40B4-BE49-F238E27FC236}">
                  <a16:creationId xmlns:a16="http://schemas.microsoft.com/office/drawing/2014/main" id="{28C487DE-D330-D185-9B0A-06F0E3060017}"/>
                </a:ext>
              </a:extLst>
            </p:cNvPr>
            <p:cNvSpPr txBox="1"/>
            <p:nvPr userDrawn="1"/>
          </p:nvSpPr>
          <p:spPr>
            <a:xfrm>
              <a:off x="3593612" y="3455132"/>
              <a:ext cx="1724296" cy="523220"/>
            </a:xfrm>
            <a:prstGeom prst="rect">
              <a:avLst/>
            </a:prstGeom>
            <a:noFill/>
          </p:spPr>
          <p:txBody>
            <a:bodyPr wrap="square">
              <a:spAutoFit/>
            </a:bodyPr>
            <a:lstStyle/>
            <a:p>
              <a:pPr algn="ctr"/>
              <a:r>
                <a:rPr lang="en-US" sz="1400"/>
                <a:t>Equal to a </a:t>
              </a:r>
              <a:br>
                <a:rPr lang="en-US" sz="1400"/>
              </a:br>
              <a:r>
                <a:rPr lang="en-US" sz="1400"/>
                <a:t>16-story building</a:t>
              </a:r>
            </a:p>
          </p:txBody>
        </p:sp>
      </p:grpSp>
      <p:sp>
        <p:nvSpPr>
          <p:cNvPr id="22" name="Rectangle: Top Corners Rounded 21">
            <a:extLst>
              <a:ext uri="{FF2B5EF4-FFF2-40B4-BE49-F238E27FC236}">
                <a16:creationId xmlns:a16="http://schemas.microsoft.com/office/drawing/2014/main" id="{4ADAD161-D821-AE4D-066A-2E473FB9D253}"/>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30ED3711-B45B-2484-4266-EAC24D6B4F4F}"/>
              </a:ext>
            </a:extLst>
          </p:cNvPr>
          <p:cNvSpPr txBox="1">
            <a:spLocks/>
          </p:cNvSpPr>
          <p:nvPr userDrawn="1"/>
        </p:nvSpPr>
        <p:spPr>
          <a:xfrm>
            <a:off x="469480" y="431306"/>
            <a:ext cx="9780943" cy="88103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Ocean Outfall Pipeline</a:t>
            </a:r>
          </a:p>
        </p:txBody>
      </p:sp>
    </p:spTree>
    <p:extLst>
      <p:ext uri="{BB962C8B-B14F-4D97-AF65-F5344CB8AC3E}">
        <p14:creationId xmlns:p14="http://schemas.microsoft.com/office/powerpoint/2010/main" val="7538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cean Monitor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185DB3-1450-44CD-B85F-EDE08BD5C1A7}"/>
              </a:ext>
            </a:extLst>
          </p:cNvPr>
          <p:cNvSpPr>
            <a:spLocks noGrp="1"/>
          </p:cNvSpPr>
          <p:nvPr>
            <p:ph type="dt" sz="half" idx="10"/>
          </p:nvPr>
        </p:nvSpPr>
        <p:spPr/>
        <p:txBody>
          <a:bodyPr/>
          <a:lstStyle/>
          <a:p>
            <a:fld id="{E4E48A72-C119-410A-AAD3-33E83A06C6CF}" type="datetime1">
              <a:rPr lang="en-US" smtClean="0"/>
              <a:t>2/12/2026</a:t>
            </a:fld>
            <a:endParaRPr lang="en-US"/>
          </a:p>
        </p:txBody>
      </p:sp>
      <p:sp>
        <p:nvSpPr>
          <p:cNvPr id="4" name="Footer Placeholder 3">
            <a:extLst>
              <a:ext uri="{FF2B5EF4-FFF2-40B4-BE49-F238E27FC236}">
                <a16:creationId xmlns:a16="http://schemas.microsoft.com/office/drawing/2014/main" id="{36D40F4E-827A-4BF3-BDC0-BB6C3ADBDE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9C3A8B-6576-40F9-97B1-1883445EE096}"/>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9" name="Picture 8">
            <a:extLst>
              <a:ext uri="{FF2B5EF4-FFF2-40B4-BE49-F238E27FC236}">
                <a16:creationId xmlns:a16="http://schemas.microsoft.com/office/drawing/2014/main" id="{810139A1-C2F2-E138-ABE8-B2ED8F2BE08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491734" y="1407745"/>
            <a:ext cx="6268349" cy="4748273"/>
          </a:xfrm>
          <a:prstGeom prst="roundRect">
            <a:avLst>
              <a:gd name="adj" fmla="val 6839"/>
            </a:avLst>
          </a:prstGeom>
        </p:spPr>
      </p:pic>
      <p:grpSp>
        <p:nvGrpSpPr>
          <p:cNvPr id="10" name="Group 9">
            <a:extLst>
              <a:ext uri="{FF2B5EF4-FFF2-40B4-BE49-F238E27FC236}">
                <a16:creationId xmlns:a16="http://schemas.microsoft.com/office/drawing/2014/main" id="{28E878A1-71EB-29AC-AD5E-E957EE1AA9B0}"/>
              </a:ext>
            </a:extLst>
          </p:cNvPr>
          <p:cNvGrpSpPr/>
          <p:nvPr userDrawn="1"/>
        </p:nvGrpSpPr>
        <p:grpSpPr>
          <a:xfrm>
            <a:off x="838200" y="5532642"/>
            <a:ext cx="3633748" cy="276999"/>
            <a:chOff x="-1147732" y="5540593"/>
            <a:chExt cx="3633748" cy="276999"/>
          </a:xfrm>
        </p:grpSpPr>
        <p:sp>
          <p:nvSpPr>
            <p:cNvPr id="11" name="Oval 10">
              <a:extLst>
                <a:ext uri="{FF2B5EF4-FFF2-40B4-BE49-F238E27FC236}">
                  <a16:creationId xmlns:a16="http://schemas.microsoft.com/office/drawing/2014/main" id="{A85AFB51-0765-C839-C2CF-185D7B0109C3}"/>
                </a:ext>
              </a:extLst>
            </p:cNvPr>
            <p:cNvSpPr/>
            <p:nvPr userDrawn="1"/>
          </p:nvSpPr>
          <p:spPr>
            <a:xfrm>
              <a:off x="-1147732" y="5623434"/>
              <a:ext cx="111319" cy="111319"/>
            </a:xfrm>
            <a:prstGeom prst="ellipse">
              <a:avLst/>
            </a:prstGeom>
            <a:solidFill>
              <a:srgbClr val="FFCB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EE3BF2-0DB5-0DAA-A4E1-E08C8347731C}"/>
                </a:ext>
              </a:extLst>
            </p:cNvPr>
            <p:cNvSpPr txBox="1"/>
            <p:nvPr userDrawn="1"/>
          </p:nvSpPr>
          <p:spPr>
            <a:xfrm>
              <a:off x="-1036413" y="5540593"/>
              <a:ext cx="3522429" cy="276999"/>
            </a:xfrm>
            <a:prstGeom prst="rect">
              <a:avLst/>
            </a:prstGeom>
            <a:noFill/>
          </p:spPr>
          <p:txBody>
            <a:bodyPr wrap="square">
              <a:spAutoFit/>
            </a:bodyPr>
            <a:lstStyle/>
            <a:p>
              <a:pPr algn="l"/>
              <a:r>
                <a:rPr lang="en-US" sz="1200">
                  <a:solidFill>
                    <a:schemeClr val="tx1"/>
                  </a:solidFill>
                  <a:effectLst/>
                  <a:latin typeface="Calibri" panose="020F0502020204030204" pitchFamily="34" charset="0"/>
                  <a:ea typeface="Times New Roman" panose="02020603050405020304" pitchFamily="18" charset="0"/>
                </a:rPr>
                <a:t>Core Water Quality Monitoring Sample Locations </a:t>
              </a:r>
              <a:endParaRPr lang="en-US" sz="1000" b="0">
                <a:solidFill>
                  <a:schemeClr val="tx1"/>
                </a:solidFill>
              </a:endParaRPr>
            </a:p>
          </p:txBody>
        </p:sp>
      </p:grpSp>
      <p:grpSp>
        <p:nvGrpSpPr>
          <p:cNvPr id="2" name="Group 1">
            <a:extLst>
              <a:ext uri="{FF2B5EF4-FFF2-40B4-BE49-F238E27FC236}">
                <a16:creationId xmlns:a16="http://schemas.microsoft.com/office/drawing/2014/main" id="{5F495FEA-1BBE-3396-4898-F06AD06CCB10}"/>
              </a:ext>
            </a:extLst>
          </p:cNvPr>
          <p:cNvGrpSpPr/>
          <p:nvPr userDrawn="1"/>
        </p:nvGrpSpPr>
        <p:grpSpPr>
          <a:xfrm>
            <a:off x="719328" y="1769514"/>
            <a:ext cx="1530303" cy="1529891"/>
            <a:chOff x="719328" y="1769514"/>
            <a:chExt cx="1530303" cy="1529891"/>
          </a:xfrm>
        </p:grpSpPr>
        <p:pic>
          <p:nvPicPr>
            <p:cNvPr id="14" name="Picture 13">
              <a:extLst>
                <a:ext uri="{FF2B5EF4-FFF2-40B4-BE49-F238E27FC236}">
                  <a16:creationId xmlns:a16="http://schemas.microsoft.com/office/drawing/2014/main" id="{D08E3AAA-E412-0EA8-5084-614E7EF5A26D}"/>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719741" y="1769514"/>
              <a:ext cx="1529890" cy="1529891"/>
            </a:xfrm>
            <a:prstGeom prst="roundRect">
              <a:avLst>
                <a:gd name="adj" fmla="val 9539"/>
              </a:avLst>
            </a:prstGeom>
          </p:spPr>
        </p:pic>
        <p:sp>
          <p:nvSpPr>
            <p:cNvPr id="18" name="TextBox 17">
              <a:extLst>
                <a:ext uri="{FF2B5EF4-FFF2-40B4-BE49-F238E27FC236}">
                  <a16:creationId xmlns:a16="http://schemas.microsoft.com/office/drawing/2014/main" id="{1B480C0D-9155-527C-A810-CDA6F9E3E1D6}"/>
                </a:ext>
              </a:extLst>
            </p:cNvPr>
            <p:cNvSpPr txBox="1"/>
            <p:nvPr userDrawn="1"/>
          </p:nvSpPr>
          <p:spPr>
            <a:xfrm>
              <a:off x="719328" y="301168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Water</a:t>
              </a:r>
            </a:p>
          </p:txBody>
        </p:sp>
      </p:grpSp>
      <p:grpSp>
        <p:nvGrpSpPr>
          <p:cNvPr id="6" name="Group 5">
            <a:extLst>
              <a:ext uri="{FF2B5EF4-FFF2-40B4-BE49-F238E27FC236}">
                <a16:creationId xmlns:a16="http://schemas.microsoft.com/office/drawing/2014/main" id="{35FFFA5E-5E84-FCD1-773B-F9A88C43EB15}"/>
              </a:ext>
            </a:extLst>
          </p:cNvPr>
          <p:cNvGrpSpPr/>
          <p:nvPr userDrawn="1"/>
        </p:nvGrpSpPr>
        <p:grpSpPr>
          <a:xfrm>
            <a:off x="2422503" y="1763315"/>
            <a:ext cx="1529893" cy="1529891"/>
            <a:chOff x="2422503" y="1763315"/>
            <a:chExt cx="1529893" cy="1529891"/>
          </a:xfrm>
        </p:grpSpPr>
        <p:pic>
          <p:nvPicPr>
            <p:cNvPr id="15" name="Picture 14">
              <a:extLst>
                <a:ext uri="{FF2B5EF4-FFF2-40B4-BE49-F238E27FC236}">
                  <a16:creationId xmlns:a16="http://schemas.microsoft.com/office/drawing/2014/main" id="{ED94A18B-C733-A43F-7F98-C100703ED6AC}"/>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2422506" y="1763315"/>
              <a:ext cx="1529890" cy="1529891"/>
            </a:xfrm>
            <a:prstGeom prst="roundRect">
              <a:avLst>
                <a:gd name="adj" fmla="val 8945"/>
              </a:avLst>
            </a:prstGeom>
          </p:spPr>
        </p:pic>
        <p:sp>
          <p:nvSpPr>
            <p:cNvPr id="19" name="TextBox 18">
              <a:extLst>
                <a:ext uri="{FF2B5EF4-FFF2-40B4-BE49-F238E27FC236}">
                  <a16:creationId xmlns:a16="http://schemas.microsoft.com/office/drawing/2014/main" id="{BA132755-8DB0-013E-59FB-775BE367A2ED}"/>
                </a:ext>
              </a:extLst>
            </p:cNvPr>
            <p:cNvSpPr txBox="1"/>
            <p:nvPr userDrawn="1"/>
          </p:nvSpPr>
          <p:spPr>
            <a:xfrm>
              <a:off x="2422503" y="301168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Fish</a:t>
              </a:r>
            </a:p>
          </p:txBody>
        </p:sp>
      </p:grpSp>
      <p:grpSp>
        <p:nvGrpSpPr>
          <p:cNvPr id="7" name="Group 6">
            <a:extLst>
              <a:ext uri="{FF2B5EF4-FFF2-40B4-BE49-F238E27FC236}">
                <a16:creationId xmlns:a16="http://schemas.microsoft.com/office/drawing/2014/main" id="{D60C5A4A-D243-00D8-CCDD-580D6E05A647}"/>
              </a:ext>
            </a:extLst>
          </p:cNvPr>
          <p:cNvGrpSpPr/>
          <p:nvPr userDrawn="1"/>
        </p:nvGrpSpPr>
        <p:grpSpPr>
          <a:xfrm>
            <a:off x="719328" y="3454687"/>
            <a:ext cx="1529893" cy="1529478"/>
            <a:chOff x="719328" y="3454687"/>
            <a:chExt cx="1529893" cy="1529478"/>
          </a:xfrm>
        </p:grpSpPr>
        <p:pic>
          <p:nvPicPr>
            <p:cNvPr id="16" name="Picture 15">
              <a:extLst>
                <a:ext uri="{FF2B5EF4-FFF2-40B4-BE49-F238E27FC236}">
                  <a16:creationId xmlns:a16="http://schemas.microsoft.com/office/drawing/2014/main" id="{EBB9A6A7-C670-5A1C-B282-8B4E78950B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19743" y="3454687"/>
              <a:ext cx="1529478" cy="1529478"/>
            </a:xfrm>
            <a:prstGeom prst="roundRect">
              <a:avLst>
                <a:gd name="adj" fmla="val 9439"/>
              </a:avLst>
            </a:prstGeom>
          </p:spPr>
        </p:pic>
        <p:sp>
          <p:nvSpPr>
            <p:cNvPr id="20" name="TextBox 19">
              <a:extLst>
                <a:ext uri="{FF2B5EF4-FFF2-40B4-BE49-F238E27FC236}">
                  <a16:creationId xmlns:a16="http://schemas.microsoft.com/office/drawing/2014/main" id="{1AC8CA02-B579-33B2-576E-4075AD038642}"/>
                </a:ext>
              </a:extLst>
            </p:cNvPr>
            <p:cNvSpPr txBox="1"/>
            <p:nvPr userDrawn="1"/>
          </p:nvSpPr>
          <p:spPr>
            <a:xfrm>
              <a:off x="719328" y="470264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Nerissa</a:t>
              </a:r>
            </a:p>
          </p:txBody>
        </p:sp>
      </p:grpSp>
      <p:grpSp>
        <p:nvGrpSpPr>
          <p:cNvPr id="8" name="Group 7">
            <a:extLst>
              <a:ext uri="{FF2B5EF4-FFF2-40B4-BE49-F238E27FC236}">
                <a16:creationId xmlns:a16="http://schemas.microsoft.com/office/drawing/2014/main" id="{4F693916-4877-EF3A-5475-A940C1F882DE}"/>
              </a:ext>
            </a:extLst>
          </p:cNvPr>
          <p:cNvGrpSpPr/>
          <p:nvPr userDrawn="1"/>
        </p:nvGrpSpPr>
        <p:grpSpPr>
          <a:xfrm>
            <a:off x="2422503" y="3454687"/>
            <a:ext cx="1529481" cy="1529478"/>
            <a:chOff x="2422503" y="3454687"/>
            <a:chExt cx="1529481" cy="1529478"/>
          </a:xfrm>
        </p:grpSpPr>
        <p:pic>
          <p:nvPicPr>
            <p:cNvPr id="17" name="Picture 80">
              <a:extLst>
                <a:ext uri="{FF2B5EF4-FFF2-40B4-BE49-F238E27FC236}">
                  <a16:creationId xmlns:a16="http://schemas.microsoft.com/office/drawing/2014/main" id="{EF4A6B6F-B37E-7CB6-8EFF-A0B50C2585F7}"/>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22506" y="3454687"/>
              <a:ext cx="1529478" cy="1529478"/>
            </a:xfrm>
            <a:prstGeom prst="roundRect">
              <a:avLst>
                <a:gd name="adj" fmla="val 9161"/>
              </a:avLst>
            </a:prstGeom>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5E402DA-A2BB-FCC4-D615-03D6F33B6541}"/>
                </a:ext>
              </a:extLst>
            </p:cNvPr>
            <p:cNvSpPr txBox="1"/>
            <p:nvPr userDrawn="1"/>
          </p:nvSpPr>
          <p:spPr>
            <a:xfrm>
              <a:off x="2422503" y="470264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Sand</a:t>
              </a:r>
            </a:p>
          </p:txBody>
        </p:sp>
      </p:grpSp>
      <p:sp>
        <p:nvSpPr>
          <p:cNvPr id="22" name="Rectangle: Top Corners Rounded 21">
            <a:extLst>
              <a:ext uri="{FF2B5EF4-FFF2-40B4-BE49-F238E27FC236}">
                <a16:creationId xmlns:a16="http://schemas.microsoft.com/office/drawing/2014/main" id="{C2A8511F-652A-DA86-D81E-46CFFF7D1009}"/>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06A6F579-1C33-F9DB-1A3C-11C3077075E1}"/>
              </a:ext>
            </a:extLst>
          </p:cNvPr>
          <p:cNvSpPr txBox="1">
            <a:spLocks/>
          </p:cNvSpPr>
          <p:nvPr userDrawn="1"/>
        </p:nvSpPr>
        <p:spPr>
          <a:xfrm>
            <a:off x="469480" y="407453"/>
            <a:ext cx="9780943" cy="88103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Ocean Monitoring Program</a:t>
            </a:r>
          </a:p>
        </p:txBody>
      </p:sp>
      <p:cxnSp>
        <p:nvCxnSpPr>
          <p:cNvPr id="24" name="Straight Connector 23">
            <a:extLst>
              <a:ext uri="{FF2B5EF4-FFF2-40B4-BE49-F238E27FC236}">
                <a16:creationId xmlns:a16="http://schemas.microsoft.com/office/drawing/2014/main" id="{54D26377-A7F1-E88F-1C35-21CE6E7BC870}"/>
              </a:ext>
            </a:extLst>
          </p:cNvPr>
          <p:cNvCxnSpPr>
            <a:cxnSpLocks/>
          </p:cNvCxnSpPr>
          <p:nvPr userDrawn="1"/>
        </p:nvCxnSpPr>
        <p:spPr>
          <a:xfrm>
            <a:off x="11515725" y="0"/>
            <a:ext cx="0" cy="4984165"/>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01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26" presetClass="emph" presetSubtype="0" fill="hold"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6" presetClass="emph" presetSubtype="0" fill="hold" nodeType="with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2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WRS Flow Diagram">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C7CF19-C230-4E61-B632-99F47758950F}"/>
              </a:ext>
            </a:extLst>
          </p:cNvPr>
          <p:cNvSpPr>
            <a:spLocks noGrp="1"/>
          </p:cNvSpPr>
          <p:nvPr>
            <p:ph type="dt" sz="half" idx="10"/>
          </p:nvPr>
        </p:nvSpPr>
        <p:spPr/>
        <p:txBody>
          <a:bodyPr/>
          <a:lstStyle/>
          <a:p>
            <a:fld id="{91FB13FA-6020-4055-96A9-E1918F2CAD78}" type="datetime1">
              <a:rPr lang="en-US" smtClean="0"/>
              <a:t>2/12/2026</a:t>
            </a:fld>
            <a:endParaRPr lang="en-US"/>
          </a:p>
        </p:txBody>
      </p:sp>
      <p:sp>
        <p:nvSpPr>
          <p:cNvPr id="4" name="Footer Placeholder 3">
            <a:extLst>
              <a:ext uri="{FF2B5EF4-FFF2-40B4-BE49-F238E27FC236}">
                <a16:creationId xmlns:a16="http://schemas.microsoft.com/office/drawing/2014/main" id="{432EA2B9-2DB4-4680-A20E-8BFF13F852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4C1127-6EA4-4FA6-9243-4A3B6B6990C5}"/>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 name="Rectangle: Top Corners Rounded 1">
            <a:extLst>
              <a:ext uri="{FF2B5EF4-FFF2-40B4-BE49-F238E27FC236}">
                <a16:creationId xmlns:a16="http://schemas.microsoft.com/office/drawing/2014/main" id="{9972AD00-B019-1781-680B-2B4E377786B8}"/>
              </a:ext>
            </a:extLst>
          </p:cNvPr>
          <p:cNvSpPr/>
          <p:nvPr userDrawn="1"/>
        </p:nvSpPr>
        <p:spPr>
          <a:xfrm rot="10800000">
            <a:off x="3655539" y="-5373"/>
            <a:ext cx="4870152"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053194F-E374-F8A5-3008-290AF6BE4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3655539" y="245660"/>
            <a:ext cx="4870152" cy="1795179"/>
          </a:xfrm>
          <a:prstGeom prst="roundRect">
            <a:avLst>
              <a:gd name="adj" fmla="val 16702"/>
            </a:avLst>
          </a:prstGeom>
        </p:spPr>
      </p:pic>
      <p:grpSp>
        <p:nvGrpSpPr>
          <p:cNvPr id="7" name="Group 6">
            <a:extLst>
              <a:ext uri="{FF2B5EF4-FFF2-40B4-BE49-F238E27FC236}">
                <a16:creationId xmlns:a16="http://schemas.microsoft.com/office/drawing/2014/main" id="{6C8E1C2F-C187-0889-D667-1F723542D941}"/>
              </a:ext>
            </a:extLst>
          </p:cNvPr>
          <p:cNvGrpSpPr/>
          <p:nvPr userDrawn="1"/>
        </p:nvGrpSpPr>
        <p:grpSpPr>
          <a:xfrm>
            <a:off x="1182113" y="1247220"/>
            <a:ext cx="9827775" cy="4956751"/>
            <a:chOff x="1182113" y="1247220"/>
            <a:chExt cx="9827775" cy="4956751"/>
          </a:xfrm>
        </p:grpSpPr>
        <p:sp>
          <p:nvSpPr>
            <p:cNvPr id="12" name="TextBox 11">
              <a:extLst>
                <a:ext uri="{FF2B5EF4-FFF2-40B4-BE49-F238E27FC236}">
                  <a16:creationId xmlns:a16="http://schemas.microsoft.com/office/drawing/2014/main" id="{3695DFD4-5B15-A5D6-D102-4309C1E32DE4}"/>
                </a:ext>
              </a:extLst>
            </p:cNvPr>
            <p:cNvSpPr txBox="1"/>
            <p:nvPr userDrawn="1"/>
          </p:nvSpPr>
          <p:spPr>
            <a:xfrm>
              <a:off x="1182113" y="1247220"/>
              <a:ext cx="1856841" cy="578882"/>
            </a:xfrm>
            <a:prstGeom prst="roundRect">
              <a:avLst/>
            </a:prstGeom>
            <a:noFill/>
            <a:ln w="19050">
              <a:solidFill>
                <a:srgbClr val="1B75BB"/>
              </a:solidFill>
            </a:ln>
          </p:spPr>
          <p:txBody>
            <a:bodyPr wrap="square" anchor="ctr">
              <a:spAutoFit/>
            </a:bodyPr>
            <a:lstStyle/>
            <a:p>
              <a:pPr algn="ctr"/>
              <a:r>
                <a:rPr lang="en-US" sz="1400" b="0"/>
                <a:t>OC San Enhanced Source Control</a:t>
              </a:r>
            </a:p>
          </p:txBody>
        </p:sp>
        <p:cxnSp>
          <p:nvCxnSpPr>
            <p:cNvPr id="13" name="Straight Arrow Connector 12">
              <a:extLst>
                <a:ext uri="{FF2B5EF4-FFF2-40B4-BE49-F238E27FC236}">
                  <a16:creationId xmlns:a16="http://schemas.microsoft.com/office/drawing/2014/main" id="{4DC0E776-E9DA-C0B9-3932-58B549C62DA7}"/>
                </a:ext>
              </a:extLst>
            </p:cNvPr>
            <p:cNvCxnSpPr>
              <a:cxnSpLocks/>
            </p:cNvCxnSpPr>
            <p:nvPr userDrawn="1"/>
          </p:nvCxnSpPr>
          <p:spPr>
            <a:xfrm>
              <a:off x="2950152" y="3201096"/>
              <a:ext cx="399372" cy="0"/>
            </a:xfrm>
            <a:prstGeom prst="straightConnector1">
              <a:avLst/>
            </a:prstGeom>
            <a:ln w="19050">
              <a:solidFill>
                <a:srgbClr val="FAAF4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332B25-73EE-078F-2CEB-34182AAF73D8}"/>
                </a:ext>
              </a:extLst>
            </p:cNvPr>
            <p:cNvSpPr txBox="1"/>
            <p:nvPr userDrawn="1"/>
          </p:nvSpPr>
          <p:spPr>
            <a:xfrm>
              <a:off x="9750916" y="2797028"/>
              <a:ext cx="1119328" cy="885350"/>
            </a:xfrm>
            <a:prstGeom prst="roundRect">
              <a:avLst/>
            </a:prstGeom>
            <a:noFill/>
            <a:ln w="19050">
              <a:solidFill>
                <a:srgbClr val="1B75BB"/>
              </a:solidFill>
            </a:ln>
          </p:spPr>
          <p:txBody>
            <a:bodyPr wrap="square" anchor="ctr">
              <a:spAutoFit/>
            </a:bodyPr>
            <a:lstStyle/>
            <a:p>
              <a:pPr algn="ctr"/>
              <a:r>
                <a:rPr lang="en-US" sz="1800" b="1">
                  <a:solidFill>
                    <a:srgbClr val="1D76BB"/>
                  </a:solidFill>
                </a:rPr>
                <a:t>GWRS</a:t>
              </a:r>
              <a:r>
                <a:rPr lang="en-US" sz="1400" b="0"/>
                <a:t> Purified Water</a:t>
              </a:r>
            </a:p>
          </p:txBody>
        </p:sp>
        <p:cxnSp>
          <p:nvCxnSpPr>
            <p:cNvPr id="15" name="Straight Arrow Connector 14">
              <a:extLst>
                <a:ext uri="{FF2B5EF4-FFF2-40B4-BE49-F238E27FC236}">
                  <a16:creationId xmlns:a16="http://schemas.microsoft.com/office/drawing/2014/main" id="{3508C4CC-3148-149D-4487-5444198B0E14}"/>
                </a:ext>
              </a:extLst>
            </p:cNvPr>
            <p:cNvCxnSpPr>
              <a:cxnSpLocks/>
              <a:stCxn id="14" idx="2"/>
            </p:cNvCxnSpPr>
            <p:nvPr userDrawn="1"/>
          </p:nvCxnSpPr>
          <p:spPr>
            <a:xfrm>
              <a:off x="10310580" y="3682377"/>
              <a:ext cx="0" cy="774692"/>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32D731-3AAA-0E1A-21A7-73C5B065A456}"/>
                </a:ext>
              </a:extLst>
            </p:cNvPr>
            <p:cNvSpPr txBox="1"/>
            <p:nvPr userDrawn="1"/>
          </p:nvSpPr>
          <p:spPr>
            <a:xfrm>
              <a:off x="3642238" y="5672665"/>
              <a:ext cx="1393924" cy="527804"/>
            </a:xfrm>
            <a:prstGeom prst="roundRect">
              <a:avLst/>
            </a:prstGeom>
            <a:noFill/>
            <a:ln w="19050">
              <a:solidFill>
                <a:srgbClr val="1B75BB"/>
              </a:solidFill>
            </a:ln>
          </p:spPr>
          <p:txBody>
            <a:bodyPr wrap="square">
              <a:spAutoFit/>
            </a:bodyPr>
            <a:lstStyle/>
            <a:p>
              <a:pPr algn="ctr"/>
              <a:r>
                <a:rPr lang="en-US" sz="1100" b="0"/>
                <a:t>OC San</a:t>
              </a:r>
              <a:br>
                <a:rPr lang="en-US" sz="1400" b="0"/>
              </a:br>
              <a:r>
                <a:rPr lang="en-US" sz="1400" b="1"/>
                <a:t>Plant No. 1</a:t>
              </a:r>
            </a:p>
          </p:txBody>
        </p:sp>
        <p:sp>
          <p:nvSpPr>
            <p:cNvPr id="17" name="TextBox 16">
              <a:extLst>
                <a:ext uri="{FF2B5EF4-FFF2-40B4-BE49-F238E27FC236}">
                  <a16:creationId xmlns:a16="http://schemas.microsoft.com/office/drawing/2014/main" id="{D4EF74C4-9EE3-7CB9-523C-1BF3B5AE5215}"/>
                </a:ext>
              </a:extLst>
            </p:cNvPr>
            <p:cNvSpPr txBox="1"/>
            <p:nvPr userDrawn="1"/>
          </p:nvSpPr>
          <p:spPr>
            <a:xfrm>
              <a:off x="5622775" y="5676167"/>
              <a:ext cx="1531217" cy="527804"/>
            </a:xfrm>
            <a:prstGeom prst="roundRect">
              <a:avLst/>
            </a:prstGeom>
            <a:noFill/>
            <a:ln w="19050">
              <a:solidFill>
                <a:srgbClr val="1B75BB"/>
              </a:solidFill>
            </a:ln>
          </p:spPr>
          <p:txBody>
            <a:bodyPr wrap="square">
              <a:spAutoFit/>
            </a:bodyPr>
            <a:lstStyle/>
            <a:p>
              <a:pPr algn="ctr"/>
              <a:r>
                <a:rPr lang="en-US" sz="1100" b="0"/>
                <a:t>OC San</a:t>
              </a:r>
              <a:br>
                <a:rPr lang="en-US" sz="1400" b="0"/>
              </a:br>
              <a:r>
                <a:rPr lang="en-US" sz="1400" b="1"/>
                <a:t>Ocean Pipeline</a:t>
              </a:r>
            </a:p>
          </p:txBody>
        </p:sp>
        <p:cxnSp>
          <p:nvCxnSpPr>
            <p:cNvPr id="18" name="Straight Arrow Connector 17">
              <a:extLst>
                <a:ext uri="{FF2B5EF4-FFF2-40B4-BE49-F238E27FC236}">
                  <a16:creationId xmlns:a16="http://schemas.microsoft.com/office/drawing/2014/main" id="{49997964-EEAB-382A-2D16-479BC7B5F5ED}"/>
                </a:ext>
              </a:extLst>
            </p:cNvPr>
            <p:cNvCxnSpPr>
              <a:cxnSpLocks/>
              <a:stCxn id="60" idx="1"/>
            </p:cNvCxnSpPr>
            <p:nvPr userDrawn="1"/>
          </p:nvCxnSpPr>
          <p:spPr>
            <a:xfrm flipH="1">
              <a:off x="4339201" y="4089258"/>
              <a:ext cx="748" cy="1454102"/>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AAE5E3-742F-97BE-3DA8-E496331F282D}"/>
                </a:ext>
              </a:extLst>
            </p:cNvPr>
            <p:cNvCxnSpPr>
              <a:cxnSpLocks/>
            </p:cNvCxnSpPr>
            <p:nvPr userDrawn="1"/>
          </p:nvCxnSpPr>
          <p:spPr>
            <a:xfrm>
              <a:off x="2110533" y="1871214"/>
              <a:ext cx="0" cy="426863"/>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538AF9-EDF0-CE02-1985-F46578F88774}"/>
                </a:ext>
              </a:extLst>
            </p:cNvPr>
            <p:cNvCxnSpPr>
              <a:cxnSpLocks/>
            </p:cNvCxnSpPr>
            <p:nvPr userDrawn="1"/>
          </p:nvCxnSpPr>
          <p:spPr>
            <a:xfrm>
              <a:off x="5086403"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EF8F486-A45A-110F-C62D-96E177BB1536}"/>
                </a:ext>
              </a:extLst>
            </p:cNvPr>
            <p:cNvCxnSpPr>
              <a:cxnSpLocks/>
            </p:cNvCxnSpPr>
            <p:nvPr userDrawn="1"/>
          </p:nvCxnSpPr>
          <p:spPr>
            <a:xfrm>
              <a:off x="7153991"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F65D000-9E2F-526C-6DEC-92911CD2B8E7}"/>
                </a:ext>
              </a:extLst>
            </p:cNvPr>
            <p:cNvCxnSpPr>
              <a:cxnSpLocks/>
            </p:cNvCxnSpPr>
            <p:nvPr userDrawn="1"/>
          </p:nvCxnSpPr>
          <p:spPr>
            <a:xfrm>
              <a:off x="9305983"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9C0CAB4-F419-723E-3AD7-93CCE2E36075}"/>
                </a:ext>
              </a:extLst>
            </p:cNvPr>
            <p:cNvGrpSpPr/>
            <p:nvPr userDrawn="1"/>
          </p:nvGrpSpPr>
          <p:grpSpPr>
            <a:xfrm>
              <a:off x="3459776" y="2317402"/>
              <a:ext cx="1758850" cy="1771856"/>
              <a:chOff x="2023193" y="2377279"/>
              <a:chExt cx="1750301" cy="1763241"/>
            </a:xfrm>
          </p:grpSpPr>
          <p:pic>
            <p:nvPicPr>
              <p:cNvPr id="59" name="Picture 58" descr="A close-up of a pipe&#10;&#10;Description automatically generated">
                <a:extLst>
                  <a:ext uri="{FF2B5EF4-FFF2-40B4-BE49-F238E27FC236}">
                    <a16:creationId xmlns:a16="http://schemas.microsoft.com/office/drawing/2014/main" id="{39B09A05-38EE-5070-9404-33E7DA89DE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60" name="TextBox 59">
                <a:extLst>
                  <a:ext uri="{FF2B5EF4-FFF2-40B4-BE49-F238E27FC236}">
                    <a16:creationId xmlns:a16="http://schemas.microsoft.com/office/drawing/2014/main" id="{10F9B6CC-CB72-67FC-EE0F-E4CF0724300E}"/>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Microfiltration</a:t>
                </a:r>
              </a:p>
            </p:txBody>
          </p:sp>
        </p:grpSp>
        <p:grpSp>
          <p:nvGrpSpPr>
            <p:cNvPr id="24" name="Group 23">
              <a:extLst>
                <a:ext uri="{FF2B5EF4-FFF2-40B4-BE49-F238E27FC236}">
                  <a16:creationId xmlns:a16="http://schemas.microsoft.com/office/drawing/2014/main" id="{D2405622-233D-4186-3E12-E155C9EB63EA}"/>
                </a:ext>
              </a:extLst>
            </p:cNvPr>
            <p:cNvGrpSpPr/>
            <p:nvPr userDrawn="1"/>
          </p:nvGrpSpPr>
          <p:grpSpPr>
            <a:xfrm>
              <a:off x="5505057" y="2312933"/>
              <a:ext cx="1766652" cy="1770036"/>
              <a:chOff x="3933174" y="2372831"/>
              <a:chExt cx="1758064" cy="1761432"/>
            </a:xfrm>
          </p:grpSpPr>
          <p:pic>
            <p:nvPicPr>
              <p:cNvPr id="57" name="Picture 56" descr="A large group of white pipes&#10;&#10;Description automatically generated with medium confidence">
                <a:extLst>
                  <a:ext uri="{FF2B5EF4-FFF2-40B4-BE49-F238E27FC236}">
                    <a16:creationId xmlns:a16="http://schemas.microsoft.com/office/drawing/2014/main" id="{6A23CFCA-CF0D-C425-460A-381F528F0D1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58" name="TextBox 57">
                <a:extLst>
                  <a:ext uri="{FF2B5EF4-FFF2-40B4-BE49-F238E27FC236}">
                    <a16:creationId xmlns:a16="http://schemas.microsoft.com/office/drawing/2014/main" id="{214F73D6-C74E-443C-4AFB-3322C256D7D8}"/>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Reverse Osmosis</a:t>
                </a:r>
              </a:p>
            </p:txBody>
          </p:sp>
        </p:grpSp>
        <p:grpSp>
          <p:nvGrpSpPr>
            <p:cNvPr id="25" name="Group 24">
              <a:extLst>
                <a:ext uri="{FF2B5EF4-FFF2-40B4-BE49-F238E27FC236}">
                  <a16:creationId xmlns:a16="http://schemas.microsoft.com/office/drawing/2014/main" id="{FE49FE18-FFFA-639A-1DB5-EDEC532AEEB5}"/>
                </a:ext>
              </a:extLst>
            </p:cNvPr>
            <p:cNvGrpSpPr/>
            <p:nvPr userDrawn="1"/>
          </p:nvGrpSpPr>
          <p:grpSpPr>
            <a:xfrm>
              <a:off x="7566413" y="2312933"/>
              <a:ext cx="1763685" cy="1770036"/>
              <a:chOff x="5839281" y="2372831"/>
              <a:chExt cx="1755111" cy="1761432"/>
            </a:xfrm>
          </p:grpSpPr>
          <p:pic>
            <p:nvPicPr>
              <p:cNvPr id="55" name="Picture 54" descr="A large machine with black round objects&#10;&#10;Description automatically generated with medium confidence">
                <a:extLst>
                  <a:ext uri="{FF2B5EF4-FFF2-40B4-BE49-F238E27FC236}">
                    <a16:creationId xmlns:a16="http://schemas.microsoft.com/office/drawing/2014/main" id="{FE92E125-AFD7-481B-3F8D-0EE68D1EFCB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56" name="TextBox 55">
                <a:extLst>
                  <a:ext uri="{FF2B5EF4-FFF2-40B4-BE49-F238E27FC236}">
                    <a16:creationId xmlns:a16="http://schemas.microsoft.com/office/drawing/2014/main" id="{2D49C87E-0E56-7058-6F6C-E02C013A403F}"/>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Ultraviolet Light</a:t>
                </a:r>
              </a:p>
            </p:txBody>
          </p:sp>
        </p:grpSp>
        <p:sp>
          <p:nvSpPr>
            <p:cNvPr id="26" name="TextBox 25">
              <a:extLst>
                <a:ext uri="{FF2B5EF4-FFF2-40B4-BE49-F238E27FC236}">
                  <a16:creationId xmlns:a16="http://schemas.microsoft.com/office/drawing/2014/main" id="{13E7B2C0-1556-974E-B767-8C256026C757}"/>
                </a:ext>
              </a:extLst>
            </p:cNvPr>
            <p:cNvSpPr txBox="1"/>
            <p:nvPr userDrawn="1"/>
          </p:nvSpPr>
          <p:spPr>
            <a:xfrm>
              <a:off x="3680482" y="4436117"/>
              <a:ext cx="1317438" cy="370284"/>
            </a:xfrm>
            <a:prstGeom prst="roundRect">
              <a:avLst>
                <a:gd name="adj" fmla="val 30057"/>
              </a:avLst>
            </a:prstGeom>
            <a:solidFill>
              <a:schemeClr val="bg1"/>
            </a:solidFill>
            <a:ln w="19050">
              <a:solidFill>
                <a:srgbClr val="1B75BB"/>
              </a:solidFill>
            </a:ln>
          </p:spPr>
          <p:txBody>
            <a:bodyPr wrap="square" anchor="ctr">
              <a:spAutoFit/>
            </a:bodyPr>
            <a:lstStyle/>
            <a:p>
              <a:pPr algn="ctr"/>
              <a:r>
                <a:rPr lang="en-US" sz="1400"/>
                <a:t>Backwash</a:t>
              </a:r>
            </a:p>
          </p:txBody>
        </p:sp>
        <p:sp>
          <p:nvSpPr>
            <p:cNvPr id="27" name="TextBox 26">
              <a:extLst>
                <a:ext uri="{FF2B5EF4-FFF2-40B4-BE49-F238E27FC236}">
                  <a16:creationId xmlns:a16="http://schemas.microsoft.com/office/drawing/2014/main" id="{419CA89C-B140-39ED-6B45-DFECBA9C061C}"/>
                </a:ext>
              </a:extLst>
            </p:cNvPr>
            <p:cNvSpPr txBox="1"/>
            <p:nvPr userDrawn="1"/>
          </p:nvSpPr>
          <p:spPr>
            <a:xfrm>
              <a:off x="1270915" y="2361478"/>
              <a:ext cx="1679236" cy="1679237"/>
            </a:xfrm>
            <a:prstGeom prst="ellipse">
              <a:avLst/>
            </a:prstGeom>
            <a:noFill/>
            <a:ln w="19050">
              <a:solidFill>
                <a:srgbClr val="FAAF40"/>
              </a:solidFill>
            </a:ln>
          </p:spPr>
          <p:txBody>
            <a:bodyPr wrap="square" anchor="ctr">
              <a:noAutofit/>
            </a:bodyPr>
            <a:lstStyle/>
            <a:p>
              <a:pPr algn="ctr"/>
              <a:r>
                <a:rPr lang="en-US" sz="1800" b="1">
                  <a:solidFill>
                    <a:srgbClr val="FAAF40"/>
                  </a:solidFill>
                </a:rPr>
                <a:t>OC SAN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t>Secondary</a:t>
              </a:r>
              <a:br>
                <a:rPr lang="en-US" sz="1000" b="0"/>
              </a:br>
              <a:r>
                <a:rPr lang="en-US" sz="1000" b="0"/>
                <a:t>Treated Effluent</a:t>
              </a:r>
            </a:p>
          </p:txBody>
        </p:sp>
        <p:cxnSp>
          <p:nvCxnSpPr>
            <p:cNvPr id="28" name="Straight Arrow Connector 27">
              <a:extLst>
                <a:ext uri="{FF2B5EF4-FFF2-40B4-BE49-F238E27FC236}">
                  <a16:creationId xmlns:a16="http://schemas.microsoft.com/office/drawing/2014/main" id="{0F1EB406-C117-35DD-D1DE-E8FF7AAB561E}"/>
                </a:ext>
              </a:extLst>
            </p:cNvPr>
            <p:cNvCxnSpPr>
              <a:cxnSpLocks/>
              <a:stCxn id="58" idx="1"/>
            </p:cNvCxnSpPr>
            <p:nvPr userDrawn="1"/>
          </p:nvCxnSpPr>
          <p:spPr>
            <a:xfrm>
              <a:off x="6388383" y="4082970"/>
              <a:ext cx="0" cy="1460391"/>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5C4D9F5-20B8-AA08-ACEF-D10DEC77E229}"/>
                </a:ext>
              </a:extLst>
            </p:cNvPr>
            <p:cNvSpPr txBox="1"/>
            <p:nvPr userDrawn="1"/>
          </p:nvSpPr>
          <p:spPr>
            <a:xfrm>
              <a:off x="5685570" y="4436117"/>
              <a:ext cx="1317438" cy="370284"/>
            </a:xfrm>
            <a:prstGeom prst="roundRect">
              <a:avLst>
                <a:gd name="adj" fmla="val 30057"/>
              </a:avLst>
            </a:prstGeom>
            <a:solidFill>
              <a:schemeClr val="bg1"/>
            </a:solidFill>
            <a:ln w="19050">
              <a:solidFill>
                <a:srgbClr val="1B75BB"/>
              </a:solidFill>
            </a:ln>
          </p:spPr>
          <p:txBody>
            <a:bodyPr wrap="square" anchor="ctr">
              <a:spAutoFit/>
            </a:bodyPr>
            <a:lstStyle/>
            <a:p>
              <a:pPr algn="ctr"/>
              <a:r>
                <a:rPr lang="en-US" sz="1400"/>
                <a:t>Brine</a:t>
              </a:r>
            </a:p>
          </p:txBody>
        </p:sp>
        <p:cxnSp>
          <p:nvCxnSpPr>
            <p:cNvPr id="30" name="Straight Arrow Connector 29">
              <a:extLst>
                <a:ext uri="{FF2B5EF4-FFF2-40B4-BE49-F238E27FC236}">
                  <a16:creationId xmlns:a16="http://schemas.microsoft.com/office/drawing/2014/main" id="{011F0D88-5F86-8A26-5B7C-1BDA0D406FCB}"/>
                </a:ext>
              </a:extLst>
            </p:cNvPr>
            <p:cNvCxnSpPr>
              <a:cxnSpLocks/>
            </p:cNvCxnSpPr>
            <p:nvPr userDrawn="1"/>
          </p:nvCxnSpPr>
          <p:spPr>
            <a:xfrm>
              <a:off x="8442099" y="4082970"/>
              <a:ext cx="0" cy="74820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5A406BD-AFCD-9927-5B0F-2A71DFFF309B}"/>
                </a:ext>
              </a:extLst>
            </p:cNvPr>
            <p:cNvSpPr txBox="1"/>
            <p:nvPr userDrawn="1"/>
          </p:nvSpPr>
          <p:spPr>
            <a:xfrm>
              <a:off x="7566411" y="4411348"/>
              <a:ext cx="1762199" cy="713698"/>
            </a:xfrm>
            <a:prstGeom prst="roundRect">
              <a:avLst>
                <a:gd name="adj" fmla="val 21756"/>
              </a:avLst>
            </a:prstGeom>
            <a:solidFill>
              <a:schemeClr val="bg1"/>
            </a:solidFill>
            <a:ln w="19050">
              <a:solidFill>
                <a:srgbClr val="1B75BB"/>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(Hydrogen Peroxide added)</a:t>
              </a:r>
            </a:p>
          </p:txBody>
        </p:sp>
        <p:sp>
          <p:nvSpPr>
            <p:cNvPr id="54" name="TextBox 53">
              <a:extLst>
                <a:ext uri="{FF2B5EF4-FFF2-40B4-BE49-F238E27FC236}">
                  <a16:creationId xmlns:a16="http://schemas.microsoft.com/office/drawing/2014/main" id="{77CCE6D2-0A49-B764-CEFD-6F7D958B78AD}"/>
                </a:ext>
              </a:extLst>
            </p:cNvPr>
            <p:cNvSpPr txBox="1"/>
            <p:nvPr userDrawn="1"/>
          </p:nvSpPr>
          <p:spPr>
            <a:xfrm>
              <a:off x="9611264" y="4570368"/>
              <a:ext cx="1398624" cy="1109358"/>
            </a:xfrm>
            <a:prstGeom prst="roundRect">
              <a:avLst>
                <a:gd name="adj" fmla="val 21756"/>
              </a:avLst>
            </a:prstGeom>
            <a:solidFill>
              <a:schemeClr val="bg1"/>
            </a:solidFill>
            <a:ln w="19050">
              <a:solidFill>
                <a:srgbClr val="1B75BB"/>
              </a:solidFill>
            </a:ln>
          </p:spPr>
          <p:txBody>
            <a:bodyPr wrap="square" anchor="ctr">
              <a:spAutoFit/>
            </a:bodyPr>
            <a:lstStyle/>
            <a:p>
              <a:pPr algn="ctr"/>
              <a:r>
                <a:rPr lang="en-US" sz="1400" b="1"/>
                <a:t>Recharge Basins</a:t>
              </a:r>
              <a:br>
                <a:rPr lang="en-US" sz="1400" b="0"/>
              </a:br>
              <a:r>
                <a:rPr lang="en-US" sz="1100" b="0"/>
                <a:t>Natural Soil Filtration</a:t>
              </a:r>
              <a:endParaRPr lang="en-US" sz="1400" b="0"/>
            </a:p>
          </p:txBody>
        </p:sp>
      </p:grpSp>
      <p:sp>
        <p:nvSpPr>
          <p:cNvPr id="61" name="Subtitle 2">
            <a:extLst>
              <a:ext uri="{FF2B5EF4-FFF2-40B4-BE49-F238E27FC236}">
                <a16:creationId xmlns:a16="http://schemas.microsoft.com/office/drawing/2014/main" id="{C6FB75D4-1919-DFE7-77BC-001A7C1F2076}"/>
              </a:ext>
            </a:extLst>
          </p:cNvPr>
          <p:cNvSpPr txBox="1">
            <a:spLocks/>
          </p:cNvSpPr>
          <p:nvPr userDrawn="1"/>
        </p:nvSpPr>
        <p:spPr>
          <a:xfrm>
            <a:off x="3217628" y="126946"/>
            <a:ext cx="5756744" cy="204621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GWRS</a:t>
            </a:r>
            <a:b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Flow Diagram</a:t>
            </a:r>
          </a:p>
        </p:txBody>
      </p:sp>
    </p:spTree>
    <p:extLst>
      <p:ext uri="{BB962C8B-B14F-4D97-AF65-F5344CB8AC3E}">
        <p14:creationId xmlns:p14="http://schemas.microsoft.com/office/powerpoint/2010/main" val="30309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2" presetClass="path" presetSubtype="0" accel="13333" decel="86667" fill="hold" nodeType="withEffect">
                                  <p:stCondLst>
                                    <p:cond delay="0"/>
                                  </p:stCondLst>
                                  <p:childTnLst>
                                    <p:animMotion origin="layout" path="M 0 0 L 0 0.25 E" pathEditMode="relative" ptsTypes="">
                                      <p:cBhvr>
                                        <p:cTn id="9" dur="3000" spd="-10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t and Electrici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4B0F9F0-0F81-45CD-B126-DA9CB9F9F1AB}"/>
              </a:ext>
            </a:extLst>
          </p:cNvPr>
          <p:cNvSpPr>
            <a:spLocks noGrp="1"/>
          </p:cNvSpPr>
          <p:nvPr>
            <p:ph type="dt" sz="half" idx="10"/>
          </p:nvPr>
        </p:nvSpPr>
        <p:spPr/>
        <p:txBody>
          <a:bodyPr/>
          <a:lstStyle/>
          <a:p>
            <a:fld id="{DFD648BE-7713-4BDD-8AA3-75051386AC8A}" type="datetime1">
              <a:rPr lang="en-US" smtClean="0"/>
              <a:t>2/12/2026</a:t>
            </a:fld>
            <a:endParaRPr lang="en-US"/>
          </a:p>
        </p:txBody>
      </p:sp>
      <p:sp>
        <p:nvSpPr>
          <p:cNvPr id="4" name="Footer Placeholder 3">
            <a:extLst>
              <a:ext uri="{FF2B5EF4-FFF2-40B4-BE49-F238E27FC236}">
                <a16:creationId xmlns:a16="http://schemas.microsoft.com/office/drawing/2014/main" id="{989611B9-C2C9-4EAA-A326-194FEADF2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2CEF8-67CB-4414-BCF5-9A615AE04297}"/>
              </a:ext>
            </a:extLst>
          </p:cNvPr>
          <p:cNvSpPr>
            <a:spLocks noGrp="1"/>
          </p:cNvSpPr>
          <p:nvPr>
            <p:ph type="sldNum" sz="quarter" idx="12"/>
          </p:nvPr>
        </p:nvSpPr>
        <p:spPr/>
        <p:txBody>
          <a:bodyPr/>
          <a:lstStyle/>
          <a:p>
            <a:fld id="{EA07271A-4EB3-4E0D-80D9-8ECE8E3D32EB}" type="slidenum">
              <a:rPr lang="en-US" smtClean="0"/>
              <a:t>‹#›</a:t>
            </a:fld>
            <a:endParaRPr lang="en-US"/>
          </a:p>
        </p:txBody>
      </p:sp>
      <p:cxnSp>
        <p:nvCxnSpPr>
          <p:cNvPr id="22" name="Connector: Elbow 21">
            <a:extLst>
              <a:ext uri="{FF2B5EF4-FFF2-40B4-BE49-F238E27FC236}">
                <a16:creationId xmlns:a16="http://schemas.microsoft.com/office/drawing/2014/main" id="{72B9791D-3946-8B3A-5248-8C0D0209564A}"/>
              </a:ext>
            </a:extLst>
          </p:cNvPr>
          <p:cNvCxnSpPr>
            <a:cxnSpLocks/>
            <a:stCxn id="17" idx="1"/>
          </p:cNvCxnSpPr>
          <p:nvPr userDrawn="1"/>
        </p:nvCxnSpPr>
        <p:spPr>
          <a:xfrm rot="10800000" flipH="1" flipV="1">
            <a:off x="838199" y="1148692"/>
            <a:ext cx="7400110" cy="3979340"/>
          </a:xfrm>
          <a:prstGeom prst="bentConnector3">
            <a:avLst>
              <a:gd name="adj1" fmla="val -5207"/>
            </a:avLst>
          </a:prstGeom>
          <a:ln>
            <a:solidFill>
              <a:srgbClr val="1B75BB"/>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Lightning bolt with solid fill">
            <a:extLst>
              <a:ext uri="{FF2B5EF4-FFF2-40B4-BE49-F238E27FC236}">
                <a16:creationId xmlns:a16="http://schemas.microsoft.com/office/drawing/2014/main" id="{DABCD1EA-1526-2CC5-D150-DC4E280AD3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10600" y="3103973"/>
            <a:ext cx="3754027" cy="3754027"/>
          </a:xfrm>
          <a:prstGeom prst="rect">
            <a:avLst/>
          </a:prstGeom>
        </p:spPr>
      </p:pic>
      <p:sp>
        <p:nvSpPr>
          <p:cNvPr id="17" name="Title 1">
            <a:extLst>
              <a:ext uri="{FF2B5EF4-FFF2-40B4-BE49-F238E27FC236}">
                <a16:creationId xmlns:a16="http://schemas.microsoft.com/office/drawing/2014/main" id="{5B4AA4E9-8BD9-EF6E-B45C-AFF481278B83}"/>
              </a:ext>
            </a:extLst>
          </p:cNvPr>
          <p:cNvSpPr txBox="1">
            <a:spLocks/>
          </p:cNvSpPr>
          <p:nvPr userDrawn="1"/>
        </p:nvSpPr>
        <p:spPr>
          <a:xfrm>
            <a:off x="838199" y="288720"/>
            <a:ext cx="5429458" cy="171994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9600">
                <a:solidFill>
                  <a:srgbClr val="1B75BB"/>
                </a:solidFill>
                <a:latin typeface="Arial"/>
                <a:cs typeface="Arial" panose="020B0604020202020204" pitchFamily="34" charset="0"/>
              </a:rPr>
              <a:t>BIOGAS</a:t>
            </a:r>
          </a:p>
        </p:txBody>
      </p:sp>
      <p:pic>
        <p:nvPicPr>
          <p:cNvPr id="10" name="Picture 9">
            <a:extLst>
              <a:ext uri="{FF2B5EF4-FFF2-40B4-BE49-F238E27FC236}">
                <a16:creationId xmlns:a16="http://schemas.microsoft.com/office/drawing/2014/main" id="{C2F29F48-1CFF-D455-EC23-04951B6AEC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088199" y="601021"/>
            <a:ext cx="6705963" cy="6255562"/>
          </a:xfrm>
          <a:prstGeom prst="rect">
            <a:avLst/>
          </a:prstGeom>
        </p:spPr>
      </p:pic>
      <p:sp>
        <p:nvSpPr>
          <p:cNvPr id="14" name="Title 1">
            <a:extLst>
              <a:ext uri="{FF2B5EF4-FFF2-40B4-BE49-F238E27FC236}">
                <a16:creationId xmlns:a16="http://schemas.microsoft.com/office/drawing/2014/main" id="{05DA7E4E-CA21-B4B3-302B-9EA5A605BB7F}"/>
              </a:ext>
            </a:extLst>
          </p:cNvPr>
          <p:cNvSpPr txBox="1">
            <a:spLocks/>
          </p:cNvSpPr>
          <p:nvPr userDrawn="1"/>
        </p:nvSpPr>
        <p:spPr>
          <a:xfrm>
            <a:off x="8411833" y="4310742"/>
            <a:ext cx="3140734" cy="163458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800">
                <a:solidFill>
                  <a:srgbClr val="FAAF40"/>
                </a:solidFill>
                <a:latin typeface="Arial"/>
                <a:cs typeface="Arial" panose="020B0604020202020204" pitchFamily="34" charset="0"/>
              </a:rPr>
              <a:t>Heat &amp; Electricity</a:t>
            </a:r>
          </a:p>
        </p:txBody>
      </p:sp>
    </p:spTree>
    <p:extLst>
      <p:ext uri="{BB962C8B-B14F-4D97-AF65-F5344CB8AC3E}">
        <p14:creationId xmlns:p14="http://schemas.microsoft.com/office/powerpoint/2010/main" val="8514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2000" decel="91000" fill="hold" nodeType="withEffect">
                                  <p:stCondLst>
                                    <p:cond delay="0"/>
                                  </p:stCondLst>
                                  <p:childTnLst>
                                    <p:animMotion origin="layout" path="M 0 0 L -0.25 0 E" pathEditMode="relative" ptsTypes="">
                                      <p:cBhvr>
                                        <p:cTn id="6" dur="4000" spd="-100000" fill="hold"/>
                                        <p:tgtEl>
                                          <p:spTgt spid="10"/>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osolids">
    <p:spTree>
      <p:nvGrpSpPr>
        <p:cNvPr id="1" name=""/>
        <p:cNvGrpSpPr/>
        <p:nvPr/>
      </p:nvGrpSpPr>
      <p:grpSpPr>
        <a:xfrm>
          <a:off x="0" y="0"/>
          <a:ext cx="0" cy="0"/>
          <a:chOff x="0" y="0"/>
          <a:chExt cx="0" cy="0"/>
        </a:xfrm>
      </p:grpSpPr>
      <p:sp>
        <p:nvSpPr>
          <p:cNvPr id="45" name="Rectangle: Top Corners Rounded 44">
            <a:extLst>
              <a:ext uri="{FF2B5EF4-FFF2-40B4-BE49-F238E27FC236}">
                <a16:creationId xmlns:a16="http://schemas.microsoft.com/office/drawing/2014/main" id="{07BB6250-21ED-9CF6-94B4-B898514D3FAA}"/>
              </a:ext>
            </a:extLst>
          </p:cNvPr>
          <p:cNvSpPr/>
          <p:nvPr userDrawn="1"/>
        </p:nvSpPr>
        <p:spPr>
          <a:xfrm rot="10800000">
            <a:off x="410739" y="-5374"/>
            <a:ext cx="4569801"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Graphic 45">
            <a:extLst>
              <a:ext uri="{FF2B5EF4-FFF2-40B4-BE49-F238E27FC236}">
                <a16:creationId xmlns:a16="http://schemas.microsoft.com/office/drawing/2014/main" id="{4A08BD07-76C1-4C82-B1E2-8F79BFBB462C}"/>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410739" y="245660"/>
            <a:ext cx="4569801" cy="1795179"/>
          </a:xfrm>
          <a:prstGeom prst="roundRect">
            <a:avLst>
              <a:gd name="adj" fmla="val 16702"/>
            </a:avLst>
          </a:prstGeom>
        </p:spPr>
      </p:pic>
      <p:pic>
        <p:nvPicPr>
          <p:cNvPr id="13" name="Picture 12">
            <a:extLst>
              <a:ext uri="{FF2B5EF4-FFF2-40B4-BE49-F238E27FC236}">
                <a16:creationId xmlns:a16="http://schemas.microsoft.com/office/drawing/2014/main" id="{8FB0BC7B-C248-7C55-D02D-6A8DE8477ED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80540" y="3040601"/>
            <a:ext cx="7211460" cy="3288487"/>
          </a:xfrm>
          <a:prstGeom prst="rect">
            <a:avLst/>
          </a:prstGeom>
        </p:spPr>
      </p:pic>
      <p:sp>
        <p:nvSpPr>
          <p:cNvPr id="14" name="TextBox 13">
            <a:extLst>
              <a:ext uri="{FF2B5EF4-FFF2-40B4-BE49-F238E27FC236}">
                <a16:creationId xmlns:a16="http://schemas.microsoft.com/office/drawing/2014/main" id="{96D5B231-CAE2-6B9C-6D9F-081A0FAFD8B6}"/>
              </a:ext>
            </a:extLst>
          </p:cNvPr>
          <p:cNvSpPr txBox="1"/>
          <p:nvPr userDrawn="1"/>
        </p:nvSpPr>
        <p:spPr>
          <a:xfrm>
            <a:off x="10195944" y="418007"/>
            <a:ext cx="1699183" cy="612934"/>
          </a:xfrm>
          <a:prstGeom prst="roundRect">
            <a:avLst/>
          </a:prstGeom>
          <a:solidFill>
            <a:schemeClr val="bg1"/>
          </a:solidFill>
          <a:ln w="19050">
            <a:solidFill>
              <a:schemeClr val="bg2">
                <a:lumMod val="50000"/>
              </a:schemeClr>
            </a:solidFill>
          </a:ln>
        </p:spPr>
        <p:txBody>
          <a:bodyPr wrap="square">
            <a:spAutoFit/>
          </a:bodyPr>
          <a:lstStyle/>
          <a:p>
            <a:pPr algn="l"/>
            <a:r>
              <a:rPr lang="en-US" sz="1000" i="1">
                <a:latin typeface="Arial-BoldMT"/>
              </a:rPr>
              <a:t>Allocations Based on:</a:t>
            </a:r>
          </a:p>
          <a:p>
            <a:pPr algn="l"/>
            <a:r>
              <a:rPr lang="en-US" sz="1000" i="1">
                <a:latin typeface="Arial-BoldMT"/>
              </a:rPr>
              <a:t>530 Tons per day</a:t>
            </a:r>
          </a:p>
          <a:p>
            <a:pPr algn="l"/>
            <a:r>
              <a:rPr lang="en-US" sz="1000" i="1">
                <a:latin typeface="Arial-BoldMT"/>
              </a:rPr>
              <a:t>148 Trucks per week</a:t>
            </a:r>
            <a:endParaRPr lang="en-US" sz="1000" i="1"/>
          </a:p>
        </p:txBody>
      </p:sp>
      <p:cxnSp>
        <p:nvCxnSpPr>
          <p:cNvPr id="15" name="Straight Arrow Connector 14">
            <a:extLst>
              <a:ext uri="{FF2B5EF4-FFF2-40B4-BE49-F238E27FC236}">
                <a16:creationId xmlns:a16="http://schemas.microsoft.com/office/drawing/2014/main" id="{C56F4782-2FBB-421E-7612-C799E0B7F2B3}"/>
              </a:ext>
            </a:extLst>
          </p:cNvPr>
          <p:cNvCxnSpPr>
            <a:cxnSpLocks/>
          </p:cNvCxnSpPr>
          <p:nvPr userDrawn="1"/>
        </p:nvCxnSpPr>
        <p:spPr>
          <a:xfrm>
            <a:off x="6298852" y="1848161"/>
            <a:ext cx="0" cy="174169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C95B2C-A6DD-B2D8-BAA2-F81BFDAE24A9}"/>
              </a:ext>
            </a:extLst>
          </p:cNvPr>
          <p:cNvCxnSpPr>
            <a:cxnSpLocks/>
          </p:cNvCxnSpPr>
          <p:nvPr userDrawn="1"/>
        </p:nvCxnSpPr>
        <p:spPr>
          <a:xfrm>
            <a:off x="6685871" y="2806270"/>
            <a:ext cx="0" cy="106643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B058F8-C5AA-F9F3-1134-58FCC12B9818}"/>
              </a:ext>
            </a:extLst>
          </p:cNvPr>
          <p:cNvCxnSpPr>
            <a:cxnSpLocks/>
          </p:cNvCxnSpPr>
          <p:nvPr userDrawn="1"/>
        </p:nvCxnSpPr>
        <p:spPr>
          <a:xfrm>
            <a:off x="8048274" y="1854535"/>
            <a:ext cx="0" cy="20997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D66ACC-7222-A9F3-1C79-0171B642D95C}"/>
              </a:ext>
            </a:extLst>
          </p:cNvPr>
          <p:cNvCxnSpPr>
            <a:cxnSpLocks/>
            <a:stCxn id="39" idx="2"/>
          </p:cNvCxnSpPr>
          <p:nvPr userDrawn="1"/>
        </p:nvCxnSpPr>
        <p:spPr>
          <a:xfrm>
            <a:off x="7803380" y="987074"/>
            <a:ext cx="0" cy="34680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99AB9A3-735B-F8BC-F5FE-E53D435C6D8B}"/>
              </a:ext>
            </a:extLst>
          </p:cNvPr>
          <p:cNvCxnSpPr>
            <a:cxnSpLocks/>
            <a:stCxn id="40" idx="1"/>
          </p:cNvCxnSpPr>
          <p:nvPr userDrawn="1"/>
        </p:nvCxnSpPr>
        <p:spPr>
          <a:xfrm flipH="1">
            <a:off x="7925460" y="3963040"/>
            <a:ext cx="238143" cy="49204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CAE9FF-A5FB-1D84-1FC2-F3C162485796}"/>
              </a:ext>
            </a:extLst>
          </p:cNvPr>
          <p:cNvCxnSpPr>
            <a:cxnSpLocks/>
            <a:stCxn id="41" idx="3"/>
          </p:cNvCxnSpPr>
          <p:nvPr userDrawn="1"/>
        </p:nvCxnSpPr>
        <p:spPr>
          <a:xfrm flipV="1">
            <a:off x="6578524" y="4793762"/>
            <a:ext cx="1077218" cy="427110"/>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4AC88E-DC5E-77AD-B3B2-EE88E5116FF1}"/>
              </a:ext>
            </a:extLst>
          </p:cNvPr>
          <p:cNvCxnSpPr>
            <a:cxnSpLocks/>
            <a:stCxn id="22" idx="3"/>
          </p:cNvCxnSpPr>
          <p:nvPr userDrawn="1"/>
        </p:nvCxnSpPr>
        <p:spPr>
          <a:xfrm flipV="1">
            <a:off x="8748248" y="5418908"/>
            <a:ext cx="1229351" cy="56618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45AF6B-681B-7C12-2C3B-B4943D9AFE8B}"/>
              </a:ext>
            </a:extLst>
          </p:cNvPr>
          <p:cNvSpPr txBox="1"/>
          <p:nvPr userDrawn="1"/>
        </p:nvSpPr>
        <p:spPr>
          <a:xfrm>
            <a:off x="6468832" y="5678624"/>
            <a:ext cx="2279416" cy="61293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endParaRPr lang="en-US" sz="1000" b="1" i="0" u="none" strike="noStrike" baseline="0">
              <a:latin typeface="Arial-BoldMT"/>
            </a:endParaRPr>
          </a:p>
          <a:p>
            <a:pPr algn="l"/>
            <a:r>
              <a:rPr lang="en-US" sz="1000">
                <a:latin typeface="ArialMT"/>
              </a:rPr>
              <a:t>Landfill and Lime stabilization</a:t>
            </a:r>
          </a:p>
          <a:p>
            <a:pPr algn="l"/>
            <a:r>
              <a:rPr lang="en-US" sz="1000">
                <a:latin typeface="ArialMT"/>
              </a:rPr>
              <a:t>Tule Ranch – </a:t>
            </a:r>
            <a:r>
              <a:rPr lang="en-US" sz="1000" err="1">
                <a:latin typeface="ArialMT"/>
              </a:rPr>
              <a:t>AgTech</a:t>
            </a:r>
            <a:endParaRPr lang="en-US" sz="1000">
              <a:latin typeface="ArialMT"/>
            </a:endParaRPr>
          </a:p>
        </p:txBody>
      </p:sp>
      <p:cxnSp>
        <p:nvCxnSpPr>
          <p:cNvPr id="23" name="Straight Arrow Connector 22">
            <a:extLst>
              <a:ext uri="{FF2B5EF4-FFF2-40B4-BE49-F238E27FC236}">
                <a16:creationId xmlns:a16="http://schemas.microsoft.com/office/drawing/2014/main" id="{2F3085FD-D671-4BAE-CA05-FB5497DFD21B}"/>
              </a:ext>
            </a:extLst>
          </p:cNvPr>
          <p:cNvCxnSpPr>
            <a:cxnSpLocks/>
            <a:stCxn id="35" idx="0"/>
          </p:cNvCxnSpPr>
          <p:nvPr userDrawn="1"/>
        </p:nvCxnSpPr>
        <p:spPr>
          <a:xfrm flipH="1" flipV="1">
            <a:off x="9977599" y="5418908"/>
            <a:ext cx="587815" cy="263131"/>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8DF230-58DC-6A73-ABF8-5A6F953A4E04}"/>
              </a:ext>
            </a:extLst>
          </p:cNvPr>
          <p:cNvSpPr txBox="1"/>
          <p:nvPr userDrawn="1"/>
        </p:nvSpPr>
        <p:spPr>
          <a:xfrm>
            <a:off x="5449756" y="3129485"/>
            <a:ext cx="905574" cy="400110"/>
          </a:xfrm>
          <a:prstGeom prst="rect">
            <a:avLst/>
          </a:prstGeom>
          <a:noFill/>
        </p:spPr>
        <p:txBody>
          <a:bodyPr wrap="square">
            <a:spAutoFit/>
          </a:bodyPr>
          <a:lstStyle/>
          <a:p>
            <a:pPr algn="ctr"/>
            <a:r>
              <a:rPr lang="en-US" sz="2000" b="1">
                <a:solidFill>
                  <a:schemeClr val="bg1"/>
                </a:solidFill>
              </a:rPr>
              <a:t>CA</a:t>
            </a:r>
          </a:p>
        </p:txBody>
      </p:sp>
      <p:sp>
        <p:nvSpPr>
          <p:cNvPr id="25" name="TextBox 24">
            <a:extLst>
              <a:ext uri="{FF2B5EF4-FFF2-40B4-BE49-F238E27FC236}">
                <a16:creationId xmlns:a16="http://schemas.microsoft.com/office/drawing/2014/main" id="{7AF930FD-7C97-C15B-C151-253334187574}"/>
              </a:ext>
            </a:extLst>
          </p:cNvPr>
          <p:cNvSpPr txBox="1"/>
          <p:nvPr userDrawn="1"/>
        </p:nvSpPr>
        <p:spPr>
          <a:xfrm>
            <a:off x="9000692" y="3107840"/>
            <a:ext cx="905574" cy="400110"/>
          </a:xfrm>
          <a:prstGeom prst="rect">
            <a:avLst/>
          </a:prstGeom>
          <a:noFill/>
        </p:spPr>
        <p:txBody>
          <a:bodyPr wrap="square">
            <a:spAutoFit/>
          </a:bodyPr>
          <a:lstStyle/>
          <a:p>
            <a:pPr algn="ctr"/>
            <a:r>
              <a:rPr lang="en-US" sz="2000" b="1">
                <a:solidFill>
                  <a:schemeClr val="bg1"/>
                </a:solidFill>
              </a:rPr>
              <a:t>NV</a:t>
            </a:r>
          </a:p>
        </p:txBody>
      </p:sp>
      <p:sp>
        <p:nvSpPr>
          <p:cNvPr id="26" name="TextBox 25">
            <a:extLst>
              <a:ext uri="{FF2B5EF4-FFF2-40B4-BE49-F238E27FC236}">
                <a16:creationId xmlns:a16="http://schemas.microsoft.com/office/drawing/2014/main" id="{F6D6A968-7AD8-0411-57C7-EC6CF1ACB233}"/>
              </a:ext>
            </a:extLst>
          </p:cNvPr>
          <p:cNvSpPr txBox="1"/>
          <p:nvPr userDrawn="1"/>
        </p:nvSpPr>
        <p:spPr>
          <a:xfrm>
            <a:off x="10592749" y="3107840"/>
            <a:ext cx="905574" cy="400110"/>
          </a:xfrm>
          <a:prstGeom prst="rect">
            <a:avLst/>
          </a:prstGeom>
          <a:noFill/>
        </p:spPr>
        <p:txBody>
          <a:bodyPr wrap="square">
            <a:spAutoFit/>
          </a:bodyPr>
          <a:lstStyle/>
          <a:p>
            <a:pPr algn="ctr"/>
            <a:r>
              <a:rPr lang="en-US" sz="2000" b="1">
                <a:solidFill>
                  <a:schemeClr val="bg1"/>
                </a:solidFill>
              </a:rPr>
              <a:t>AR</a:t>
            </a:r>
          </a:p>
        </p:txBody>
      </p:sp>
      <p:sp>
        <p:nvSpPr>
          <p:cNvPr id="27" name="TextBox 26">
            <a:extLst>
              <a:ext uri="{FF2B5EF4-FFF2-40B4-BE49-F238E27FC236}">
                <a16:creationId xmlns:a16="http://schemas.microsoft.com/office/drawing/2014/main" id="{7A82FD1C-3582-BD9A-7891-E0D68AD595DA}"/>
              </a:ext>
            </a:extLst>
          </p:cNvPr>
          <p:cNvSpPr txBox="1"/>
          <p:nvPr userDrawn="1"/>
        </p:nvSpPr>
        <p:spPr>
          <a:xfrm>
            <a:off x="6510671" y="3595709"/>
            <a:ext cx="1412931" cy="276999"/>
          </a:xfrm>
          <a:prstGeom prst="rect">
            <a:avLst/>
          </a:prstGeom>
          <a:noFill/>
        </p:spPr>
        <p:txBody>
          <a:bodyPr wrap="square">
            <a:spAutoFit/>
          </a:bodyPr>
          <a:lstStyle/>
          <a:p>
            <a:pPr algn="ctr"/>
            <a:r>
              <a:rPr lang="en-US" sz="1200" b="1" i="1">
                <a:solidFill>
                  <a:schemeClr val="bg1"/>
                </a:solidFill>
              </a:rPr>
              <a:t>Kern County</a:t>
            </a:r>
          </a:p>
        </p:txBody>
      </p:sp>
      <p:sp>
        <p:nvSpPr>
          <p:cNvPr id="28" name="TextBox 27">
            <a:extLst>
              <a:ext uri="{FF2B5EF4-FFF2-40B4-BE49-F238E27FC236}">
                <a16:creationId xmlns:a16="http://schemas.microsoft.com/office/drawing/2014/main" id="{6C0359D9-1356-A595-BA05-F9BF95F91421}"/>
              </a:ext>
            </a:extLst>
          </p:cNvPr>
          <p:cNvSpPr txBox="1"/>
          <p:nvPr userDrawn="1"/>
        </p:nvSpPr>
        <p:spPr>
          <a:xfrm>
            <a:off x="6529224" y="4082148"/>
            <a:ext cx="1307888" cy="461665"/>
          </a:xfrm>
          <a:prstGeom prst="rect">
            <a:avLst/>
          </a:prstGeom>
          <a:noFill/>
        </p:spPr>
        <p:txBody>
          <a:bodyPr wrap="square">
            <a:spAutoFit/>
          </a:bodyPr>
          <a:lstStyle/>
          <a:p>
            <a:pPr algn="ctr"/>
            <a:r>
              <a:rPr lang="en-US" sz="1200" b="1" i="1">
                <a:solidFill>
                  <a:schemeClr val="bg1"/>
                </a:solidFill>
              </a:rPr>
              <a:t>Los Angeles County</a:t>
            </a:r>
          </a:p>
        </p:txBody>
      </p:sp>
      <p:sp>
        <p:nvSpPr>
          <p:cNvPr id="29" name="TextBox 28">
            <a:extLst>
              <a:ext uri="{FF2B5EF4-FFF2-40B4-BE49-F238E27FC236}">
                <a16:creationId xmlns:a16="http://schemas.microsoft.com/office/drawing/2014/main" id="{17FB0188-D520-3185-4940-E52FF08FD528}"/>
              </a:ext>
            </a:extLst>
          </p:cNvPr>
          <p:cNvSpPr txBox="1"/>
          <p:nvPr userDrawn="1"/>
        </p:nvSpPr>
        <p:spPr>
          <a:xfrm>
            <a:off x="7870436" y="4957243"/>
            <a:ext cx="1231158" cy="461665"/>
          </a:xfrm>
          <a:prstGeom prst="rect">
            <a:avLst/>
          </a:prstGeom>
          <a:noFill/>
        </p:spPr>
        <p:txBody>
          <a:bodyPr wrap="square">
            <a:spAutoFit/>
          </a:bodyPr>
          <a:lstStyle/>
          <a:p>
            <a:pPr algn="ctr"/>
            <a:r>
              <a:rPr lang="en-US" sz="1200" b="1" i="1">
                <a:solidFill>
                  <a:schemeClr val="bg1"/>
                </a:solidFill>
              </a:rPr>
              <a:t>San Diego County</a:t>
            </a:r>
          </a:p>
        </p:txBody>
      </p:sp>
      <p:sp>
        <p:nvSpPr>
          <p:cNvPr id="30" name="TextBox 29">
            <a:extLst>
              <a:ext uri="{FF2B5EF4-FFF2-40B4-BE49-F238E27FC236}">
                <a16:creationId xmlns:a16="http://schemas.microsoft.com/office/drawing/2014/main" id="{88D0858D-3E18-9FDE-91DC-927ED0C06BF3}"/>
              </a:ext>
            </a:extLst>
          </p:cNvPr>
          <p:cNvSpPr txBox="1"/>
          <p:nvPr userDrawn="1"/>
        </p:nvSpPr>
        <p:spPr>
          <a:xfrm>
            <a:off x="10006559" y="5090671"/>
            <a:ext cx="703154" cy="461665"/>
          </a:xfrm>
          <a:prstGeom prst="rect">
            <a:avLst/>
          </a:prstGeom>
          <a:noFill/>
        </p:spPr>
        <p:txBody>
          <a:bodyPr wrap="square">
            <a:spAutoFit/>
          </a:bodyPr>
          <a:lstStyle/>
          <a:p>
            <a:pPr algn="ctr"/>
            <a:r>
              <a:rPr lang="en-US" sz="1200" b="1" i="1">
                <a:solidFill>
                  <a:schemeClr val="bg1"/>
                </a:solidFill>
              </a:rPr>
              <a:t>Yuma County</a:t>
            </a:r>
          </a:p>
        </p:txBody>
      </p:sp>
      <p:sp>
        <p:nvSpPr>
          <p:cNvPr id="31" name="TextBox 30">
            <a:extLst>
              <a:ext uri="{FF2B5EF4-FFF2-40B4-BE49-F238E27FC236}">
                <a16:creationId xmlns:a16="http://schemas.microsoft.com/office/drawing/2014/main" id="{7EE7214F-28CC-E9B0-311A-A933766F231B}"/>
              </a:ext>
            </a:extLst>
          </p:cNvPr>
          <p:cNvSpPr txBox="1"/>
          <p:nvPr userDrawn="1"/>
        </p:nvSpPr>
        <p:spPr>
          <a:xfrm>
            <a:off x="6298852" y="4589167"/>
            <a:ext cx="703154" cy="276999"/>
          </a:xfrm>
          <a:prstGeom prst="rect">
            <a:avLst/>
          </a:prstGeom>
          <a:noFill/>
        </p:spPr>
        <p:txBody>
          <a:bodyPr wrap="square">
            <a:spAutoFit/>
          </a:bodyPr>
          <a:lstStyle/>
          <a:p>
            <a:pPr algn="ctr"/>
            <a:r>
              <a:rPr lang="en-US" sz="1200" b="1" i="1">
                <a:solidFill>
                  <a:srgbClr val="1B75BB"/>
                </a:solidFill>
              </a:rPr>
              <a:t>OC SAN</a:t>
            </a:r>
          </a:p>
        </p:txBody>
      </p:sp>
      <p:cxnSp>
        <p:nvCxnSpPr>
          <p:cNvPr id="32" name="Straight Arrow Connector 31">
            <a:extLst>
              <a:ext uri="{FF2B5EF4-FFF2-40B4-BE49-F238E27FC236}">
                <a16:creationId xmlns:a16="http://schemas.microsoft.com/office/drawing/2014/main" id="{A456DEED-6AA4-811E-951F-35FB07E92927}"/>
              </a:ext>
            </a:extLst>
          </p:cNvPr>
          <p:cNvCxnSpPr>
            <a:cxnSpLocks/>
          </p:cNvCxnSpPr>
          <p:nvPr userDrawn="1"/>
        </p:nvCxnSpPr>
        <p:spPr>
          <a:xfrm>
            <a:off x="10573733" y="2818537"/>
            <a:ext cx="0" cy="175113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E1B7F8-6CFE-1FEA-F6C5-9A716A3BCAA4}"/>
              </a:ext>
            </a:extLst>
          </p:cNvPr>
          <p:cNvSpPr txBox="1"/>
          <p:nvPr userDrawn="1"/>
        </p:nvSpPr>
        <p:spPr>
          <a:xfrm>
            <a:off x="10030412" y="4304235"/>
            <a:ext cx="1134348" cy="276999"/>
          </a:xfrm>
          <a:prstGeom prst="rect">
            <a:avLst/>
          </a:prstGeom>
          <a:noFill/>
        </p:spPr>
        <p:txBody>
          <a:bodyPr wrap="square">
            <a:spAutoFit/>
          </a:bodyPr>
          <a:lstStyle/>
          <a:p>
            <a:pPr algn="ctr"/>
            <a:r>
              <a:rPr lang="en-US" sz="1200" b="1" i="1">
                <a:solidFill>
                  <a:schemeClr val="bg1"/>
                </a:solidFill>
              </a:rPr>
              <a:t>La Paz County</a:t>
            </a:r>
          </a:p>
        </p:txBody>
      </p:sp>
      <p:sp>
        <p:nvSpPr>
          <p:cNvPr id="34" name="TextBox 33">
            <a:extLst>
              <a:ext uri="{FF2B5EF4-FFF2-40B4-BE49-F238E27FC236}">
                <a16:creationId xmlns:a16="http://schemas.microsoft.com/office/drawing/2014/main" id="{51FE4E13-0A0A-7762-DA4B-B21D856D8BA5}"/>
              </a:ext>
            </a:extLst>
          </p:cNvPr>
          <p:cNvSpPr txBox="1"/>
          <p:nvPr userDrawn="1"/>
        </p:nvSpPr>
        <p:spPr>
          <a:xfrm>
            <a:off x="9585859" y="2183503"/>
            <a:ext cx="1959108"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Fail-safe Back up</a:t>
            </a:r>
          </a:p>
          <a:p>
            <a:pPr algn="l"/>
            <a:r>
              <a:rPr lang="en-US" sz="1000" b="0" i="0" u="none" strike="noStrike" baseline="0">
                <a:latin typeface="Arial-BoldMT"/>
              </a:rPr>
              <a:t>Compost</a:t>
            </a:r>
          </a:p>
          <a:p>
            <a:pPr algn="l"/>
            <a:r>
              <a:rPr lang="en-US" sz="1000" b="0" i="0" u="none" strike="noStrike" baseline="0" err="1">
                <a:latin typeface="ArialMT"/>
              </a:rPr>
              <a:t>Synagro</a:t>
            </a:r>
            <a:r>
              <a:rPr lang="en-US" sz="1000">
                <a:latin typeface="ArialMT"/>
              </a:rPr>
              <a:t> – AZ Soils</a:t>
            </a:r>
            <a:endParaRPr lang="en-US" sz="1000" b="0" i="0" u="none" strike="noStrike" baseline="0">
              <a:latin typeface="ArialMT"/>
            </a:endParaRPr>
          </a:p>
        </p:txBody>
      </p:sp>
      <p:sp>
        <p:nvSpPr>
          <p:cNvPr id="35" name="TextBox 34">
            <a:extLst>
              <a:ext uri="{FF2B5EF4-FFF2-40B4-BE49-F238E27FC236}">
                <a16:creationId xmlns:a16="http://schemas.microsoft.com/office/drawing/2014/main" id="{536DC283-C555-8982-1B15-EE30E6C1CAB1}"/>
              </a:ext>
            </a:extLst>
          </p:cNvPr>
          <p:cNvSpPr txBox="1"/>
          <p:nvPr userDrawn="1"/>
        </p:nvSpPr>
        <p:spPr>
          <a:xfrm>
            <a:off x="9440186" y="5682039"/>
            <a:ext cx="225045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41.9% (Feed and Seed Crops)</a:t>
            </a:r>
          </a:p>
          <a:p>
            <a:pPr algn="l"/>
            <a:r>
              <a:rPr lang="en-US" sz="1000" b="0" i="0" u="none" strike="noStrike" baseline="0">
                <a:latin typeface="ArialMT"/>
              </a:rPr>
              <a:t>Tule Ranch</a:t>
            </a:r>
            <a:r>
              <a:rPr lang="en-US" sz="1000">
                <a:latin typeface="ArialMT"/>
              </a:rPr>
              <a:t> – </a:t>
            </a:r>
            <a:r>
              <a:rPr lang="en-US" sz="1000" err="1">
                <a:latin typeface="ArialMT"/>
              </a:rPr>
              <a:t>AgTech</a:t>
            </a:r>
            <a:endParaRPr lang="en-US" sz="1000" b="0" i="0" u="none" strike="noStrike" baseline="0">
              <a:latin typeface="ArialMT"/>
            </a:endParaRPr>
          </a:p>
          <a:p>
            <a:pPr algn="l"/>
            <a:r>
              <a:rPr lang="en-US" sz="1000" b="0" i="0" u="none" strike="noStrike" baseline="0">
                <a:latin typeface="ArialMT"/>
              </a:rPr>
              <a:t>222 tons/day, 62 trucks/week</a:t>
            </a:r>
            <a:endParaRPr lang="en-US" sz="1000" b="1"/>
          </a:p>
        </p:txBody>
      </p:sp>
      <p:cxnSp>
        <p:nvCxnSpPr>
          <p:cNvPr id="36" name="Straight Arrow Connector 35">
            <a:extLst>
              <a:ext uri="{FF2B5EF4-FFF2-40B4-BE49-F238E27FC236}">
                <a16:creationId xmlns:a16="http://schemas.microsoft.com/office/drawing/2014/main" id="{DBE3659B-466F-F567-03BF-5299EC408DAC}"/>
              </a:ext>
            </a:extLst>
          </p:cNvPr>
          <p:cNvCxnSpPr>
            <a:cxnSpLocks/>
            <a:stCxn id="31" idx="3"/>
          </p:cNvCxnSpPr>
          <p:nvPr userDrawn="1"/>
        </p:nvCxnSpPr>
        <p:spPr>
          <a:xfrm flipV="1">
            <a:off x="7002006" y="4664078"/>
            <a:ext cx="395451" cy="63589"/>
          </a:xfrm>
          <a:prstGeom prst="straightConnector1">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96DE00-F1C3-D411-C8A2-4D4AEF405C48}"/>
              </a:ext>
            </a:extLst>
          </p:cNvPr>
          <p:cNvSpPr txBox="1"/>
          <p:nvPr userDrawn="1"/>
        </p:nvSpPr>
        <p:spPr>
          <a:xfrm>
            <a:off x="5310608" y="1235227"/>
            <a:ext cx="1976487"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10.2%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Liberty Compost</a:t>
            </a:r>
          </a:p>
          <a:p>
            <a:pPr algn="l"/>
            <a:r>
              <a:rPr lang="en-US" sz="1000" b="0" i="0" u="none" strike="noStrike" baseline="0">
                <a:latin typeface="ArialMT"/>
              </a:rPr>
              <a:t>54 tons/day, 15 trucks/week</a:t>
            </a:r>
            <a:endParaRPr lang="en-US" sz="1000" b="1"/>
          </a:p>
        </p:txBody>
      </p:sp>
      <p:sp>
        <p:nvSpPr>
          <p:cNvPr id="38" name="TextBox 37">
            <a:extLst>
              <a:ext uri="{FF2B5EF4-FFF2-40B4-BE49-F238E27FC236}">
                <a16:creationId xmlns:a16="http://schemas.microsoft.com/office/drawing/2014/main" id="{EC379F96-6839-E6FC-79C9-9C7A0129413B}"/>
              </a:ext>
            </a:extLst>
          </p:cNvPr>
          <p:cNvSpPr txBox="1"/>
          <p:nvPr userDrawn="1"/>
        </p:nvSpPr>
        <p:spPr>
          <a:xfrm>
            <a:off x="5943178" y="2205603"/>
            <a:ext cx="197368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19.6%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South Kern</a:t>
            </a:r>
          </a:p>
          <a:p>
            <a:pPr algn="l"/>
            <a:r>
              <a:rPr lang="en-US" sz="1000" b="0" i="0" u="none" strike="noStrike" baseline="0">
                <a:latin typeface="ArialMT"/>
              </a:rPr>
              <a:t>104 tons/day, 29 trucks/week</a:t>
            </a:r>
            <a:endParaRPr lang="en-US" sz="1000" b="1"/>
          </a:p>
        </p:txBody>
      </p:sp>
      <p:sp>
        <p:nvSpPr>
          <p:cNvPr id="39" name="TextBox 38">
            <a:extLst>
              <a:ext uri="{FF2B5EF4-FFF2-40B4-BE49-F238E27FC236}">
                <a16:creationId xmlns:a16="http://schemas.microsoft.com/office/drawing/2014/main" id="{012A110A-D40C-AEB6-E452-2B7C1E2F76B2}"/>
              </a:ext>
            </a:extLst>
          </p:cNvPr>
          <p:cNvSpPr txBox="1"/>
          <p:nvPr userDrawn="1"/>
        </p:nvSpPr>
        <p:spPr>
          <a:xfrm>
            <a:off x="6893595" y="374140"/>
            <a:ext cx="1819569"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3.4% Compost</a:t>
            </a:r>
          </a:p>
          <a:p>
            <a:pPr algn="l"/>
            <a:r>
              <a:rPr lang="en-US" sz="1000" b="0" i="0" u="none" strike="noStrike" baseline="0">
                <a:latin typeface="ArialMT"/>
              </a:rPr>
              <a:t>IERCA</a:t>
            </a:r>
            <a:r>
              <a:rPr lang="en-US" sz="1000">
                <a:latin typeface="ArialMT"/>
              </a:rPr>
              <a:t> – Inland Empire</a:t>
            </a:r>
            <a:endParaRPr lang="en-US" sz="1000" b="0" i="0" u="none" strike="noStrike" baseline="0">
              <a:latin typeface="ArialMT"/>
            </a:endParaRPr>
          </a:p>
          <a:p>
            <a:pPr algn="l"/>
            <a:r>
              <a:rPr lang="en-US" sz="1000" b="0" i="0" u="none" strike="noStrike" baseline="0">
                <a:latin typeface="ArialMT"/>
              </a:rPr>
              <a:t>18 tons/day, 5 trucks/week</a:t>
            </a:r>
            <a:endParaRPr lang="en-US" sz="1000" b="1"/>
          </a:p>
        </p:txBody>
      </p:sp>
      <p:sp>
        <p:nvSpPr>
          <p:cNvPr id="40" name="TextBox 39">
            <a:extLst>
              <a:ext uri="{FF2B5EF4-FFF2-40B4-BE49-F238E27FC236}">
                <a16:creationId xmlns:a16="http://schemas.microsoft.com/office/drawing/2014/main" id="{1E6A49C5-B35C-13FE-EBB6-A08D73BF1B9F}"/>
              </a:ext>
            </a:extLst>
          </p:cNvPr>
          <p:cNvSpPr txBox="1"/>
          <p:nvPr userDrawn="1"/>
        </p:nvSpPr>
        <p:spPr>
          <a:xfrm>
            <a:off x="8163603" y="3656573"/>
            <a:ext cx="2323058"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0% (Pellets and Biochar)</a:t>
            </a:r>
          </a:p>
          <a:p>
            <a:r>
              <a:rPr lang="en-US" sz="1000" err="1">
                <a:latin typeface="ArialMT"/>
              </a:rPr>
              <a:t>Anaergia</a:t>
            </a:r>
            <a:r>
              <a:rPr lang="en-US" sz="1000">
                <a:latin typeface="ArialMT"/>
              </a:rPr>
              <a:t> – Rialto Bioenergy Facility</a:t>
            </a:r>
            <a:endParaRPr lang="en-US" sz="1000" b="0" i="0" u="none" strike="noStrike" baseline="0">
              <a:latin typeface="ArialMT"/>
            </a:endParaRPr>
          </a:p>
          <a:p>
            <a:pPr algn="l"/>
            <a:r>
              <a:rPr lang="en-US" sz="1000" b="0" i="0" u="none" strike="noStrike" baseline="0">
                <a:latin typeface="ArialMT"/>
              </a:rPr>
              <a:t>0 tons/day, 0 trucks/week</a:t>
            </a:r>
            <a:endParaRPr lang="en-US" sz="1000" b="1"/>
          </a:p>
        </p:txBody>
      </p:sp>
      <p:sp>
        <p:nvSpPr>
          <p:cNvPr id="41" name="TextBox 40">
            <a:extLst>
              <a:ext uri="{FF2B5EF4-FFF2-40B4-BE49-F238E27FC236}">
                <a16:creationId xmlns:a16="http://schemas.microsoft.com/office/drawing/2014/main" id="{9B411215-BCDD-0E42-1E74-916867144415}"/>
              </a:ext>
            </a:extLst>
          </p:cNvPr>
          <p:cNvSpPr txBox="1"/>
          <p:nvPr userDrawn="1"/>
        </p:nvSpPr>
        <p:spPr>
          <a:xfrm>
            <a:off x="4607019" y="4914405"/>
            <a:ext cx="1971505" cy="61293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endParaRPr lang="en-US" sz="1000" b="1" i="0" u="none" strike="noStrike" baseline="0">
              <a:latin typeface="Arial-BoldMT"/>
            </a:endParaRPr>
          </a:p>
          <a:p>
            <a:pPr algn="l"/>
            <a:r>
              <a:rPr lang="en-US" sz="1000">
                <a:latin typeface="ArialMT"/>
              </a:rPr>
              <a:t>Landfill</a:t>
            </a:r>
          </a:p>
          <a:p>
            <a:pPr algn="l"/>
            <a:r>
              <a:rPr lang="en-US" sz="1000">
                <a:latin typeface="ArialMT"/>
              </a:rPr>
              <a:t>OCWR – Prima </a:t>
            </a:r>
            <a:r>
              <a:rPr lang="en-US" sz="1000" err="1">
                <a:latin typeface="ArialMT"/>
              </a:rPr>
              <a:t>Deshecha</a:t>
            </a:r>
            <a:endParaRPr lang="en-US" sz="1000">
              <a:latin typeface="ArialMT"/>
            </a:endParaRPr>
          </a:p>
        </p:txBody>
      </p:sp>
      <p:sp>
        <p:nvSpPr>
          <p:cNvPr id="42" name="TextBox 41">
            <a:extLst>
              <a:ext uri="{FF2B5EF4-FFF2-40B4-BE49-F238E27FC236}">
                <a16:creationId xmlns:a16="http://schemas.microsoft.com/office/drawing/2014/main" id="{E8EC776B-88F2-6CD8-2B02-874E3BD80428}"/>
              </a:ext>
            </a:extLst>
          </p:cNvPr>
          <p:cNvSpPr txBox="1"/>
          <p:nvPr userDrawn="1"/>
        </p:nvSpPr>
        <p:spPr>
          <a:xfrm>
            <a:off x="7643968" y="1241601"/>
            <a:ext cx="190800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24.9% Compost</a:t>
            </a:r>
            <a:br>
              <a:rPr lang="en-US" sz="1000" b="1" i="0" u="none" strike="noStrike" baseline="0">
                <a:latin typeface="Arial-BoldMT"/>
              </a:rPr>
            </a:br>
            <a:r>
              <a:rPr lang="en-US" sz="1000" b="0" i="0" u="none" strike="noStrike" baseline="0" err="1">
                <a:latin typeface="ArialMT"/>
              </a:rPr>
              <a:t>Synagro</a:t>
            </a:r>
            <a:r>
              <a:rPr lang="en-US" sz="1000">
                <a:latin typeface="ArialMT"/>
              </a:rPr>
              <a:t> – Nursery Empire</a:t>
            </a:r>
            <a:endParaRPr lang="en-US" sz="1000" b="0" i="0" u="none" strike="noStrike" baseline="0">
              <a:latin typeface="ArialMT"/>
            </a:endParaRPr>
          </a:p>
          <a:p>
            <a:pPr algn="l"/>
            <a:r>
              <a:rPr lang="en-US" sz="1000" b="0" i="0" u="none" strike="noStrike" baseline="0">
                <a:latin typeface="ArialMT"/>
              </a:rPr>
              <a:t>132 tons/day, 37 trucks/week</a:t>
            </a:r>
            <a:endParaRPr lang="en-US" sz="1000" b="1"/>
          </a:p>
        </p:txBody>
      </p:sp>
      <p:sp>
        <p:nvSpPr>
          <p:cNvPr id="47" name="Subtitle 2">
            <a:extLst>
              <a:ext uri="{FF2B5EF4-FFF2-40B4-BE49-F238E27FC236}">
                <a16:creationId xmlns:a16="http://schemas.microsoft.com/office/drawing/2014/main" id="{357E6276-B2F0-A315-5348-916212F18225}"/>
              </a:ext>
            </a:extLst>
          </p:cNvPr>
          <p:cNvSpPr txBox="1">
            <a:spLocks/>
          </p:cNvSpPr>
          <p:nvPr userDrawn="1"/>
        </p:nvSpPr>
        <p:spPr>
          <a:xfrm>
            <a:off x="410738" y="126946"/>
            <a:ext cx="4569802" cy="1913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Biosolids Management</a:t>
            </a:r>
          </a:p>
        </p:txBody>
      </p:sp>
      <p:sp>
        <p:nvSpPr>
          <p:cNvPr id="91" name="Date Placeholder 2">
            <a:extLst>
              <a:ext uri="{FF2B5EF4-FFF2-40B4-BE49-F238E27FC236}">
                <a16:creationId xmlns:a16="http://schemas.microsoft.com/office/drawing/2014/main" id="{BB6823C3-F98D-EF5B-F906-686871AA9E38}"/>
              </a:ext>
            </a:extLst>
          </p:cNvPr>
          <p:cNvSpPr>
            <a:spLocks noGrp="1"/>
          </p:cNvSpPr>
          <p:nvPr>
            <p:ph type="dt" sz="half" idx="10"/>
          </p:nvPr>
        </p:nvSpPr>
        <p:spPr>
          <a:xfrm>
            <a:off x="838200" y="6356350"/>
            <a:ext cx="2743200" cy="365125"/>
          </a:xfrm>
        </p:spPr>
        <p:txBody>
          <a:bodyPr/>
          <a:lstStyle/>
          <a:p>
            <a:fld id="{EACF70DB-C782-45B7-8BBB-FD9C8F96861A}" type="datetime1">
              <a:rPr lang="en-US" smtClean="0"/>
              <a:t>2/12/2026</a:t>
            </a:fld>
            <a:endParaRPr lang="en-US"/>
          </a:p>
        </p:txBody>
      </p:sp>
      <p:sp>
        <p:nvSpPr>
          <p:cNvPr id="92" name="Footer Placeholder 3">
            <a:extLst>
              <a:ext uri="{FF2B5EF4-FFF2-40B4-BE49-F238E27FC236}">
                <a16:creationId xmlns:a16="http://schemas.microsoft.com/office/drawing/2014/main" id="{8DB26041-486C-44EE-70F9-E13F4FDBB0AA}"/>
              </a:ext>
            </a:extLst>
          </p:cNvPr>
          <p:cNvSpPr>
            <a:spLocks noGrp="1"/>
          </p:cNvSpPr>
          <p:nvPr>
            <p:ph type="ftr" sz="quarter" idx="11"/>
          </p:nvPr>
        </p:nvSpPr>
        <p:spPr>
          <a:xfrm>
            <a:off x="4038600" y="6356350"/>
            <a:ext cx="4114800" cy="365125"/>
          </a:xfrm>
        </p:spPr>
        <p:txBody>
          <a:bodyPr/>
          <a:lstStyle/>
          <a:p>
            <a:endParaRPr lang="en-US"/>
          </a:p>
        </p:txBody>
      </p:sp>
      <p:sp>
        <p:nvSpPr>
          <p:cNvPr id="93" name="Slide Number Placeholder 4">
            <a:extLst>
              <a:ext uri="{FF2B5EF4-FFF2-40B4-BE49-F238E27FC236}">
                <a16:creationId xmlns:a16="http://schemas.microsoft.com/office/drawing/2014/main" id="{0C1DE77F-AECF-8FAE-11D5-E32B478F3D5A}"/>
              </a:ext>
            </a:extLst>
          </p:cNvPr>
          <p:cNvSpPr>
            <a:spLocks noGrp="1"/>
          </p:cNvSpPr>
          <p:nvPr>
            <p:ph type="sldNum" sz="quarter" idx="12"/>
          </p:nvPr>
        </p:nvSpPr>
        <p:spPr>
          <a:xfrm>
            <a:off x="8610600" y="6356350"/>
            <a:ext cx="2743200" cy="365125"/>
          </a:xfrm>
        </p:spPr>
        <p:txBody>
          <a:bodyPr/>
          <a:lstStyle/>
          <a:p>
            <a:fld id="{EA07271A-4EB3-4E0D-80D9-8ECE8E3D32EB}" type="slidenum">
              <a:rPr lang="en-US" smtClean="0"/>
              <a:t>‹#›</a:t>
            </a:fld>
            <a:endParaRPr lang="en-US"/>
          </a:p>
        </p:txBody>
      </p:sp>
      <p:grpSp>
        <p:nvGrpSpPr>
          <p:cNvPr id="43" name="Group 42">
            <a:extLst>
              <a:ext uri="{FF2B5EF4-FFF2-40B4-BE49-F238E27FC236}">
                <a16:creationId xmlns:a16="http://schemas.microsoft.com/office/drawing/2014/main" id="{64FECFBF-F2A1-4813-4965-88B7D7447F0D}"/>
              </a:ext>
            </a:extLst>
          </p:cNvPr>
          <p:cNvGrpSpPr/>
          <p:nvPr userDrawn="1"/>
        </p:nvGrpSpPr>
        <p:grpSpPr>
          <a:xfrm>
            <a:off x="827095" y="2400963"/>
            <a:ext cx="3737090" cy="3737088"/>
            <a:chOff x="827095" y="2489970"/>
            <a:chExt cx="3737090" cy="3737088"/>
          </a:xfrm>
        </p:grpSpPr>
        <p:pic>
          <p:nvPicPr>
            <p:cNvPr id="3" name="Picture 2" descr="Small plant growing on soil">
              <a:extLst>
                <a:ext uri="{FF2B5EF4-FFF2-40B4-BE49-F238E27FC236}">
                  <a16:creationId xmlns:a16="http://schemas.microsoft.com/office/drawing/2014/main" id="{9692963F-7841-A61D-612F-1242DDB1D6A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27095" y="2489970"/>
              <a:ext cx="3737090" cy="3737088"/>
            </a:xfrm>
            <a:prstGeom prst="ellipse">
              <a:avLst/>
            </a:prstGeom>
          </p:spPr>
        </p:pic>
        <p:sp>
          <p:nvSpPr>
            <p:cNvPr id="12" name="TextBox 1">
              <a:extLst>
                <a:ext uri="{FF2B5EF4-FFF2-40B4-BE49-F238E27FC236}">
                  <a16:creationId xmlns:a16="http://schemas.microsoft.com/office/drawing/2014/main" id="{E0E068D8-FBE4-4313-8796-3425573898C0}"/>
                </a:ext>
              </a:extLst>
            </p:cNvPr>
            <p:cNvSpPr txBox="1">
              <a:spLocks noChangeArrowheads="1"/>
            </p:cNvSpPr>
            <p:nvPr userDrawn="1"/>
          </p:nvSpPr>
          <p:spPr bwMode="auto">
            <a:xfrm>
              <a:off x="1504208" y="3421594"/>
              <a:ext cx="2454161" cy="58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lang="en-US" sz="1400" b="1">
                  <a:solidFill>
                    <a:schemeClr val="bg1"/>
                  </a:solidFill>
                  <a:effectLst/>
                  <a:latin typeface="Arial" panose="020B0604020202020204" pitchFamily="34" charset="0"/>
                  <a:ea typeface="Calibri" panose="020F0502020204030204" pitchFamily="34" charset="0"/>
                  <a:cs typeface="Arial" panose="020B0604020202020204" pitchFamily="34" charset="0"/>
                </a:rPr>
                <a:t>of OC San’s biosolids are beneficially used.</a:t>
              </a:r>
              <a:endParaRPr lang="en-US" altLang="en-US" sz="1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481A4D-6038-6AC2-DEF1-4CA155C64371}"/>
                </a:ext>
              </a:extLst>
            </p:cNvPr>
            <p:cNvSpPr txBox="1"/>
            <p:nvPr userDrawn="1"/>
          </p:nvSpPr>
          <p:spPr>
            <a:xfrm>
              <a:off x="1777903" y="2787716"/>
              <a:ext cx="2036508" cy="830997"/>
            </a:xfrm>
            <a:prstGeom prst="rect">
              <a:avLst/>
            </a:prstGeom>
            <a:noFill/>
          </p:spPr>
          <p:txBody>
            <a:bodyPr wrap="square">
              <a:spAutoFit/>
            </a:bodyPr>
            <a:lstStyle/>
            <a:p>
              <a:pPr algn="ctr"/>
              <a:r>
                <a:rPr lang="en-US" sz="4800" b="1">
                  <a:solidFill>
                    <a:schemeClr val="bg1"/>
                  </a:solidFill>
                  <a:effectLst/>
                  <a:latin typeface="Arial" panose="020B0604020202020204" pitchFamily="34" charset="0"/>
                  <a:ea typeface="Calibri" panose="020F0502020204030204" pitchFamily="34" charset="0"/>
                  <a:cs typeface="Arial" panose="020B0604020202020204" pitchFamily="34" charset="0"/>
                </a:rPr>
                <a:t>100% </a:t>
              </a:r>
              <a:endParaRPr lang="en-US" sz="4800">
                <a:solidFill>
                  <a:schemeClr val="tx1"/>
                </a:solidFill>
              </a:endParaRPr>
            </a:p>
          </p:txBody>
        </p:sp>
      </p:grpSp>
    </p:spTree>
    <p:extLst>
      <p:ext uri="{BB962C8B-B14F-4D97-AF65-F5344CB8AC3E}">
        <p14:creationId xmlns:p14="http://schemas.microsoft.com/office/powerpoint/2010/main" val="12103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35" presetClass="path" presetSubtype="0" accel="13333" decel="86667" fill="hold" nodeType="withEffect">
                                  <p:stCondLst>
                                    <p:cond delay="0"/>
                                  </p:stCondLst>
                                  <p:childTnLst>
                                    <p:animMotion origin="layout" path="M 0 0 L -0.25 0 E" pathEditMode="relative" ptsTypes="">
                                      <p:cBhvr>
                                        <p:cTn id="9" dur="3000" spd="-100000" fill="hold"/>
                                        <p:tgtEl>
                                          <p:spTgt spid="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inancial Plan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B6ECFC-1F05-4889-B9C5-25A9AC1AA0BB}"/>
              </a:ext>
            </a:extLst>
          </p:cNvPr>
          <p:cNvSpPr>
            <a:spLocks noGrp="1"/>
          </p:cNvSpPr>
          <p:nvPr>
            <p:ph type="dt" sz="half" idx="10"/>
          </p:nvPr>
        </p:nvSpPr>
        <p:spPr/>
        <p:txBody>
          <a:bodyPr/>
          <a:lstStyle/>
          <a:p>
            <a:fld id="{18FC9801-5AC4-4289-99E0-90ACB511A184}" type="datetime1">
              <a:rPr lang="en-US" smtClean="0"/>
              <a:t>2/12/2026</a:t>
            </a:fld>
            <a:endParaRPr lang="en-US"/>
          </a:p>
        </p:txBody>
      </p:sp>
      <p:sp>
        <p:nvSpPr>
          <p:cNvPr id="33" name="Rectangle: Rounded Corners 32">
            <a:extLst>
              <a:ext uri="{FF2B5EF4-FFF2-40B4-BE49-F238E27FC236}">
                <a16:creationId xmlns:a16="http://schemas.microsoft.com/office/drawing/2014/main" id="{9A7C1548-EE24-46C3-5663-8EC9EF173127}"/>
              </a:ext>
            </a:extLst>
          </p:cNvPr>
          <p:cNvSpPr/>
          <p:nvPr userDrawn="1"/>
        </p:nvSpPr>
        <p:spPr>
          <a:xfrm>
            <a:off x="397565" y="374904"/>
            <a:ext cx="3319918" cy="5981446"/>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A69B5CBF-6E92-9AD8-44E4-FE5A753E6887}"/>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397564" y="4558621"/>
            <a:ext cx="3319919" cy="1797729"/>
          </a:xfrm>
          <a:prstGeom prst="roundRect">
            <a:avLst>
              <a:gd name="adj" fmla="val 9834"/>
            </a:avLst>
          </a:prstGeom>
        </p:spPr>
      </p:pic>
      <p:sp>
        <p:nvSpPr>
          <p:cNvPr id="4" name="Footer Placeholder 3">
            <a:extLst>
              <a:ext uri="{FF2B5EF4-FFF2-40B4-BE49-F238E27FC236}">
                <a16:creationId xmlns:a16="http://schemas.microsoft.com/office/drawing/2014/main" id="{08F6B229-4BDC-489D-AA7A-06C7BFF7B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FC2E8-1010-49EF-BBE5-DDF871C31AD8}"/>
              </a:ext>
            </a:extLst>
          </p:cNvPr>
          <p:cNvSpPr>
            <a:spLocks noGrp="1"/>
          </p:cNvSpPr>
          <p:nvPr>
            <p:ph type="sldNum" sz="quarter" idx="12"/>
          </p:nvPr>
        </p:nvSpPr>
        <p:spPr/>
        <p:txBody>
          <a:bodyPr/>
          <a:lstStyle/>
          <a:p>
            <a:fld id="{EA07271A-4EB3-4E0D-80D9-8ECE8E3D32EB}" type="slidenum">
              <a:rPr lang="en-US" smtClean="0"/>
              <a:t>‹#›</a:t>
            </a:fld>
            <a:endParaRPr lang="en-US"/>
          </a:p>
        </p:txBody>
      </p:sp>
      <p:graphicFrame>
        <p:nvGraphicFramePr>
          <p:cNvPr id="25" name="Chart 24">
            <a:extLst>
              <a:ext uri="{FF2B5EF4-FFF2-40B4-BE49-F238E27FC236}">
                <a16:creationId xmlns:a16="http://schemas.microsoft.com/office/drawing/2014/main" id="{3418788F-F07D-C89A-3777-ED1CF032C8C0}"/>
              </a:ext>
            </a:extLst>
          </p:cNvPr>
          <p:cNvGraphicFramePr/>
          <p:nvPr userDrawn="1"/>
        </p:nvGraphicFramePr>
        <p:xfrm>
          <a:off x="4215854" y="237673"/>
          <a:ext cx="4739925" cy="315995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A8087353-A5F8-E54B-8C5F-013052711FF2}"/>
              </a:ext>
            </a:extLst>
          </p:cNvPr>
          <p:cNvSpPr txBox="1"/>
          <p:nvPr userDrawn="1"/>
        </p:nvSpPr>
        <p:spPr>
          <a:xfrm>
            <a:off x="5715331" y="1525260"/>
            <a:ext cx="1740969" cy="584775"/>
          </a:xfrm>
          <a:prstGeom prst="rect">
            <a:avLst/>
          </a:prstGeom>
        </p:spPr>
        <p:txBody>
          <a:bodyPr wrap="square">
            <a:spAutoFit/>
          </a:bodyPr>
          <a:lstStyle/>
          <a:p>
            <a:pPr algn="ctr"/>
            <a:r>
              <a:rPr lang="en-US" sz="1600" b="1"/>
              <a:t>Where the money comes from</a:t>
            </a:r>
          </a:p>
        </p:txBody>
      </p:sp>
      <p:grpSp>
        <p:nvGrpSpPr>
          <p:cNvPr id="27" name="Group 26">
            <a:extLst>
              <a:ext uri="{FF2B5EF4-FFF2-40B4-BE49-F238E27FC236}">
                <a16:creationId xmlns:a16="http://schemas.microsoft.com/office/drawing/2014/main" id="{BDD1B903-DC72-982A-424F-3893010A98B7}"/>
              </a:ext>
            </a:extLst>
          </p:cNvPr>
          <p:cNvGrpSpPr/>
          <p:nvPr userDrawn="1"/>
        </p:nvGrpSpPr>
        <p:grpSpPr>
          <a:xfrm>
            <a:off x="8176204" y="498858"/>
            <a:ext cx="1825602" cy="2637577"/>
            <a:chOff x="4735243" y="3431059"/>
            <a:chExt cx="1825602" cy="2637577"/>
          </a:xfrm>
        </p:grpSpPr>
        <p:sp>
          <p:nvSpPr>
            <p:cNvPr id="28" name="TextBox 27">
              <a:extLst>
                <a:ext uri="{FF2B5EF4-FFF2-40B4-BE49-F238E27FC236}">
                  <a16:creationId xmlns:a16="http://schemas.microsoft.com/office/drawing/2014/main" id="{B0DB3CC2-2845-557D-DBF9-7EBF39A934E9}"/>
                </a:ext>
              </a:extLst>
            </p:cNvPr>
            <p:cNvSpPr txBox="1"/>
            <p:nvPr userDrawn="1"/>
          </p:nvSpPr>
          <p:spPr>
            <a:xfrm>
              <a:off x="4735243" y="3431059"/>
              <a:ext cx="1740969" cy="523220"/>
            </a:xfrm>
            <a:prstGeom prst="rect">
              <a:avLst/>
            </a:prstGeom>
          </p:spPr>
          <p:txBody>
            <a:bodyPr wrap="square">
              <a:spAutoFit/>
            </a:bodyPr>
            <a:lstStyle/>
            <a:p>
              <a:pPr algn="l"/>
              <a:r>
                <a:rPr lang="en-US" sz="1400" b="1">
                  <a:solidFill>
                    <a:srgbClr val="1B76BB"/>
                  </a:solidFill>
                </a:rPr>
                <a:t>Fees &amp; Charges</a:t>
              </a:r>
            </a:p>
            <a:p>
              <a:pPr algn="l"/>
              <a:r>
                <a:rPr lang="en-US" sz="1400" b="0"/>
                <a:t>$383.6M / 72.9%</a:t>
              </a:r>
            </a:p>
          </p:txBody>
        </p:sp>
        <p:sp>
          <p:nvSpPr>
            <p:cNvPr id="29" name="TextBox 28">
              <a:extLst>
                <a:ext uri="{FF2B5EF4-FFF2-40B4-BE49-F238E27FC236}">
                  <a16:creationId xmlns:a16="http://schemas.microsoft.com/office/drawing/2014/main" id="{C49BFD48-ABE4-CAB2-41D0-A6DA4DE4A1B5}"/>
                </a:ext>
              </a:extLst>
            </p:cNvPr>
            <p:cNvSpPr txBox="1"/>
            <p:nvPr userDrawn="1"/>
          </p:nvSpPr>
          <p:spPr>
            <a:xfrm>
              <a:off x="4735243" y="3959648"/>
              <a:ext cx="1740969" cy="523220"/>
            </a:xfrm>
            <a:prstGeom prst="rect">
              <a:avLst/>
            </a:prstGeom>
          </p:spPr>
          <p:txBody>
            <a:bodyPr wrap="square">
              <a:spAutoFit/>
            </a:bodyPr>
            <a:lstStyle/>
            <a:p>
              <a:pPr algn="l"/>
              <a:r>
                <a:rPr lang="en-US" sz="1400" b="1">
                  <a:solidFill>
                    <a:srgbClr val="00ADEE"/>
                  </a:solidFill>
                </a:rPr>
                <a:t>Property Taxes</a:t>
              </a:r>
            </a:p>
            <a:p>
              <a:pPr algn="l"/>
              <a:r>
                <a:rPr lang="en-US" sz="1400" b="0"/>
                <a:t>$117.6M / 22.3%</a:t>
              </a:r>
            </a:p>
          </p:txBody>
        </p:sp>
        <p:sp>
          <p:nvSpPr>
            <p:cNvPr id="30" name="TextBox 29">
              <a:extLst>
                <a:ext uri="{FF2B5EF4-FFF2-40B4-BE49-F238E27FC236}">
                  <a16:creationId xmlns:a16="http://schemas.microsoft.com/office/drawing/2014/main" id="{9A25B7F6-A8D9-B305-C005-584220D9846E}"/>
                </a:ext>
              </a:extLst>
            </p:cNvPr>
            <p:cNvSpPr txBox="1"/>
            <p:nvPr userDrawn="1"/>
          </p:nvSpPr>
          <p:spPr>
            <a:xfrm>
              <a:off x="4735243" y="4488237"/>
              <a:ext cx="1740969" cy="523220"/>
            </a:xfrm>
            <a:prstGeom prst="rect">
              <a:avLst/>
            </a:prstGeom>
          </p:spPr>
          <p:txBody>
            <a:bodyPr wrap="square">
              <a:spAutoFit/>
            </a:bodyPr>
            <a:lstStyle/>
            <a:p>
              <a:pPr algn="l"/>
              <a:r>
                <a:rPr lang="en-US" sz="1400" b="1">
                  <a:solidFill>
                    <a:srgbClr val="8BC53F"/>
                  </a:solidFill>
                </a:rPr>
                <a:t>Other</a:t>
              </a:r>
            </a:p>
            <a:p>
              <a:pPr algn="l"/>
              <a:r>
                <a:rPr lang="en-US" sz="1400" b="0"/>
                <a:t>$4.6M / 0.9%</a:t>
              </a:r>
            </a:p>
          </p:txBody>
        </p:sp>
        <p:sp>
          <p:nvSpPr>
            <p:cNvPr id="31" name="TextBox 30">
              <a:extLst>
                <a:ext uri="{FF2B5EF4-FFF2-40B4-BE49-F238E27FC236}">
                  <a16:creationId xmlns:a16="http://schemas.microsoft.com/office/drawing/2014/main" id="{554FF1B5-7DAA-8E29-6203-7DFB294E4406}"/>
                </a:ext>
              </a:extLst>
            </p:cNvPr>
            <p:cNvSpPr txBox="1"/>
            <p:nvPr userDrawn="1"/>
          </p:nvSpPr>
          <p:spPr>
            <a:xfrm>
              <a:off x="4738314" y="5016826"/>
              <a:ext cx="1740969" cy="523220"/>
            </a:xfrm>
            <a:prstGeom prst="rect">
              <a:avLst/>
            </a:prstGeom>
          </p:spPr>
          <p:txBody>
            <a:bodyPr wrap="square">
              <a:spAutoFit/>
            </a:bodyPr>
            <a:lstStyle/>
            <a:p>
              <a:pPr algn="l"/>
              <a:r>
                <a:rPr lang="en-US" sz="1400" b="1">
                  <a:solidFill>
                    <a:srgbClr val="FAAF40"/>
                  </a:solidFill>
                </a:rPr>
                <a:t>Interest</a:t>
              </a:r>
            </a:p>
            <a:p>
              <a:pPr algn="l"/>
              <a:r>
                <a:rPr lang="en-US" sz="1400" b="0"/>
                <a:t>$17.1M / 3.2%</a:t>
              </a:r>
            </a:p>
          </p:txBody>
        </p:sp>
        <p:sp>
          <p:nvSpPr>
            <p:cNvPr id="32" name="TextBox 31">
              <a:extLst>
                <a:ext uri="{FF2B5EF4-FFF2-40B4-BE49-F238E27FC236}">
                  <a16:creationId xmlns:a16="http://schemas.microsoft.com/office/drawing/2014/main" id="{8932CA31-49B4-2A76-849C-CC6FD2CE97EE}"/>
                </a:ext>
              </a:extLst>
            </p:cNvPr>
            <p:cNvSpPr txBox="1"/>
            <p:nvPr userDrawn="1"/>
          </p:nvSpPr>
          <p:spPr>
            <a:xfrm>
              <a:off x="4738314" y="5545416"/>
              <a:ext cx="1822531" cy="523220"/>
            </a:xfrm>
            <a:prstGeom prst="rect">
              <a:avLst/>
            </a:prstGeom>
          </p:spPr>
          <p:txBody>
            <a:bodyPr wrap="square">
              <a:spAutoFit/>
            </a:bodyPr>
            <a:lstStyle/>
            <a:p>
              <a:pPr algn="l"/>
              <a:r>
                <a:rPr lang="en-US" sz="1400" b="1">
                  <a:solidFill>
                    <a:srgbClr val="CE5F39"/>
                  </a:solidFill>
                </a:rPr>
                <a:t>Intra-district Transfers</a:t>
              </a:r>
            </a:p>
            <a:p>
              <a:pPr algn="l"/>
              <a:r>
                <a:rPr lang="en-US" sz="1400" b="0"/>
                <a:t>$3.5M / 0.7%</a:t>
              </a:r>
            </a:p>
          </p:txBody>
        </p:sp>
      </p:grpSp>
      <p:graphicFrame>
        <p:nvGraphicFramePr>
          <p:cNvPr id="13" name="Chart 12">
            <a:extLst>
              <a:ext uri="{FF2B5EF4-FFF2-40B4-BE49-F238E27FC236}">
                <a16:creationId xmlns:a16="http://schemas.microsoft.com/office/drawing/2014/main" id="{E200DCE0-2A68-A12F-55D0-C3F23AB440D0}"/>
              </a:ext>
            </a:extLst>
          </p:cNvPr>
          <p:cNvGraphicFramePr/>
          <p:nvPr userDrawn="1"/>
        </p:nvGraphicFramePr>
        <p:xfrm>
          <a:off x="4212783" y="3460377"/>
          <a:ext cx="4739925" cy="315995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86BE7A94-B4CB-FD66-7C43-831FAF84CE41}"/>
              </a:ext>
            </a:extLst>
          </p:cNvPr>
          <p:cNvSpPr txBox="1"/>
          <p:nvPr userDrawn="1"/>
        </p:nvSpPr>
        <p:spPr>
          <a:xfrm>
            <a:off x="5712260" y="4747964"/>
            <a:ext cx="1740969" cy="584775"/>
          </a:xfrm>
          <a:prstGeom prst="rect">
            <a:avLst/>
          </a:prstGeom>
        </p:spPr>
        <p:txBody>
          <a:bodyPr wrap="square">
            <a:spAutoFit/>
          </a:bodyPr>
          <a:lstStyle/>
          <a:p>
            <a:pPr algn="ctr"/>
            <a:r>
              <a:rPr lang="en-US" sz="1600" b="1"/>
              <a:t>Where the</a:t>
            </a:r>
            <a:br>
              <a:rPr lang="en-US" sz="1600" b="1"/>
            </a:br>
            <a:r>
              <a:rPr lang="en-US" sz="1600" b="1"/>
              <a:t>money goes</a:t>
            </a:r>
          </a:p>
        </p:txBody>
      </p:sp>
      <p:grpSp>
        <p:nvGrpSpPr>
          <p:cNvPr id="18" name="Group 17">
            <a:extLst>
              <a:ext uri="{FF2B5EF4-FFF2-40B4-BE49-F238E27FC236}">
                <a16:creationId xmlns:a16="http://schemas.microsoft.com/office/drawing/2014/main" id="{59C00175-2F40-578C-A61D-8B710FDA4A3E}"/>
              </a:ext>
            </a:extLst>
          </p:cNvPr>
          <p:cNvGrpSpPr/>
          <p:nvPr userDrawn="1"/>
        </p:nvGrpSpPr>
        <p:grpSpPr>
          <a:xfrm>
            <a:off x="8173133" y="3985857"/>
            <a:ext cx="2489090" cy="2108987"/>
            <a:chOff x="4735243" y="3431059"/>
            <a:chExt cx="2489090" cy="2108987"/>
          </a:xfrm>
        </p:grpSpPr>
        <p:sp>
          <p:nvSpPr>
            <p:cNvPr id="21" name="TextBox 20">
              <a:extLst>
                <a:ext uri="{FF2B5EF4-FFF2-40B4-BE49-F238E27FC236}">
                  <a16:creationId xmlns:a16="http://schemas.microsoft.com/office/drawing/2014/main" id="{0E058BC9-D844-92D7-1849-C1F0A9374FDC}"/>
                </a:ext>
              </a:extLst>
            </p:cNvPr>
            <p:cNvSpPr txBox="1"/>
            <p:nvPr userDrawn="1"/>
          </p:nvSpPr>
          <p:spPr>
            <a:xfrm>
              <a:off x="4735243" y="3431059"/>
              <a:ext cx="2489090" cy="523220"/>
            </a:xfrm>
            <a:prstGeom prst="rect">
              <a:avLst/>
            </a:prstGeom>
          </p:spPr>
          <p:txBody>
            <a:bodyPr wrap="square">
              <a:spAutoFit/>
            </a:bodyPr>
            <a:lstStyle/>
            <a:p>
              <a:pPr algn="l"/>
              <a:r>
                <a:rPr lang="en-US" sz="1400" b="1">
                  <a:solidFill>
                    <a:srgbClr val="1B76BB"/>
                  </a:solidFill>
                </a:rPr>
                <a:t>Capital Improvement Program</a:t>
              </a:r>
            </a:p>
            <a:p>
              <a:pPr algn="l"/>
              <a:r>
                <a:rPr lang="en-US" sz="1400" b="0"/>
                <a:t>$223.1M / 42.9%</a:t>
              </a:r>
            </a:p>
          </p:txBody>
        </p:sp>
        <p:sp>
          <p:nvSpPr>
            <p:cNvPr id="22" name="TextBox 21">
              <a:extLst>
                <a:ext uri="{FF2B5EF4-FFF2-40B4-BE49-F238E27FC236}">
                  <a16:creationId xmlns:a16="http://schemas.microsoft.com/office/drawing/2014/main" id="{7E006E53-8B94-A25A-951A-4D5AA495E0DC}"/>
                </a:ext>
              </a:extLst>
            </p:cNvPr>
            <p:cNvSpPr txBox="1"/>
            <p:nvPr userDrawn="1"/>
          </p:nvSpPr>
          <p:spPr>
            <a:xfrm>
              <a:off x="4735243" y="3959648"/>
              <a:ext cx="1740969" cy="523220"/>
            </a:xfrm>
            <a:prstGeom prst="rect">
              <a:avLst/>
            </a:prstGeom>
          </p:spPr>
          <p:txBody>
            <a:bodyPr wrap="square">
              <a:spAutoFit/>
            </a:bodyPr>
            <a:lstStyle/>
            <a:p>
              <a:pPr algn="l"/>
              <a:r>
                <a:rPr lang="en-US" sz="1400" b="1">
                  <a:solidFill>
                    <a:srgbClr val="00ADEE"/>
                  </a:solidFill>
                </a:rPr>
                <a:t>Operating Expenses</a:t>
              </a:r>
            </a:p>
            <a:p>
              <a:pPr algn="l"/>
              <a:r>
                <a:rPr lang="en-US" sz="1400" b="0"/>
                <a:t>$232.7M / 44.7%</a:t>
              </a:r>
            </a:p>
          </p:txBody>
        </p:sp>
        <p:sp>
          <p:nvSpPr>
            <p:cNvPr id="23" name="TextBox 22">
              <a:extLst>
                <a:ext uri="{FF2B5EF4-FFF2-40B4-BE49-F238E27FC236}">
                  <a16:creationId xmlns:a16="http://schemas.microsoft.com/office/drawing/2014/main" id="{651C8AF7-401F-1EE0-CF9A-C33A5812E6C5}"/>
                </a:ext>
              </a:extLst>
            </p:cNvPr>
            <p:cNvSpPr txBox="1"/>
            <p:nvPr userDrawn="1"/>
          </p:nvSpPr>
          <p:spPr>
            <a:xfrm>
              <a:off x="4735243" y="4488237"/>
              <a:ext cx="1740969" cy="523220"/>
            </a:xfrm>
            <a:prstGeom prst="rect">
              <a:avLst/>
            </a:prstGeom>
          </p:spPr>
          <p:txBody>
            <a:bodyPr wrap="square">
              <a:spAutoFit/>
            </a:bodyPr>
            <a:lstStyle/>
            <a:p>
              <a:pPr algn="l"/>
              <a:r>
                <a:rPr lang="en-US" sz="1400" b="1">
                  <a:solidFill>
                    <a:srgbClr val="8BC53F"/>
                  </a:solidFill>
                </a:rPr>
                <a:t>Debt Service</a:t>
              </a:r>
            </a:p>
            <a:p>
              <a:pPr algn="l"/>
              <a:r>
                <a:rPr lang="en-US" sz="1400" b="0"/>
                <a:t>$61M / 11.7%</a:t>
              </a:r>
            </a:p>
          </p:txBody>
        </p:sp>
        <p:sp>
          <p:nvSpPr>
            <p:cNvPr id="24" name="TextBox 23">
              <a:extLst>
                <a:ext uri="{FF2B5EF4-FFF2-40B4-BE49-F238E27FC236}">
                  <a16:creationId xmlns:a16="http://schemas.microsoft.com/office/drawing/2014/main" id="{CF75E829-E4D2-2225-4EAA-0BC22D501CED}"/>
                </a:ext>
              </a:extLst>
            </p:cNvPr>
            <p:cNvSpPr txBox="1"/>
            <p:nvPr userDrawn="1"/>
          </p:nvSpPr>
          <p:spPr>
            <a:xfrm>
              <a:off x="4738314" y="5016826"/>
              <a:ext cx="1952619" cy="523220"/>
            </a:xfrm>
            <a:prstGeom prst="rect">
              <a:avLst/>
            </a:prstGeom>
          </p:spPr>
          <p:txBody>
            <a:bodyPr wrap="square">
              <a:spAutoFit/>
            </a:bodyPr>
            <a:lstStyle/>
            <a:p>
              <a:pPr algn="l"/>
              <a:r>
                <a:rPr lang="en-US" sz="1400" b="1">
                  <a:solidFill>
                    <a:srgbClr val="FAAF40"/>
                  </a:solidFill>
                </a:rPr>
                <a:t>Intra-district Transfers</a:t>
              </a:r>
            </a:p>
            <a:p>
              <a:pPr algn="l"/>
              <a:r>
                <a:rPr lang="en-US" sz="1400" b="0"/>
                <a:t>$3.5M / 0.7%</a:t>
              </a:r>
            </a:p>
          </p:txBody>
        </p:sp>
      </p:grpSp>
      <p:sp>
        <p:nvSpPr>
          <p:cNvPr id="35" name="Title 1">
            <a:extLst>
              <a:ext uri="{FF2B5EF4-FFF2-40B4-BE49-F238E27FC236}">
                <a16:creationId xmlns:a16="http://schemas.microsoft.com/office/drawing/2014/main" id="{F6999847-FFC6-C81A-1126-AF0FD0056242}"/>
              </a:ext>
            </a:extLst>
          </p:cNvPr>
          <p:cNvSpPr txBox="1">
            <a:spLocks/>
          </p:cNvSpPr>
          <p:nvPr userDrawn="1"/>
        </p:nvSpPr>
        <p:spPr>
          <a:xfrm>
            <a:off x="675365" y="710348"/>
            <a:ext cx="2644140" cy="43273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4000">
                <a:solidFill>
                  <a:schemeClr val="bg1"/>
                </a:solidFill>
                <a:latin typeface="Arial"/>
                <a:cs typeface="Arial" panose="020B0604020202020204" pitchFamily="34" charset="0"/>
              </a:rPr>
              <a:t>Sound Financial Planning</a:t>
            </a:r>
          </a:p>
        </p:txBody>
      </p:sp>
      <p:sp>
        <p:nvSpPr>
          <p:cNvPr id="9" name="Title 1">
            <a:extLst>
              <a:ext uri="{FF2B5EF4-FFF2-40B4-BE49-F238E27FC236}">
                <a16:creationId xmlns:a16="http://schemas.microsoft.com/office/drawing/2014/main" id="{4043555A-483C-D9A2-8AF3-9017D8BEFB0B}"/>
              </a:ext>
            </a:extLst>
          </p:cNvPr>
          <p:cNvSpPr txBox="1">
            <a:spLocks/>
          </p:cNvSpPr>
          <p:nvPr userDrawn="1"/>
        </p:nvSpPr>
        <p:spPr>
          <a:xfrm>
            <a:off x="675365" y="4558621"/>
            <a:ext cx="2644140" cy="179772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2400">
                <a:solidFill>
                  <a:schemeClr val="bg1"/>
                </a:solidFill>
                <a:latin typeface="Arial"/>
                <a:cs typeface="Arial" panose="020B0604020202020204" pitchFamily="34" charset="0"/>
              </a:rPr>
              <a:t>For Fiscal Year 2024/25</a:t>
            </a:r>
          </a:p>
        </p:txBody>
      </p:sp>
    </p:spTree>
    <p:extLst>
      <p:ext uri="{BB962C8B-B14F-4D97-AF65-F5344CB8AC3E}">
        <p14:creationId xmlns:p14="http://schemas.microsoft.com/office/powerpoint/2010/main" val="6881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par>
                                <p:cTn id="8" presetID="10" presetClass="entr" presetSubtype="0" fill="hold"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10" presetClass="entr" presetSubtype="0" fill="hold" nodeType="withEffect">
                                  <p:stCondLst>
                                    <p:cond delay="2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13" grpId="0">
        <p:bldAsOne/>
      </p:bldGraphic>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3D5849-ABAF-4C7F-B2F4-721ECEC483A0}"/>
              </a:ext>
            </a:extLst>
          </p:cNvPr>
          <p:cNvSpPr>
            <a:spLocks noGrp="1"/>
          </p:cNvSpPr>
          <p:nvPr>
            <p:ph type="dt" sz="half" idx="10"/>
          </p:nvPr>
        </p:nvSpPr>
        <p:spPr/>
        <p:txBody>
          <a:bodyPr/>
          <a:lstStyle/>
          <a:p>
            <a:fld id="{75E45AEE-5038-4F01-84DE-F1AFE2782750}" type="datetime1">
              <a:rPr lang="en-US" smtClean="0"/>
              <a:t>2/12/2026</a:t>
            </a:fld>
            <a:endParaRPr lang="en-US"/>
          </a:p>
        </p:txBody>
      </p:sp>
      <p:sp>
        <p:nvSpPr>
          <p:cNvPr id="4" name="Footer Placeholder 3">
            <a:extLst>
              <a:ext uri="{FF2B5EF4-FFF2-40B4-BE49-F238E27FC236}">
                <a16:creationId xmlns:a16="http://schemas.microsoft.com/office/drawing/2014/main" id="{2D125DA0-9AA8-4298-9999-6F99331D3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FB18B-B11F-4218-AF6F-35BB95706AE8}"/>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11" name="Graphic 10">
            <a:extLst>
              <a:ext uri="{FF2B5EF4-FFF2-40B4-BE49-F238E27FC236}">
                <a16:creationId xmlns:a16="http://schemas.microsoft.com/office/drawing/2014/main" id="{890CDC1C-7240-681E-A5DD-2A49F39138F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1" r="859" b="11006"/>
          <a:stretch/>
        </p:blipFill>
        <p:spPr>
          <a:xfrm>
            <a:off x="-1" y="1451298"/>
            <a:ext cx="12191999" cy="5406702"/>
          </a:xfrm>
          <a:prstGeom prst="rect">
            <a:avLst/>
          </a:prstGeom>
        </p:spPr>
      </p:pic>
      <p:sp>
        <p:nvSpPr>
          <p:cNvPr id="12" name="Title 1">
            <a:extLst>
              <a:ext uri="{FF2B5EF4-FFF2-40B4-BE49-F238E27FC236}">
                <a16:creationId xmlns:a16="http://schemas.microsoft.com/office/drawing/2014/main" id="{D07D0CA8-500B-6382-1335-2A16CD4F560A}"/>
              </a:ext>
            </a:extLst>
          </p:cNvPr>
          <p:cNvSpPr txBox="1">
            <a:spLocks/>
          </p:cNvSpPr>
          <p:nvPr userDrawn="1"/>
        </p:nvSpPr>
        <p:spPr>
          <a:xfrm>
            <a:off x="790118" y="728001"/>
            <a:ext cx="10611760" cy="5401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9600">
                <a:solidFill>
                  <a:srgbClr val="1B75BB"/>
                </a:solidFill>
                <a:latin typeface="Arial"/>
                <a:cs typeface="Arial" panose="020B0604020202020204" pitchFamily="34" charset="0"/>
              </a:rPr>
              <a:t>Questions?</a:t>
            </a:r>
          </a:p>
        </p:txBody>
      </p:sp>
      <p:cxnSp>
        <p:nvCxnSpPr>
          <p:cNvPr id="13" name="Straight Connector 12">
            <a:extLst>
              <a:ext uri="{FF2B5EF4-FFF2-40B4-BE49-F238E27FC236}">
                <a16:creationId xmlns:a16="http://schemas.microsoft.com/office/drawing/2014/main" id="{8437889E-31E3-9410-8219-9B04A414CAF0}"/>
              </a:ext>
            </a:extLst>
          </p:cNvPr>
          <p:cNvCxnSpPr>
            <a:cxnSpLocks/>
            <a:endCxn id="11" idx="2"/>
          </p:cNvCxnSpPr>
          <p:nvPr userDrawn="1"/>
        </p:nvCxnSpPr>
        <p:spPr>
          <a:xfrm>
            <a:off x="6095999" y="4314825"/>
            <a:ext cx="0" cy="2543175"/>
          </a:xfrm>
          <a:prstGeom prst="line">
            <a:avLst/>
          </a:prstGeom>
          <a:ln>
            <a:solidFill>
              <a:schemeClr val="bg1">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66968-2107-49C3-AB32-DC666B6F7FD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3291382" cy="6858000"/>
          </a:xfrm>
          <a:prstGeom prst="rect">
            <a:avLst/>
          </a:prstGeom>
        </p:spPr>
      </p:pic>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grpSp>
        <p:nvGrpSpPr>
          <p:cNvPr id="7" name="Group 6">
            <a:extLst>
              <a:ext uri="{FF2B5EF4-FFF2-40B4-BE49-F238E27FC236}">
                <a16:creationId xmlns:a16="http://schemas.microsoft.com/office/drawing/2014/main" id="{17338AF3-865F-DCDA-2606-490201A1D0CC}"/>
              </a:ext>
            </a:extLst>
          </p:cNvPr>
          <p:cNvGrpSpPr/>
          <p:nvPr userDrawn="1"/>
        </p:nvGrpSpPr>
        <p:grpSpPr>
          <a:xfrm>
            <a:off x="4185659" y="1861157"/>
            <a:ext cx="7168141" cy="3498637"/>
            <a:chOff x="4185659" y="1990519"/>
            <a:chExt cx="7168141" cy="3498637"/>
          </a:xfrm>
        </p:grpSpPr>
        <p:sp>
          <p:nvSpPr>
            <p:cNvPr id="2" name="Content Placeholder 2">
              <a:extLst>
                <a:ext uri="{FF2B5EF4-FFF2-40B4-BE49-F238E27FC236}">
                  <a16:creationId xmlns:a16="http://schemas.microsoft.com/office/drawing/2014/main" id="{01CE1D40-54A5-69F9-E67C-F7D7F07ABE4D}"/>
                </a:ext>
              </a:extLst>
            </p:cNvPr>
            <p:cNvSpPr txBox="1">
              <a:spLocks/>
            </p:cNvSpPr>
            <p:nvPr userDrawn="1"/>
          </p:nvSpPr>
          <p:spPr>
            <a:xfrm>
              <a:off x="4185659" y="2449865"/>
              <a:ext cx="7168141" cy="3039291"/>
            </a:xfrm>
            <a:prstGeom prst="rect">
              <a:avLst/>
            </a:prstGeom>
          </p:spPr>
          <p:txBody>
            <a:bodyPr numCol="2" spcCol="4572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Providing reliable, responsive, and affordable services in line with customer needs and expectations.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Protecting public health and the environment utilizing all practical and effective means for wastewater, energy, and solids resource recovery.</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Continually seeking efficiencies to ensure that the public’s money is wisely spent.</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Communicating our mission and strategies with those we serve and all other stakeholders.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Partnering with others to benefit our customers, this region, and our industry.</a:t>
              </a:r>
              <a:endParaRPr lang="en-US" sz="1400">
                <a:effectLst/>
                <a:latin typeface="+mn-lt"/>
                <a:ea typeface="Calibri" panose="020F0502020204030204" pitchFamily="34" charset="0"/>
                <a:cs typeface="MinionPro-Regular"/>
              </a:endParaRPr>
            </a:p>
            <a:p>
              <a:pPr marL="228600" marR="0" indent="-228600">
                <a:lnSpc>
                  <a:spcPct val="107000"/>
                </a:lnSpc>
                <a:spcBef>
                  <a:spcPts val="0"/>
                </a:spcBef>
                <a:spcAft>
                  <a:spcPts val="80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Creating the best possible workforce in terms of safety, productivity, customer service, and training.</a:t>
              </a:r>
              <a:endParaRPr lang="en-US" sz="1400">
                <a:effectLst/>
                <a:latin typeface="+mn-lt"/>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F49AF8C-41FA-69FA-3557-224B11E10120}"/>
                </a:ext>
              </a:extLst>
            </p:cNvPr>
            <p:cNvSpPr txBox="1">
              <a:spLocks/>
            </p:cNvSpPr>
            <p:nvPr userDrawn="1"/>
          </p:nvSpPr>
          <p:spPr>
            <a:xfrm>
              <a:off x="4185659" y="1990519"/>
              <a:ext cx="7168141" cy="38081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0"/>
                </a:spcBef>
                <a:spcAft>
                  <a:spcPts val="1350"/>
                </a:spcAft>
                <a:buNone/>
              </a:pPr>
              <a:r>
                <a:rPr lang="en-US" sz="1800" b="1" spc="0">
                  <a:solidFill>
                    <a:srgbClr val="1B75BB"/>
                  </a:solidFill>
                  <a:effectLst/>
                  <a:latin typeface="+mn-lt"/>
                  <a:ea typeface="Calibri" panose="020F0502020204030204" pitchFamily="34" charset="0"/>
                  <a:cs typeface="Helvetica LT Pro" panose="020B0504020202020204" pitchFamily="34" charset="0"/>
                </a:rPr>
                <a:t>Orange County Sanitation District will be a leader in:</a:t>
              </a:r>
              <a:endParaRPr lang="en-US" sz="1800" b="1">
                <a:solidFill>
                  <a:srgbClr val="1B75BB"/>
                </a:solidFill>
                <a:effectLst/>
                <a:latin typeface="+mn-lt"/>
                <a:ea typeface="Calibri" panose="020F0502020204030204" pitchFamily="34" charset="0"/>
                <a:cs typeface="MinionPro-Regular"/>
              </a:endParaRPr>
            </a:p>
          </p:txBody>
        </p:sp>
      </p:grpSp>
      <p:cxnSp>
        <p:nvCxnSpPr>
          <p:cNvPr id="11" name="Straight Connector 10">
            <a:extLst>
              <a:ext uri="{FF2B5EF4-FFF2-40B4-BE49-F238E27FC236}">
                <a16:creationId xmlns:a16="http://schemas.microsoft.com/office/drawing/2014/main" id="{D0D4ED7A-1A0B-9779-4A01-836F38490FDE}"/>
              </a:ext>
            </a:extLst>
          </p:cNvPr>
          <p:cNvCxnSpPr>
            <a:cxnSpLocks/>
          </p:cNvCxnSpPr>
          <p:nvPr userDrawn="1"/>
        </p:nvCxnSpPr>
        <p:spPr>
          <a:xfrm flipH="1">
            <a:off x="3291381" y="1724213"/>
            <a:ext cx="8405319" cy="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E359AE8-2871-0528-C2DF-8540D99F9D7D}"/>
              </a:ext>
            </a:extLst>
          </p:cNvPr>
          <p:cNvSpPr txBox="1">
            <a:spLocks/>
          </p:cNvSpPr>
          <p:nvPr userDrawn="1"/>
        </p:nvSpPr>
        <p:spPr>
          <a:xfrm>
            <a:off x="4038600" y="381603"/>
            <a:ext cx="6810375"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9600">
                <a:solidFill>
                  <a:schemeClr val="bg1">
                    <a:lumMod val="75000"/>
                  </a:schemeClr>
                </a:solidFill>
                <a:latin typeface="Arial"/>
                <a:cs typeface="Arial" panose="020B0604020202020204" pitchFamily="34" charset="0"/>
              </a:rPr>
              <a:t>Our Vision</a:t>
            </a:r>
          </a:p>
        </p:txBody>
      </p:sp>
      <p:sp>
        <p:nvSpPr>
          <p:cNvPr id="12" name="TextBox 11">
            <a:extLst>
              <a:ext uri="{FF2B5EF4-FFF2-40B4-BE49-F238E27FC236}">
                <a16:creationId xmlns:a16="http://schemas.microsoft.com/office/drawing/2014/main" id="{F5E8464E-821F-984C-09A0-6045BFD90EB0}"/>
              </a:ext>
            </a:extLst>
          </p:cNvPr>
          <p:cNvSpPr txBox="1"/>
          <p:nvPr userDrawn="1"/>
        </p:nvSpPr>
        <p:spPr>
          <a:xfrm>
            <a:off x="4185659" y="5260920"/>
            <a:ext cx="7511041" cy="738664"/>
          </a:xfrm>
          <a:prstGeom prst="rect">
            <a:avLst/>
          </a:prstGeom>
          <a:noFill/>
        </p:spPr>
        <p:txBody>
          <a:bodyPr wrap="square" rtlCol="0">
            <a:spAutoFit/>
          </a:bodyPr>
          <a:lstStyle/>
          <a:p>
            <a:pPr marL="0" marR="0">
              <a:spcBef>
                <a:spcPts val="1200"/>
              </a:spcBef>
              <a:spcAft>
                <a:spcPts val="0"/>
              </a:spcAft>
            </a:pPr>
            <a:r>
              <a:rPr lang="en-US" sz="1400" b="0">
                <a:solidFill>
                  <a:schemeClr val="tx1"/>
                </a:solidFill>
                <a:effectLst/>
                <a:latin typeface="+mn-lt"/>
                <a:ea typeface="Times New Roman" panose="02020603050405020304" pitchFamily="18" charset="0"/>
              </a:rPr>
              <a:t>The Vision Statement supports the Mission Statement by expressing a broad philosophy of what the Orange County Sanitation District strives to achieve now and in the future in the delivery of services to our customers, vendors, other agencies, the general public and each other.</a:t>
            </a:r>
          </a:p>
        </p:txBody>
      </p:sp>
    </p:spTree>
    <p:extLst>
      <p:ext uri="{BB962C8B-B14F-4D97-AF65-F5344CB8AC3E}">
        <p14:creationId xmlns:p14="http://schemas.microsoft.com/office/powerpoint/2010/main" val="422098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42" presetClass="path" presetSubtype="0" accel="12000" decel="88000" fill="hold" nodeType="withEffect">
                                  <p:stCondLst>
                                    <p:cond delay="0"/>
                                  </p:stCondLst>
                                  <p:childTnLst>
                                    <p:animMotion origin="layout" path="M 4.16667E-7 1.11111E-6 L 4.16667E-7 0.25 " pathEditMode="relative" rAng="0" ptsTypes="AA">
                                      <p:cBhvr>
                                        <p:cTn id="13" dur="3000" spd="-100000" fill="hold"/>
                                        <p:tgtEl>
                                          <p:spTgt spid="7"/>
                                        </p:tgtEl>
                                        <p:attrNameLst>
                                          <p:attrName>ppt_x</p:attrName>
                                          <p:attrName>ppt_y</p:attrName>
                                        </p:attrNameLst>
                                      </p:cBhvr>
                                      <p:rCtr x="0" y="12500"/>
                                    </p:animMotion>
                                  </p:childTnLst>
                                </p:cTn>
                              </p:par>
                              <p:par>
                                <p:cTn id="14" presetID="10" presetClass="entr" presetSubtype="0" fill="hold" grpId="0" nodeType="withEffect">
                                  <p:stCondLst>
                                    <p:cond delay="7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42" presetClass="path" presetSubtype="0" accel="50000" decel="50000" fill="hold" grpId="1" nodeType="withEffect">
                                  <p:stCondLst>
                                    <p:cond delay="400"/>
                                  </p:stCondLst>
                                  <p:childTnLst>
                                    <p:animMotion origin="layout" path="M -2.08333E-6 -3.33333E-6 L -2.08333E-6 0.25 " pathEditMode="relative" rAng="0" ptsTypes="AA">
                                      <p:cBhvr>
                                        <p:cTn id="18" dur="2000" spd="-100000" fill="hold"/>
                                        <p:tgtEl>
                                          <p:spTgt spid="1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76BC71-3F13-F458-8967-D195F952AE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Date Placeholder 2">
            <a:extLst>
              <a:ext uri="{FF2B5EF4-FFF2-40B4-BE49-F238E27FC236}">
                <a16:creationId xmlns:a16="http://schemas.microsoft.com/office/drawing/2014/main" id="{4DD1F4BF-D94D-41DF-B56A-C0F8FBD3012C}"/>
              </a:ext>
            </a:extLst>
          </p:cNvPr>
          <p:cNvSpPr>
            <a:spLocks noGrp="1"/>
          </p:cNvSpPr>
          <p:nvPr>
            <p:ph type="dt" sz="half" idx="10"/>
          </p:nvPr>
        </p:nvSpPr>
        <p:spPr/>
        <p:txBody>
          <a:bodyPr/>
          <a:lstStyle/>
          <a:p>
            <a:fld id="{9E7243B3-0839-427D-8454-268AA3158A67}" type="datetime1">
              <a:rPr lang="en-US" smtClean="0"/>
              <a:t>2/12/2026</a:t>
            </a:fld>
            <a:endParaRPr lang="en-US"/>
          </a:p>
        </p:txBody>
      </p:sp>
      <p:sp>
        <p:nvSpPr>
          <p:cNvPr id="4" name="Footer Placeholder 3">
            <a:extLst>
              <a:ext uri="{FF2B5EF4-FFF2-40B4-BE49-F238E27FC236}">
                <a16:creationId xmlns:a16="http://schemas.microsoft.com/office/drawing/2014/main" id="{7676D56A-677A-40A5-8E66-3820CAC0F3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614236-C564-43B0-95DE-9A8886566A77}"/>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7" name="Rectangle: Rounded Corners 26">
            <a:extLst>
              <a:ext uri="{FF2B5EF4-FFF2-40B4-BE49-F238E27FC236}">
                <a16:creationId xmlns:a16="http://schemas.microsoft.com/office/drawing/2014/main" id="{C8E0FAFF-38DA-479A-6722-F83910C4CA8A}"/>
              </a:ext>
            </a:extLst>
          </p:cNvPr>
          <p:cNvSpPr/>
          <p:nvPr userDrawn="1"/>
        </p:nvSpPr>
        <p:spPr>
          <a:xfrm rot="5400000">
            <a:off x="626057" y="2004393"/>
            <a:ext cx="5074255" cy="3352800"/>
          </a:xfrm>
          <a:prstGeom prst="roundRect">
            <a:avLst>
              <a:gd name="adj" fmla="val 13637"/>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itle 1">
            <a:extLst>
              <a:ext uri="{FF2B5EF4-FFF2-40B4-BE49-F238E27FC236}">
                <a16:creationId xmlns:a16="http://schemas.microsoft.com/office/drawing/2014/main" id="{2B476C58-AF58-8225-C63C-F95B7A85AA25}"/>
              </a:ext>
            </a:extLst>
          </p:cNvPr>
          <p:cNvSpPr txBox="1">
            <a:spLocks/>
          </p:cNvSpPr>
          <p:nvPr userDrawn="1"/>
        </p:nvSpPr>
        <p:spPr>
          <a:xfrm>
            <a:off x="1729599" y="1307862"/>
            <a:ext cx="2867172" cy="12455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r>
              <a:rPr lang="en-US" sz="3800">
                <a:solidFill>
                  <a:srgbClr val="1B75BB"/>
                </a:solidFill>
                <a:latin typeface="Arial"/>
                <a:cs typeface="Arial" panose="020B0604020202020204" pitchFamily="34" charset="0"/>
              </a:rPr>
              <a:t>For More Information</a:t>
            </a:r>
          </a:p>
        </p:txBody>
      </p:sp>
      <p:sp>
        <p:nvSpPr>
          <p:cNvPr id="29" name="Content Placeholder 2">
            <a:extLst>
              <a:ext uri="{FF2B5EF4-FFF2-40B4-BE49-F238E27FC236}">
                <a16:creationId xmlns:a16="http://schemas.microsoft.com/office/drawing/2014/main" id="{D563F49F-558B-14DD-AC6E-1EA9F84757C6}"/>
              </a:ext>
            </a:extLst>
          </p:cNvPr>
          <p:cNvSpPr txBox="1">
            <a:spLocks/>
          </p:cNvSpPr>
          <p:nvPr userDrawn="1"/>
        </p:nvSpPr>
        <p:spPr>
          <a:xfrm>
            <a:off x="2099622" y="2615961"/>
            <a:ext cx="2127126" cy="610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US" sz="1400">
                <a:solidFill>
                  <a:prstClr val="black"/>
                </a:solidFill>
                <a:ea typeface="Times New Roman" panose="02020603050405020304" pitchFamily="18" charset="0"/>
              </a:rPr>
              <a:t>Visit us at: OCSan.gov</a:t>
            </a:r>
            <a:br>
              <a:rPr lang="en-US" sz="1400">
                <a:solidFill>
                  <a:prstClr val="black"/>
                </a:solidFill>
                <a:ea typeface="Times New Roman" panose="02020603050405020304" pitchFamily="18" charset="0"/>
              </a:rPr>
            </a:br>
            <a:r>
              <a:rPr lang="en-US" sz="1400">
                <a:solidFill>
                  <a:prstClr val="black"/>
                </a:solidFill>
                <a:ea typeface="Times New Roman" panose="02020603050405020304" pitchFamily="18" charset="0"/>
              </a:rPr>
              <a:t>Follow us: @OCSanDistrict</a:t>
            </a:r>
          </a:p>
        </p:txBody>
      </p:sp>
      <p:sp>
        <p:nvSpPr>
          <p:cNvPr id="30" name="Content Placeholder 2">
            <a:extLst>
              <a:ext uri="{FF2B5EF4-FFF2-40B4-BE49-F238E27FC236}">
                <a16:creationId xmlns:a16="http://schemas.microsoft.com/office/drawing/2014/main" id="{A8DD8005-3055-0819-059A-4A4D9CC47092}"/>
              </a:ext>
            </a:extLst>
          </p:cNvPr>
          <p:cNvSpPr txBox="1">
            <a:spLocks/>
          </p:cNvSpPr>
          <p:nvPr userDrawn="1"/>
        </p:nvSpPr>
        <p:spPr>
          <a:xfrm>
            <a:off x="2741551" y="3609567"/>
            <a:ext cx="843268" cy="272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US" sz="1400" i="1">
                <a:solidFill>
                  <a:prstClr val="black"/>
                </a:solidFill>
                <a:ea typeface="Times New Roman" panose="02020603050405020304" pitchFamily="18" charset="0"/>
              </a:rPr>
              <a:t>Also on…</a:t>
            </a:r>
          </a:p>
        </p:txBody>
      </p:sp>
      <p:sp>
        <p:nvSpPr>
          <p:cNvPr id="32" name="Rectangle 31">
            <a:extLst>
              <a:ext uri="{FF2B5EF4-FFF2-40B4-BE49-F238E27FC236}">
                <a16:creationId xmlns:a16="http://schemas.microsoft.com/office/drawing/2014/main" id="{73B56C34-DA5D-0268-F514-62846E818F58}"/>
              </a:ext>
            </a:extLst>
          </p:cNvPr>
          <p:cNvSpPr/>
          <p:nvPr userDrawn="1"/>
        </p:nvSpPr>
        <p:spPr>
          <a:xfrm>
            <a:off x="2951355" y="3117082"/>
            <a:ext cx="421634" cy="4456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57A82A38-0FC5-E9DE-09D0-46DE60D8F2E5}"/>
              </a:ext>
            </a:extLst>
          </p:cNvPr>
          <p:cNvGrpSpPr/>
          <p:nvPr userDrawn="1"/>
        </p:nvGrpSpPr>
        <p:grpSpPr>
          <a:xfrm>
            <a:off x="2418109" y="3120583"/>
            <a:ext cx="1488125" cy="433739"/>
            <a:chOff x="2278827" y="3120583"/>
            <a:chExt cx="1488125" cy="433739"/>
          </a:xfrm>
        </p:grpSpPr>
        <p:pic>
          <p:nvPicPr>
            <p:cNvPr id="34" name="Picture 33" descr="A logo of a camera&#10;&#10;Description automatically generated">
              <a:extLst>
                <a:ext uri="{FF2B5EF4-FFF2-40B4-BE49-F238E27FC236}">
                  <a16:creationId xmlns:a16="http://schemas.microsoft.com/office/drawing/2014/main" id="{FFC23883-FAE8-CF3C-D25E-F549B13B0B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48101" y="3135471"/>
              <a:ext cx="418851" cy="418851"/>
            </a:xfrm>
            <a:prstGeom prst="rect">
              <a:avLst/>
            </a:prstGeom>
          </p:spPr>
        </p:pic>
        <p:pic>
          <p:nvPicPr>
            <p:cNvPr id="35" name="Picture 34" descr="A blue square with a white letter f&#10;&#10;Description automatically generated">
              <a:extLst>
                <a:ext uri="{FF2B5EF4-FFF2-40B4-BE49-F238E27FC236}">
                  <a16:creationId xmlns:a16="http://schemas.microsoft.com/office/drawing/2014/main" id="{248BECAA-0B94-1F89-35F6-1C73A30D5D0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278827" y="3120583"/>
              <a:ext cx="418851" cy="418851"/>
            </a:xfrm>
            <a:prstGeom prst="rect">
              <a:avLst/>
            </a:prstGeom>
          </p:spPr>
        </p:pic>
        <p:pic>
          <p:nvPicPr>
            <p:cNvPr id="36" name="Picture 35" descr="A white x on a black background&#10;&#10;Description automatically generated">
              <a:extLst>
                <a:ext uri="{FF2B5EF4-FFF2-40B4-BE49-F238E27FC236}">
                  <a16:creationId xmlns:a16="http://schemas.microsoft.com/office/drawing/2014/main" id="{15E0B3D5-B30D-10D0-25C0-AF499819FA1F}"/>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828253" y="3148604"/>
              <a:ext cx="389273" cy="390830"/>
            </a:xfrm>
            <a:prstGeom prst="rect">
              <a:avLst/>
            </a:prstGeom>
          </p:spPr>
        </p:pic>
      </p:grpSp>
      <p:grpSp>
        <p:nvGrpSpPr>
          <p:cNvPr id="37" name="Group 36">
            <a:extLst>
              <a:ext uri="{FF2B5EF4-FFF2-40B4-BE49-F238E27FC236}">
                <a16:creationId xmlns:a16="http://schemas.microsoft.com/office/drawing/2014/main" id="{C9423FD7-E094-8614-338A-4FA46C6EAC39}"/>
              </a:ext>
            </a:extLst>
          </p:cNvPr>
          <p:cNvGrpSpPr/>
          <p:nvPr userDrawn="1"/>
        </p:nvGrpSpPr>
        <p:grpSpPr>
          <a:xfrm>
            <a:off x="2415551" y="3949692"/>
            <a:ext cx="1490683" cy="420624"/>
            <a:chOff x="2415551" y="3949692"/>
            <a:chExt cx="1490683" cy="420624"/>
          </a:xfrm>
        </p:grpSpPr>
        <p:pic>
          <p:nvPicPr>
            <p:cNvPr id="38" name="Picture 37" descr="A blue square with white letters&#10;&#10;Description automatically generated">
              <a:extLst>
                <a:ext uri="{FF2B5EF4-FFF2-40B4-BE49-F238E27FC236}">
                  <a16:creationId xmlns:a16="http://schemas.microsoft.com/office/drawing/2014/main" id="{B8833185-AA73-D3F2-BBBD-E2A1ACCB6B8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415551" y="3949692"/>
              <a:ext cx="421409" cy="420624"/>
            </a:xfrm>
            <a:prstGeom prst="rect">
              <a:avLst/>
            </a:prstGeom>
          </p:spPr>
        </p:pic>
        <p:pic>
          <p:nvPicPr>
            <p:cNvPr id="39" name="Picture 38" descr="A green square with a white letter n in it&#10;&#10;Description automatically generated">
              <a:extLst>
                <a:ext uri="{FF2B5EF4-FFF2-40B4-BE49-F238E27FC236}">
                  <a16:creationId xmlns:a16="http://schemas.microsoft.com/office/drawing/2014/main" id="{FDDF8297-AFD3-D3A3-313A-5CF0C41D709C}"/>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483928" y="3949692"/>
              <a:ext cx="422306" cy="420624"/>
            </a:xfrm>
            <a:prstGeom prst="rect">
              <a:avLst/>
            </a:prstGeom>
          </p:spPr>
        </p:pic>
        <p:pic>
          <p:nvPicPr>
            <p:cNvPr id="40" name="Picture 39" descr="A red and white play button&#10;&#10;Description automatically generated">
              <a:extLst>
                <a:ext uri="{FF2B5EF4-FFF2-40B4-BE49-F238E27FC236}">
                  <a16:creationId xmlns:a16="http://schemas.microsoft.com/office/drawing/2014/main" id="{ACB8810A-4C0C-65F7-E75D-E77947E70A5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52365" y="3949692"/>
              <a:ext cx="420624" cy="420624"/>
            </a:xfrm>
            <a:prstGeom prst="rect">
              <a:avLst/>
            </a:prstGeom>
          </p:spPr>
        </p:pic>
      </p:grpSp>
      <p:sp>
        <p:nvSpPr>
          <p:cNvPr id="2" name="Text Placeholder 2">
            <a:extLst>
              <a:ext uri="{FF2B5EF4-FFF2-40B4-BE49-F238E27FC236}">
                <a16:creationId xmlns:a16="http://schemas.microsoft.com/office/drawing/2014/main" id="{85CB5043-E0AB-9334-2ACB-D03576AC2747}"/>
              </a:ext>
            </a:extLst>
          </p:cNvPr>
          <p:cNvSpPr>
            <a:spLocks noGrp="1"/>
          </p:cNvSpPr>
          <p:nvPr>
            <p:ph type="body" idx="1" hasCustomPrompt="1"/>
          </p:nvPr>
        </p:nvSpPr>
        <p:spPr>
          <a:xfrm>
            <a:off x="1729599" y="4574087"/>
            <a:ext cx="2867172" cy="1478372"/>
          </a:xfrm>
        </p:spPr>
        <p:txBody>
          <a:bodyPr tIns="182880" anchor="t">
            <a:noAutofit/>
          </a:bodyPr>
          <a:lstStyle>
            <a:lvl1pPr marL="0" indent="0" algn="ctr">
              <a:lnSpc>
                <a:spcPts val="900"/>
              </a:lnSpc>
              <a:spcAft>
                <a:spcPts val="0"/>
              </a:spcAft>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 info here</a:t>
            </a:r>
          </a:p>
        </p:txBody>
      </p:sp>
    </p:spTree>
    <p:extLst>
      <p:ext uri="{BB962C8B-B14F-4D97-AF65-F5344CB8AC3E}">
        <p14:creationId xmlns:p14="http://schemas.microsoft.com/office/powerpoint/2010/main" val="38923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re Value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2646A46-0CAD-77E4-B74E-E2E5DC0F3557}"/>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047" t="2" r="1224" b="28976"/>
          <a:stretch/>
        </p:blipFill>
        <p:spPr>
          <a:xfrm>
            <a:off x="0" y="3836100"/>
            <a:ext cx="8538735" cy="3021900"/>
          </a:xfrm>
          <a:prstGeom prst="rect">
            <a:avLst/>
          </a:prstGeom>
        </p:spPr>
      </p:pic>
      <p:pic>
        <p:nvPicPr>
          <p:cNvPr id="9" name="Picture 8">
            <a:extLst>
              <a:ext uri="{FF2B5EF4-FFF2-40B4-BE49-F238E27FC236}">
                <a16:creationId xmlns:a16="http://schemas.microsoft.com/office/drawing/2014/main" id="{CF0D420A-26AF-423F-848C-2593FA91D41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8538735" y="0"/>
            <a:ext cx="3653265" cy="6858000"/>
          </a:xfrm>
          <a:prstGeom prst="rect">
            <a:avLst/>
          </a:prstGeom>
        </p:spPr>
      </p:pic>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 name="Title 1">
            <a:extLst>
              <a:ext uri="{FF2B5EF4-FFF2-40B4-BE49-F238E27FC236}">
                <a16:creationId xmlns:a16="http://schemas.microsoft.com/office/drawing/2014/main" id="{89B74D92-3B0A-2786-B4F1-EC62BE4330DF}"/>
              </a:ext>
            </a:extLst>
          </p:cNvPr>
          <p:cNvSpPr txBox="1">
            <a:spLocks/>
          </p:cNvSpPr>
          <p:nvPr userDrawn="1"/>
        </p:nvSpPr>
        <p:spPr>
          <a:xfrm>
            <a:off x="633412" y="136525"/>
            <a:ext cx="4114800" cy="42504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9600">
                <a:solidFill>
                  <a:schemeClr val="bg1">
                    <a:lumMod val="75000"/>
                  </a:schemeClr>
                </a:solidFill>
                <a:latin typeface="Arial"/>
                <a:cs typeface="Arial" panose="020B0604020202020204" pitchFamily="34" charset="0"/>
              </a:rPr>
              <a:t>Core Values</a:t>
            </a:r>
          </a:p>
        </p:txBody>
      </p:sp>
      <p:sp>
        <p:nvSpPr>
          <p:cNvPr id="6" name="Content Placeholder 2">
            <a:extLst>
              <a:ext uri="{FF2B5EF4-FFF2-40B4-BE49-F238E27FC236}">
                <a16:creationId xmlns:a16="http://schemas.microsoft.com/office/drawing/2014/main" id="{8215E11A-20E0-F494-8B91-461A14F5C696}"/>
              </a:ext>
            </a:extLst>
          </p:cNvPr>
          <p:cNvSpPr txBox="1">
            <a:spLocks/>
          </p:cNvSpPr>
          <p:nvPr userDrawn="1"/>
        </p:nvSpPr>
        <p:spPr>
          <a:xfrm>
            <a:off x="5211869" y="136525"/>
            <a:ext cx="2863208" cy="4250412"/>
          </a:xfrm>
          <a:prstGeom prst="rect">
            <a:avLst/>
          </a:prstGeom>
        </p:spPr>
        <p:txBody>
          <a:bodyPr numCol="1" spcCol="4572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spcBef>
                <a:spcPts val="0"/>
              </a:spcBef>
              <a:spcAft>
                <a:spcPts val="0"/>
              </a:spcAft>
              <a:buFont typeface="Arial" panose="020B0604020202020204" pitchFamily="34" charset="0"/>
              <a:buChar char="•"/>
            </a:pPr>
            <a:r>
              <a:rPr lang="en-US" sz="1800" b="0">
                <a:solidFill>
                  <a:srgbClr val="1D76BB"/>
                </a:solidFill>
                <a:effectLst/>
                <a:ea typeface="Calibri" panose="020F0502020204030204" pitchFamily="34" charset="0"/>
              </a:rPr>
              <a:t>Integrity, Inclusion,</a:t>
            </a:r>
            <a:br>
              <a:rPr lang="en-US" sz="1800" b="0">
                <a:solidFill>
                  <a:srgbClr val="1D76BB"/>
                </a:solidFill>
                <a:effectLst/>
                <a:ea typeface="Calibri" panose="020F0502020204030204" pitchFamily="34" charset="0"/>
              </a:rPr>
            </a:br>
            <a:r>
              <a:rPr lang="en-US" sz="1800" b="0">
                <a:solidFill>
                  <a:srgbClr val="1D76BB"/>
                </a:solidFill>
                <a:effectLst/>
                <a:ea typeface="Calibri" panose="020F0502020204030204" pitchFamily="34" charset="0"/>
              </a:rPr>
              <a:t>Honesty, and Respect</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Leadership, Teamwork,</a:t>
            </a:r>
            <a:r>
              <a:rPr lang="en-US" sz="1800" b="0">
                <a:solidFill>
                  <a:srgbClr val="1D76BB"/>
                </a:solidFill>
                <a:ea typeface="Times New Roman" panose="02020603050405020304" pitchFamily="18" charset="0"/>
              </a:rPr>
              <a:t> </a:t>
            </a:r>
            <a:br>
              <a:rPr lang="en-US" sz="1800" b="0">
                <a:solidFill>
                  <a:srgbClr val="1D76BB"/>
                </a:solidFill>
                <a:ea typeface="Times New Roman" panose="02020603050405020304" pitchFamily="18" charset="0"/>
              </a:rPr>
            </a:br>
            <a:r>
              <a:rPr lang="en-US" sz="1800" b="0">
                <a:solidFill>
                  <a:srgbClr val="1D76BB"/>
                </a:solidFill>
                <a:effectLst/>
                <a:ea typeface="Times New Roman" panose="02020603050405020304" pitchFamily="18" charset="0"/>
              </a:rPr>
              <a:t>and Problem Solving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Customer Service, Transparency, </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Accountability</a:t>
            </a:r>
          </a:p>
          <a:p>
            <a:pPr marL="228600" marR="0" indent="-228600">
              <a:spcBef>
                <a:spcPts val="0"/>
              </a:spcBef>
              <a:spcAft>
                <a:spcPts val="0"/>
              </a:spcAft>
              <a:buFont typeface="Arial" panose="020B0604020202020204" pitchFamily="34" charset="0"/>
              <a:buChar char="•"/>
            </a:pP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Resiliency, Innovation,</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Learning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Safety</a:t>
            </a:r>
            <a:endParaRPr lang="en-US" sz="1800" b="0">
              <a:solidFill>
                <a:srgbClr val="1D76BB"/>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EFC7D13-822C-427E-A416-2836EA90FD10}"/>
              </a:ext>
            </a:extLst>
          </p:cNvPr>
          <p:cNvSpPr txBox="1"/>
          <p:nvPr userDrawn="1"/>
        </p:nvSpPr>
        <p:spPr>
          <a:xfrm>
            <a:off x="633411" y="4897536"/>
            <a:ext cx="7357849" cy="738664"/>
          </a:xfrm>
          <a:prstGeom prst="rect">
            <a:avLst/>
          </a:prstGeom>
          <a:noFill/>
        </p:spPr>
        <p:txBody>
          <a:bodyPr wrap="square" rtlCol="0">
            <a:spAutoFit/>
          </a:bodyPr>
          <a:lstStyle/>
          <a:p>
            <a:pPr marL="0" marR="0">
              <a:spcBef>
                <a:spcPts val="1200"/>
              </a:spcBef>
              <a:spcAft>
                <a:spcPts val="0"/>
              </a:spcAft>
            </a:pPr>
            <a:r>
              <a:rPr lang="en-US" sz="1400" b="0">
                <a:solidFill>
                  <a:schemeClr val="tx1"/>
                </a:solidFill>
                <a:effectLst/>
                <a:latin typeface="+mn-lt"/>
                <a:ea typeface="Times New Roman" panose="02020603050405020304" pitchFamily="18" charset="0"/>
              </a:rPr>
              <a:t>Our Core Values support the Mission and Vision Statements by expressing the values, beliefs, and philosophy that guides our daily actions. They help form the framework of our organization and reinforce our professional work ethic.</a:t>
            </a:r>
          </a:p>
        </p:txBody>
      </p:sp>
      <p:cxnSp>
        <p:nvCxnSpPr>
          <p:cNvPr id="10" name="Straight Connector 9">
            <a:extLst>
              <a:ext uri="{FF2B5EF4-FFF2-40B4-BE49-F238E27FC236}">
                <a16:creationId xmlns:a16="http://schemas.microsoft.com/office/drawing/2014/main" id="{EE69F4B1-5882-2F1C-FC2F-45EE17FFB051}"/>
              </a:ext>
            </a:extLst>
          </p:cNvPr>
          <p:cNvCxnSpPr>
            <a:cxnSpLocks/>
          </p:cNvCxnSpPr>
          <p:nvPr userDrawn="1"/>
        </p:nvCxnSpPr>
        <p:spPr>
          <a:xfrm flipH="1">
            <a:off x="542925" y="5772725"/>
            <a:ext cx="7995810" cy="0"/>
          </a:xfrm>
          <a:prstGeom prst="line">
            <a:avLst/>
          </a:prstGeom>
          <a:ln>
            <a:solidFill>
              <a:srgbClr val="FAAF40"/>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7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1000"/>
                                        <p:tgtEl>
                                          <p:spTgt spid="6">
                                            <p:txEl>
                                              <p:pRg st="5" end="5"/>
                                            </p:txEl>
                                          </p:spTgt>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par>
                                <p:cTn id="27" presetID="42" presetClass="path" presetSubtype="0" accel="50000" decel="50000" fill="hold" grpId="1" nodeType="withEffect">
                                  <p:stCondLst>
                                    <p:cond delay="400"/>
                                  </p:stCondLst>
                                  <p:childTnLst>
                                    <p:animMotion origin="layout" path="M 0 0 L 0 0.25 E" pathEditMode="relative" ptsTypes="">
                                      <p:cBhvr>
                                        <p:cTn id="28" dur="2000" spd="-100000" fill="hold"/>
                                        <p:tgtEl>
                                          <p:spTgt spid="17"/>
                                        </p:tgtEl>
                                        <p:attrNameLst>
                                          <p:attrName>ppt_x</p:attrName>
                                          <p:attrName>ppt_y</p:attrName>
                                        </p:attrNameLst>
                                      </p:cBhvr>
                                    </p:animMotion>
                                  </p:childTnLst>
                                </p:cTn>
                              </p:par>
                              <p:par>
                                <p:cTn id="29" presetID="22" presetClass="entr" presetSubtype="2" fill="hold" nodeType="withEffect">
                                  <p:stCondLst>
                                    <p:cond delay="19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17" grpId="0"/>
      <p:bldP spid="17"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Facilitie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DC5D22-E343-D931-30AE-4BC2BCCA9475}"/>
              </a:ext>
            </a:extLst>
          </p:cNvPr>
          <p:cNvSpPr/>
          <p:nvPr userDrawn="1"/>
        </p:nvSpPr>
        <p:spPr>
          <a:xfrm>
            <a:off x="581153" y="328375"/>
            <a:ext cx="10081260" cy="4351020"/>
          </a:xfrm>
          <a:prstGeom prst="rect">
            <a:avLst/>
          </a:prstGeom>
          <a:no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E18FB6-1660-4C41-BEED-0D1FA39E768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97C3D0B-7BA8-4A2F-BBF2-E62998B711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C944C-F408-4227-9328-090353EBAC1F}"/>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6" name="Title 1">
            <a:extLst>
              <a:ext uri="{FF2B5EF4-FFF2-40B4-BE49-F238E27FC236}">
                <a16:creationId xmlns:a16="http://schemas.microsoft.com/office/drawing/2014/main" id="{6EEB1EE4-8095-DFCA-91D2-03E1AB244E39}"/>
              </a:ext>
            </a:extLst>
          </p:cNvPr>
          <p:cNvSpPr txBox="1">
            <a:spLocks/>
          </p:cNvSpPr>
          <p:nvPr userDrawn="1"/>
        </p:nvSpPr>
        <p:spPr>
          <a:xfrm>
            <a:off x="838200" y="1245479"/>
            <a:ext cx="6810375"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8000">
                <a:solidFill>
                  <a:schemeClr val="bg1">
                    <a:lumMod val="75000"/>
                  </a:schemeClr>
                </a:solidFill>
                <a:latin typeface="Arial"/>
                <a:cs typeface="Arial" panose="020B0604020202020204" pitchFamily="34" charset="0"/>
              </a:rPr>
              <a:t>Our</a:t>
            </a:r>
            <a:br>
              <a:rPr lang="en-US" sz="8000">
                <a:solidFill>
                  <a:schemeClr val="bg1">
                    <a:lumMod val="75000"/>
                  </a:schemeClr>
                </a:solidFill>
                <a:latin typeface="Arial"/>
                <a:cs typeface="Arial" panose="020B0604020202020204" pitchFamily="34" charset="0"/>
              </a:rPr>
            </a:br>
            <a:r>
              <a:rPr lang="en-US" sz="8000">
                <a:solidFill>
                  <a:schemeClr val="bg1">
                    <a:lumMod val="75000"/>
                  </a:schemeClr>
                </a:solidFill>
                <a:latin typeface="Arial"/>
                <a:cs typeface="Arial" panose="020B0604020202020204" pitchFamily="34" charset="0"/>
              </a:rPr>
              <a:t>Facilities</a:t>
            </a:r>
          </a:p>
        </p:txBody>
      </p:sp>
      <p:grpSp>
        <p:nvGrpSpPr>
          <p:cNvPr id="7" name="Group 6">
            <a:extLst>
              <a:ext uri="{FF2B5EF4-FFF2-40B4-BE49-F238E27FC236}">
                <a16:creationId xmlns:a16="http://schemas.microsoft.com/office/drawing/2014/main" id="{A71719F6-9EED-3766-E14A-2358838A11F9}"/>
              </a:ext>
            </a:extLst>
          </p:cNvPr>
          <p:cNvGrpSpPr/>
          <p:nvPr userDrawn="1"/>
        </p:nvGrpSpPr>
        <p:grpSpPr>
          <a:xfrm>
            <a:off x="8629658" y="960329"/>
            <a:ext cx="2724142" cy="5287935"/>
            <a:chOff x="8629658" y="960329"/>
            <a:chExt cx="2724142" cy="5287935"/>
          </a:xfrm>
        </p:grpSpPr>
        <p:sp>
          <p:nvSpPr>
            <p:cNvPr id="9" name="Text Box 6">
              <a:extLst>
                <a:ext uri="{FF2B5EF4-FFF2-40B4-BE49-F238E27FC236}">
                  <a16:creationId xmlns:a16="http://schemas.microsoft.com/office/drawing/2014/main" id="{79C8C7F5-D0D7-4748-6CAC-CED36C58BAE8}"/>
                </a:ext>
              </a:extLst>
            </p:cNvPr>
            <p:cNvSpPr txBox="1">
              <a:spLocks noChangeArrowheads="1"/>
            </p:cNvSpPr>
            <p:nvPr userDrawn="1"/>
          </p:nvSpPr>
          <p:spPr bwMode="auto">
            <a:xfrm>
              <a:off x="8938708" y="5746588"/>
              <a:ext cx="2001311"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eaLnBrk="0" fontAlgn="base" hangingPunct="0">
                <a:lnSpc>
                  <a:spcPct val="95000"/>
                </a:lnSpc>
                <a:spcBef>
                  <a:spcPct val="0"/>
                </a:spcBef>
                <a:spcAft>
                  <a:spcPct val="0"/>
                </a:spcAft>
                <a:defRPr/>
              </a:pPr>
              <a:r>
                <a:rPr lang="en-US" altLang="en-US" sz="1400" b="1">
                  <a:solidFill>
                    <a:srgbClr val="1B75BB"/>
                  </a:solidFill>
                  <a:latin typeface="Calibri"/>
                </a:rPr>
                <a:t>Reclamation Plant No. 2</a:t>
              </a:r>
              <a:br>
                <a:rPr lang="en-US" altLang="en-US" sz="1800" b="1">
                  <a:solidFill>
                    <a:srgbClr val="1B75BB"/>
                  </a:solidFill>
                  <a:latin typeface="Calibri"/>
                </a:rPr>
              </a:br>
              <a:r>
                <a:rPr lang="en-US" altLang="en-US" sz="1400" b="0">
                  <a:solidFill>
                    <a:schemeClr val="tx1"/>
                  </a:solidFill>
                  <a:latin typeface="Calibri"/>
                </a:rPr>
                <a:t>Huntington Beach</a:t>
              </a:r>
            </a:p>
          </p:txBody>
        </p:sp>
        <p:pic>
          <p:nvPicPr>
            <p:cNvPr id="10" name="Picture 9" descr="An aerial view of a city&#10;&#10;Description automatically generated">
              <a:extLst>
                <a:ext uri="{FF2B5EF4-FFF2-40B4-BE49-F238E27FC236}">
                  <a16:creationId xmlns:a16="http://schemas.microsoft.com/office/drawing/2014/main" id="{AF1411CF-4831-5457-A23C-5D5A0128F2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629658" y="960329"/>
              <a:ext cx="2724142" cy="4672057"/>
            </a:xfrm>
            <a:prstGeom prst="roundRect">
              <a:avLst>
                <a:gd name="adj" fmla="val 3998"/>
              </a:avLst>
            </a:prstGeom>
          </p:spPr>
        </p:pic>
      </p:grpSp>
      <p:grpSp>
        <p:nvGrpSpPr>
          <p:cNvPr id="15" name="Group 14">
            <a:extLst>
              <a:ext uri="{FF2B5EF4-FFF2-40B4-BE49-F238E27FC236}">
                <a16:creationId xmlns:a16="http://schemas.microsoft.com/office/drawing/2014/main" id="{61C9383C-8176-8881-7E84-A3201F4952BC}"/>
              </a:ext>
            </a:extLst>
          </p:cNvPr>
          <p:cNvGrpSpPr/>
          <p:nvPr userDrawn="1"/>
        </p:nvGrpSpPr>
        <p:grpSpPr>
          <a:xfrm>
            <a:off x="5621783" y="954813"/>
            <a:ext cx="2800492" cy="5302987"/>
            <a:chOff x="5621783" y="954813"/>
            <a:chExt cx="2800492" cy="5302987"/>
          </a:xfrm>
        </p:grpSpPr>
        <p:sp>
          <p:nvSpPr>
            <p:cNvPr id="8" name="TextBox 7">
              <a:extLst>
                <a:ext uri="{FF2B5EF4-FFF2-40B4-BE49-F238E27FC236}">
                  <a16:creationId xmlns:a16="http://schemas.microsoft.com/office/drawing/2014/main" id="{7806BE41-BBD6-6728-FA1C-6735ED9EEDDD}"/>
                </a:ext>
              </a:extLst>
            </p:cNvPr>
            <p:cNvSpPr txBox="1"/>
            <p:nvPr userDrawn="1"/>
          </p:nvSpPr>
          <p:spPr>
            <a:xfrm>
              <a:off x="5967997" y="5756124"/>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rgbClr val="1B75BB"/>
                  </a:solidFill>
                  <a:effectLst/>
                  <a:uLnTx/>
                  <a:uFillTx/>
                </a:rPr>
                <a:t>Reclamation Plant No. 1</a:t>
              </a:r>
              <a:br>
                <a:rPr kumimoji="0" lang="en-US" altLang="en-US" sz="1800" b="1" i="0" u="none" strike="noStrike" kern="0" cap="none" spc="0" normalizeH="0" baseline="0" noProof="0">
                  <a:ln>
                    <a:noFill/>
                  </a:ln>
                  <a:solidFill>
                    <a:srgbClr val="1B75BB"/>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pic>
          <p:nvPicPr>
            <p:cNvPr id="11" name="Picture 10" descr="Aerial view of a city&#10;&#10;Description automatically generated">
              <a:extLst>
                <a:ext uri="{FF2B5EF4-FFF2-40B4-BE49-F238E27FC236}">
                  <a16:creationId xmlns:a16="http://schemas.microsoft.com/office/drawing/2014/main" id="{FACE744D-84D6-B796-E1B6-49C49E9C18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621783" y="954813"/>
              <a:ext cx="2800492" cy="4667488"/>
            </a:xfrm>
            <a:prstGeom prst="roundRect">
              <a:avLst>
                <a:gd name="adj" fmla="val 4874"/>
              </a:avLst>
            </a:prstGeom>
          </p:spPr>
        </p:pic>
      </p:grpSp>
      <p:grpSp>
        <p:nvGrpSpPr>
          <p:cNvPr id="2" name="Group 1">
            <a:extLst>
              <a:ext uri="{FF2B5EF4-FFF2-40B4-BE49-F238E27FC236}">
                <a16:creationId xmlns:a16="http://schemas.microsoft.com/office/drawing/2014/main" id="{86A869A2-3E98-42A1-B933-1DE4964D19DF}"/>
              </a:ext>
            </a:extLst>
          </p:cNvPr>
          <p:cNvGrpSpPr/>
          <p:nvPr userDrawn="1"/>
        </p:nvGrpSpPr>
        <p:grpSpPr>
          <a:xfrm>
            <a:off x="1470449" y="3393391"/>
            <a:ext cx="3943951" cy="2854873"/>
            <a:chOff x="1470449" y="3393391"/>
            <a:chExt cx="3943951" cy="2854873"/>
          </a:xfrm>
        </p:grpSpPr>
        <p:pic>
          <p:nvPicPr>
            <p:cNvPr id="14" name="Picture 13">
              <a:extLst>
                <a:ext uri="{FF2B5EF4-FFF2-40B4-BE49-F238E27FC236}">
                  <a16:creationId xmlns:a16="http://schemas.microsoft.com/office/drawing/2014/main" id="{194405E7-4604-00D9-D284-9B43F018FC75}"/>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470449" y="3393391"/>
              <a:ext cx="3943951" cy="2219130"/>
            </a:xfrm>
            <a:prstGeom prst="roundRect">
              <a:avLst>
                <a:gd name="adj" fmla="val 5344"/>
              </a:avLst>
            </a:prstGeom>
          </p:spPr>
        </p:pic>
        <p:sp>
          <p:nvSpPr>
            <p:cNvPr id="16" name="TextBox 15">
              <a:extLst>
                <a:ext uri="{FF2B5EF4-FFF2-40B4-BE49-F238E27FC236}">
                  <a16:creationId xmlns:a16="http://schemas.microsoft.com/office/drawing/2014/main" id="{B8B9A5D0-9BB0-A672-8206-21A51BEA747A}"/>
                </a:ext>
              </a:extLst>
            </p:cNvPr>
            <p:cNvSpPr txBox="1"/>
            <p:nvPr userDrawn="1"/>
          </p:nvSpPr>
          <p:spPr>
            <a:xfrm>
              <a:off x="2388392" y="5746588"/>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rgbClr val="1B75BB"/>
                  </a:solidFill>
                  <a:effectLst/>
                  <a:uLnTx/>
                  <a:uFillTx/>
                </a:rPr>
                <a:t>OC San Headquarters</a:t>
              </a:r>
              <a:br>
                <a:rPr kumimoji="0" lang="en-US" altLang="en-US" sz="1800" b="1" i="0" u="none" strike="noStrike" kern="0" cap="none" spc="0" normalizeH="0" baseline="0" noProof="0">
                  <a:ln>
                    <a:noFill/>
                  </a:ln>
                  <a:solidFill>
                    <a:schemeClr val="tx1"/>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grpSp>
      <p:sp>
        <p:nvSpPr>
          <p:cNvPr id="12" name="Freeform: Shape 11">
            <a:extLst>
              <a:ext uri="{FF2B5EF4-FFF2-40B4-BE49-F238E27FC236}">
                <a16:creationId xmlns:a16="http://schemas.microsoft.com/office/drawing/2014/main" id="{A268E15D-F536-175F-4510-5EB9291F3348}"/>
              </a:ext>
            </a:extLst>
          </p:cNvPr>
          <p:cNvSpPr/>
          <p:nvPr userDrawn="1"/>
        </p:nvSpPr>
        <p:spPr>
          <a:xfrm>
            <a:off x="5735203" y="2448831"/>
            <a:ext cx="2661605" cy="2757301"/>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reeform: Shape 12">
            <a:extLst>
              <a:ext uri="{FF2B5EF4-FFF2-40B4-BE49-F238E27FC236}">
                <a16:creationId xmlns:a16="http://schemas.microsoft.com/office/drawing/2014/main" id="{593949F1-390D-10F9-62F7-588E963E2F7D}"/>
              </a:ext>
            </a:extLst>
          </p:cNvPr>
          <p:cNvSpPr/>
          <p:nvPr userDrawn="1"/>
        </p:nvSpPr>
        <p:spPr>
          <a:xfrm>
            <a:off x="8763204" y="1272914"/>
            <a:ext cx="2352320" cy="4205037"/>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039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Service Are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481ACC-5BFC-4461-BB82-F3351168F9A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144BCFE-FBDC-4DBF-A6BA-9BA87437F8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B2010-65DC-443B-BDE1-07479FB4FE1E}"/>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38" name="Map" descr="Map&#10;&#10;Description automatically generated">
            <a:extLst>
              <a:ext uri="{FF2B5EF4-FFF2-40B4-BE49-F238E27FC236}">
                <a16:creationId xmlns:a16="http://schemas.microsoft.com/office/drawing/2014/main" id="{E2925E5C-E68B-2309-C52A-41D98ED87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43" name="TextBox 42">
            <a:extLst>
              <a:ext uri="{FF2B5EF4-FFF2-40B4-BE49-F238E27FC236}">
                <a16:creationId xmlns:a16="http://schemas.microsoft.com/office/drawing/2014/main" id="{E278824E-E2F2-A581-0E8B-1974D118CF12}"/>
              </a:ext>
            </a:extLst>
          </p:cNvPr>
          <p:cNvSpPr txBox="1"/>
          <p:nvPr userDrawn="1"/>
        </p:nvSpPr>
        <p:spPr>
          <a:xfrm>
            <a:off x="867894"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4" name="TextBox 43">
            <a:extLst>
              <a:ext uri="{FF2B5EF4-FFF2-40B4-BE49-F238E27FC236}">
                <a16:creationId xmlns:a16="http://schemas.microsoft.com/office/drawing/2014/main" id="{3029382E-BC54-8234-BD73-FD0AF9714592}"/>
              </a:ext>
            </a:extLst>
          </p:cNvPr>
          <p:cNvSpPr txBox="1"/>
          <p:nvPr userDrawn="1"/>
        </p:nvSpPr>
        <p:spPr>
          <a:xfrm>
            <a:off x="2169810" y="2349713"/>
            <a:ext cx="1574547" cy="954107"/>
          </a:xfrm>
          <a:prstGeom prst="rect">
            <a:avLst/>
          </a:prstGeom>
          <a:noFill/>
        </p:spPr>
        <p:txBody>
          <a:bodyPr wrap="square">
            <a:spAutoFit/>
          </a:bodyPr>
          <a:lstStyle/>
          <a:p>
            <a:pPr algn="ctr"/>
            <a:r>
              <a:rPr lang="en-US" sz="2000" b="1">
                <a:solidFill>
                  <a:srgbClr val="1B75BB"/>
                </a:solidFill>
                <a:cs typeface="Arial" panose="020B0604020202020204" pitchFamily="34" charset="0"/>
              </a:rPr>
              <a:t>~</a:t>
            </a:r>
            <a:r>
              <a:rPr lang="en-US" sz="2800" b="1">
                <a:solidFill>
                  <a:srgbClr val="1B75BB"/>
                </a:solidFill>
                <a:cs typeface="Arial" panose="020B0604020202020204" pitchFamily="34" charset="0"/>
              </a:rPr>
              <a:t>190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5" name="TextBox 44">
            <a:extLst>
              <a:ext uri="{FF2B5EF4-FFF2-40B4-BE49-F238E27FC236}">
                <a16:creationId xmlns:a16="http://schemas.microsoft.com/office/drawing/2014/main" id="{3C3D6D30-8BA9-ED85-217B-C04FD4C18F8F}"/>
              </a:ext>
            </a:extLst>
          </p:cNvPr>
          <p:cNvSpPr txBox="1"/>
          <p:nvPr userDrawn="1"/>
        </p:nvSpPr>
        <p:spPr>
          <a:xfrm>
            <a:off x="3785511"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6" name="TextBox 45">
            <a:extLst>
              <a:ext uri="{FF2B5EF4-FFF2-40B4-BE49-F238E27FC236}">
                <a16:creationId xmlns:a16="http://schemas.microsoft.com/office/drawing/2014/main" id="{74FAEF7A-07E9-B570-840C-228A0877B166}"/>
              </a:ext>
            </a:extLst>
          </p:cNvPr>
          <p:cNvSpPr txBox="1"/>
          <p:nvPr userDrawn="1"/>
        </p:nvSpPr>
        <p:spPr>
          <a:xfrm>
            <a:off x="871430" y="3558883"/>
            <a:ext cx="1257225" cy="738664"/>
          </a:xfrm>
          <a:prstGeom prst="rect">
            <a:avLst/>
          </a:prstGeom>
          <a:noFill/>
        </p:spPr>
        <p:txBody>
          <a:bodyPr wrap="square">
            <a:spAutoFit/>
          </a:bodyPr>
          <a:lstStyle/>
          <a:p>
            <a:pPr algn="ctr"/>
            <a:r>
              <a:rPr lang="en-US" sz="2800" b="1">
                <a:solidFill>
                  <a:srgbClr val="1B75BB"/>
                </a:soli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7" name="TextBox 46">
            <a:extLst>
              <a:ext uri="{FF2B5EF4-FFF2-40B4-BE49-F238E27FC236}">
                <a16:creationId xmlns:a16="http://schemas.microsoft.com/office/drawing/2014/main" id="{0C8BD12B-B133-7502-E52B-9ED01EC5F5BC}"/>
              </a:ext>
            </a:extLst>
          </p:cNvPr>
          <p:cNvSpPr txBox="1"/>
          <p:nvPr userDrawn="1"/>
        </p:nvSpPr>
        <p:spPr>
          <a:xfrm>
            <a:off x="232847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53" name="TextBox 52">
            <a:extLst>
              <a:ext uri="{FF2B5EF4-FFF2-40B4-BE49-F238E27FC236}">
                <a16:creationId xmlns:a16="http://schemas.microsoft.com/office/drawing/2014/main" id="{1B5AC30D-0120-9748-0CDB-68D301AB75F7}"/>
              </a:ext>
            </a:extLst>
          </p:cNvPr>
          <p:cNvSpPr txBox="1"/>
          <p:nvPr userDrawn="1"/>
        </p:nvSpPr>
        <p:spPr>
          <a:xfrm>
            <a:off x="10467105" y="5486200"/>
            <a:ext cx="1082978" cy="600164"/>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4" name="Rectangle 53">
            <a:extLst>
              <a:ext uri="{FF2B5EF4-FFF2-40B4-BE49-F238E27FC236}">
                <a16:creationId xmlns:a16="http://schemas.microsoft.com/office/drawing/2014/main" id="{149B5FFA-67E1-3C1E-36F8-6A59557831C7}"/>
              </a:ext>
            </a:extLst>
          </p:cNvPr>
          <p:cNvSpPr/>
          <p:nvPr userDrawn="1"/>
        </p:nvSpPr>
        <p:spPr>
          <a:xfrm>
            <a:off x="10570782" y="5329519"/>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itle 1">
            <a:extLst>
              <a:ext uri="{FF2B5EF4-FFF2-40B4-BE49-F238E27FC236}">
                <a16:creationId xmlns:a16="http://schemas.microsoft.com/office/drawing/2014/main" id="{44BC6553-7D32-7481-8E0E-CD9717F8C4DC}"/>
              </a:ext>
            </a:extLst>
          </p:cNvPr>
          <p:cNvSpPr txBox="1">
            <a:spLocks/>
          </p:cNvSpPr>
          <p:nvPr userDrawn="1"/>
        </p:nvSpPr>
        <p:spPr>
          <a:xfrm>
            <a:off x="838201" y="627959"/>
            <a:ext cx="4513028"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5400">
                <a:solidFill>
                  <a:schemeClr val="bg1">
                    <a:lumMod val="75000"/>
                  </a:schemeClr>
                </a:solidFill>
                <a:latin typeface="Arial"/>
                <a:cs typeface="Arial" panose="020B0604020202020204" pitchFamily="34" charset="0"/>
              </a:rPr>
              <a:t>Our</a:t>
            </a:r>
            <a:br>
              <a:rPr lang="en-US" sz="5400" baseline="0">
                <a:solidFill>
                  <a:schemeClr val="bg1">
                    <a:lumMod val="75000"/>
                  </a:schemeClr>
                </a:solidFill>
                <a:latin typeface="Arial"/>
                <a:cs typeface="Arial" panose="020B0604020202020204" pitchFamily="34" charset="0"/>
              </a:rPr>
            </a:br>
            <a:r>
              <a:rPr lang="en-US" sz="5400">
                <a:solidFill>
                  <a:schemeClr val="bg1">
                    <a:lumMod val="75000"/>
                  </a:schemeClr>
                </a:solidFill>
                <a:latin typeface="Arial"/>
                <a:cs typeface="Arial" panose="020B0604020202020204" pitchFamily="34" charset="0"/>
              </a:rPr>
              <a:t>Service</a:t>
            </a:r>
            <a:r>
              <a:rPr lang="en-US" sz="5400" baseline="0">
                <a:solidFill>
                  <a:schemeClr val="bg1">
                    <a:lumMod val="75000"/>
                  </a:schemeClr>
                </a:solidFill>
                <a:latin typeface="Arial"/>
                <a:cs typeface="Arial" panose="020B0604020202020204" pitchFamily="34" charset="0"/>
              </a:rPr>
              <a:t> </a:t>
            </a:r>
            <a:r>
              <a:rPr lang="en-US" sz="5400">
                <a:solidFill>
                  <a:schemeClr val="bg1">
                    <a:lumMod val="75000"/>
                  </a:schemeClr>
                </a:solidFill>
                <a:latin typeface="Arial"/>
                <a:cs typeface="Arial" panose="020B0604020202020204" pitchFamily="34" charset="0"/>
              </a:rPr>
              <a:t>Area</a:t>
            </a:r>
          </a:p>
        </p:txBody>
      </p:sp>
      <p:grpSp>
        <p:nvGrpSpPr>
          <p:cNvPr id="68" name="Group 67">
            <a:extLst>
              <a:ext uri="{FF2B5EF4-FFF2-40B4-BE49-F238E27FC236}">
                <a16:creationId xmlns:a16="http://schemas.microsoft.com/office/drawing/2014/main" id="{AD5C4FF9-A201-941C-EE1F-EC3F9F7D06F9}"/>
              </a:ext>
            </a:extLst>
          </p:cNvPr>
          <p:cNvGrpSpPr/>
          <p:nvPr userDrawn="1"/>
        </p:nvGrpSpPr>
        <p:grpSpPr>
          <a:xfrm>
            <a:off x="3785510" y="406511"/>
            <a:ext cx="7606715" cy="6044978"/>
            <a:chOff x="3785510" y="406511"/>
            <a:chExt cx="7606715" cy="6044978"/>
          </a:xfrm>
        </p:grpSpPr>
        <p:pic>
          <p:nvPicPr>
            <p:cNvPr id="40" name="Sewer Lines" descr="A picture containing diagram&#10;&#10;Description automatically generated">
              <a:extLst>
                <a:ext uri="{FF2B5EF4-FFF2-40B4-BE49-F238E27FC236}">
                  <a16:creationId xmlns:a16="http://schemas.microsoft.com/office/drawing/2014/main" id="{1AB6030B-4420-2979-07A4-359CF1BEC1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48" name="TextBox 47">
              <a:extLst>
                <a:ext uri="{FF2B5EF4-FFF2-40B4-BE49-F238E27FC236}">
                  <a16:creationId xmlns:a16="http://schemas.microsoft.com/office/drawing/2014/main" id="{C2C5B948-B018-05F2-6242-AADCBB4345E2}"/>
                </a:ext>
              </a:extLst>
            </p:cNvPr>
            <p:cNvSpPr txBox="1"/>
            <p:nvPr userDrawn="1"/>
          </p:nvSpPr>
          <p:spPr>
            <a:xfrm>
              <a:off x="378551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grpSp>
      <p:grpSp>
        <p:nvGrpSpPr>
          <p:cNvPr id="69" name="Group 68">
            <a:extLst>
              <a:ext uri="{FF2B5EF4-FFF2-40B4-BE49-F238E27FC236}">
                <a16:creationId xmlns:a16="http://schemas.microsoft.com/office/drawing/2014/main" id="{3DED8C05-AC58-E80F-0CBD-CF7ABF06E575}"/>
              </a:ext>
            </a:extLst>
          </p:cNvPr>
          <p:cNvGrpSpPr/>
          <p:nvPr userDrawn="1"/>
        </p:nvGrpSpPr>
        <p:grpSpPr>
          <a:xfrm>
            <a:off x="867894" y="4231376"/>
            <a:ext cx="6944582" cy="1649461"/>
            <a:chOff x="867894" y="4231376"/>
            <a:chExt cx="6944582" cy="1649461"/>
          </a:xfrm>
        </p:grpSpPr>
        <p:sp>
          <p:nvSpPr>
            <p:cNvPr id="49" name="TextBox 48">
              <a:extLst>
                <a:ext uri="{FF2B5EF4-FFF2-40B4-BE49-F238E27FC236}">
                  <a16:creationId xmlns:a16="http://schemas.microsoft.com/office/drawing/2014/main" id="{843E9C85-09CF-FB43-A7A7-A6ED59086CE7}"/>
                </a:ext>
              </a:extLst>
            </p:cNvPr>
            <p:cNvSpPr txBox="1"/>
            <p:nvPr userDrawn="1"/>
          </p:nvSpPr>
          <p:spPr>
            <a:xfrm>
              <a:off x="867894" y="4768137"/>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reclamation plants</a:t>
              </a:r>
              <a:endParaRPr lang="en-US" sz="1800" b="0"/>
            </a:p>
          </p:txBody>
        </p:sp>
        <p:sp>
          <p:nvSpPr>
            <p:cNvPr id="51" name="Oval 50">
              <a:extLst>
                <a:ext uri="{FF2B5EF4-FFF2-40B4-BE49-F238E27FC236}">
                  <a16:creationId xmlns:a16="http://schemas.microsoft.com/office/drawing/2014/main" id="{2D92D168-9DCC-1108-F40E-2961247D1955}"/>
                </a:ext>
              </a:extLst>
            </p:cNvPr>
            <p:cNvSpPr/>
            <p:nvPr userDrawn="1"/>
          </p:nvSpPr>
          <p:spPr>
            <a:xfrm>
              <a:off x="1374256" y="5761864"/>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27E50929-3CC7-266E-1F87-1C58A8EA4CD0}"/>
                </a:ext>
              </a:extLst>
            </p:cNvPr>
            <p:cNvSpPr/>
            <p:nvPr userDrawn="1"/>
          </p:nvSpPr>
          <p:spPr>
            <a:xfrm>
              <a:off x="7380993" y="4281842"/>
              <a:ext cx="330209" cy="160679"/>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F9D4AE1B-76F4-CA61-0368-1B624AD343D8}"/>
                </a:ext>
              </a:extLst>
            </p:cNvPr>
            <p:cNvSpPr/>
            <p:nvPr userDrawn="1"/>
          </p:nvSpPr>
          <p:spPr>
            <a:xfrm>
              <a:off x="7061590" y="5137340"/>
              <a:ext cx="330209" cy="160679"/>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99607963-19E4-B498-ABD7-C26D7345F699}"/>
                </a:ext>
              </a:extLst>
            </p:cNvPr>
            <p:cNvSpPr txBox="1"/>
            <p:nvPr userDrawn="1"/>
          </p:nvSpPr>
          <p:spPr>
            <a:xfrm>
              <a:off x="7279717" y="4231376"/>
              <a:ext cx="532759" cy="261610"/>
            </a:xfrm>
            <a:prstGeom prst="rect">
              <a:avLst/>
            </a:prstGeom>
            <a:noFill/>
          </p:spPr>
          <p:txBody>
            <a:bodyPr wrap="square">
              <a:spAutoFit/>
            </a:bodyPr>
            <a:lstStyle/>
            <a:p>
              <a:pPr algn="ctr"/>
              <a:r>
                <a:rPr lang="en-US" sz="1100" b="1">
                  <a:solidFill>
                    <a:schemeClr val="bg1"/>
                  </a:solidFill>
                  <a:latin typeface="Arial" panose="020B0604020202020204" pitchFamily="34" charset="0"/>
                  <a:cs typeface="Arial" panose="020B0604020202020204" pitchFamily="34" charset="0"/>
                </a:rPr>
                <a:t>P1</a:t>
              </a:r>
            </a:p>
          </p:txBody>
        </p:sp>
        <p:sp>
          <p:nvSpPr>
            <p:cNvPr id="65" name="TextBox 64">
              <a:extLst>
                <a:ext uri="{FF2B5EF4-FFF2-40B4-BE49-F238E27FC236}">
                  <a16:creationId xmlns:a16="http://schemas.microsoft.com/office/drawing/2014/main" id="{B7ADA85B-55BC-3878-8B37-41CE79C0FEFC}"/>
                </a:ext>
              </a:extLst>
            </p:cNvPr>
            <p:cNvSpPr txBox="1"/>
            <p:nvPr userDrawn="1"/>
          </p:nvSpPr>
          <p:spPr>
            <a:xfrm>
              <a:off x="6960314" y="5086874"/>
              <a:ext cx="532759" cy="261610"/>
            </a:xfrm>
            <a:prstGeom prst="rect">
              <a:avLst/>
            </a:prstGeom>
            <a:noFill/>
          </p:spPr>
          <p:txBody>
            <a:bodyPr wrap="square">
              <a:spAutoFit/>
            </a:bodyPr>
            <a:lstStyle/>
            <a:p>
              <a:pPr algn="ctr"/>
              <a:r>
                <a:rPr lang="en-US" sz="1100" b="1">
                  <a:solidFill>
                    <a:schemeClr val="bg1"/>
                  </a:solidFill>
                  <a:latin typeface="Arial" panose="020B0604020202020204" pitchFamily="34" charset="0"/>
                  <a:cs typeface="Arial" panose="020B0604020202020204" pitchFamily="34" charset="0"/>
                </a:rPr>
                <a:t>P2</a:t>
              </a:r>
            </a:p>
          </p:txBody>
        </p:sp>
      </p:grpSp>
      <p:grpSp>
        <p:nvGrpSpPr>
          <p:cNvPr id="70" name="Group 69">
            <a:extLst>
              <a:ext uri="{FF2B5EF4-FFF2-40B4-BE49-F238E27FC236}">
                <a16:creationId xmlns:a16="http://schemas.microsoft.com/office/drawing/2014/main" id="{DB46767C-8458-AC5C-A95C-21C32F84434C}"/>
              </a:ext>
            </a:extLst>
          </p:cNvPr>
          <p:cNvGrpSpPr/>
          <p:nvPr userDrawn="1"/>
        </p:nvGrpSpPr>
        <p:grpSpPr>
          <a:xfrm>
            <a:off x="2328469" y="406511"/>
            <a:ext cx="9063756" cy="6044978"/>
            <a:chOff x="2328469" y="406511"/>
            <a:chExt cx="9063756" cy="6044978"/>
          </a:xfrm>
        </p:grpSpPr>
        <p:pic>
          <p:nvPicPr>
            <p:cNvPr id="42" name="Pump Stations" descr="A picture containing outdoor, night, night sky&#10;&#10;Description automatically generated">
              <a:extLst>
                <a:ext uri="{FF2B5EF4-FFF2-40B4-BE49-F238E27FC236}">
                  <a16:creationId xmlns:a16="http://schemas.microsoft.com/office/drawing/2014/main" id="{E8805A9A-742E-1D4B-E478-26FE7C381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50" name="TextBox 49">
              <a:extLst>
                <a:ext uri="{FF2B5EF4-FFF2-40B4-BE49-F238E27FC236}">
                  <a16:creationId xmlns:a16="http://schemas.microsoft.com/office/drawing/2014/main" id="{D155E19C-D05E-3609-997D-2EAB77E84300}"/>
                </a:ext>
              </a:extLst>
            </p:cNvPr>
            <p:cNvSpPr txBox="1"/>
            <p:nvPr userDrawn="1"/>
          </p:nvSpPr>
          <p:spPr>
            <a:xfrm>
              <a:off x="2328469" y="476805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a:t>
              </a:r>
              <a:br>
                <a:rPr lang="en-US" sz="1400" b="0"/>
              </a:br>
              <a:r>
                <a:rPr lang="en-US" sz="1400" b="0"/>
                <a:t>stations</a:t>
              </a:r>
              <a:endParaRPr lang="en-US" sz="1800" b="0"/>
            </a:p>
          </p:txBody>
        </p:sp>
        <p:sp>
          <p:nvSpPr>
            <p:cNvPr id="52" name="Rectangle 51">
              <a:extLst>
                <a:ext uri="{FF2B5EF4-FFF2-40B4-BE49-F238E27FC236}">
                  <a16:creationId xmlns:a16="http://schemas.microsoft.com/office/drawing/2014/main" id="{B6DE6C62-F519-85DF-9263-E31991FC2365}"/>
                </a:ext>
              </a:extLst>
            </p:cNvPr>
            <p:cNvSpPr/>
            <p:nvPr userDrawn="1"/>
          </p:nvSpPr>
          <p:spPr>
            <a:xfrm>
              <a:off x="2882980" y="5749697"/>
              <a:ext cx="153607" cy="143305"/>
            </a:xfrm>
            <a:prstGeom prst="rect">
              <a:avLst/>
            </a:prstGeom>
            <a:solidFill>
              <a:srgbClr val="FAAF40"/>
            </a:solidFill>
            <a:ln w="12700"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0414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Service Area (For Oversees)">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70ACBE1-6F0C-A911-87BA-4AF7ACFE160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42550" y="339342"/>
            <a:ext cx="6624176" cy="6342875"/>
          </a:xfrm>
          <a:prstGeom prst="rect">
            <a:avLst/>
          </a:prstGeom>
        </p:spPr>
      </p:pic>
      <p:sp>
        <p:nvSpPr>
          <p:cNvPr id="3" name="Date Placeholder 2">
            <a:extLst>
              <a:ext uri="{FF2B5EF4-FFF2-40B4-BE49-F238E27FC236}">
                <a16:creationId xmlns:a16="http://schemas.microsoft.com/office/drawing/2014/main" id="{15481ACC-5BFC-4461-BB82-F3351168F9A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144BCFE-FBDC-4DBF-A6BA-9BA87437F8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B2010-65DC-443B-BDE1-07479FB4FE1E}"/>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43" name="TextBox 42">
            <a:extLst>
              <a:ext uri="{FF2B5EF4-FFF2-40B4-BE49-F238E27FC236}">
                <a16:creationId xmlns:a16="http://schemas.microsoft.com/office/drawing/2014/main" id="{E278824E-E2F2-A581-0E8B-1974D118CF12}"/>
              </a:ext>
            </a:extLst>
          </p:cNvPr>
          <p:cNvSpPr txBox="1"/>
          <p:nvPr userDrawn="1"/>
        </p:nvSpPr>
        <p:spPr>
          <a:xfrm>
            <a:off x="867894"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4" name="TextBox 43">
            <a:extLst>
              <a:ext uri="{FF2B5EF4-FFF2-40B4-BE49-F238E27FC236}">
                <a16:creationId xmlns:a16="http://schemas.microsoft.com/office/drawing/2014/main" id="{3029382E-BC54-8234-BD73-FD0AF9714592}"/>
              </a:ext>
            </a:extLst>
          </p:cNvPr>
          <p:cNvSpPr txBox="1"/>
          <p:nvPr userDrawn="1"/>
        </p:nvSpPr>
        <p:spPr>
          <a:xfrm>
            <a:off x="2169810" y="2349713"/>
            <a:ext cx="1574547" cy="954107"/>
          </a:xfrm>
          <a:prstGeom prst="rect">
            <a:avLst/>
          </a:prstGeom>
          <a:noFill/>
        </p:spPr>
        <p:txBody>
          <a:bodyPr wrap="square">
            <a:spAutoFit/>
          </a:bodyPr>
          <a:lstStyle/>
          <a:p>
            <a:pPr algn="ctr"/>
            <a:r>
              <a:rPr lang="en-US" sz="2000" b="1">
                <a:solidFill>
                  <a:srgbClr val="1B75BB"/>
                </a:solidFill>
                <a:cs typeface="Arial" panose="020B0604020202020204" pitchFamily="34" charset="0"/>
              </a:rPr>
              <a:t>~</a:t>
            </a:r>
            <a:r>
              <a:rPr lang="en-US" sz="2800" b="1">
                <a:solidFill>
                  <a:srgbClr val="1B75BB"/>
                </a:solidFill>
                <a:cs typeface="Arial" panose="020B0604020202020204" pitchFamily="34" charset="0"/>
              </a:rPr>
              <a:t>190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5" name="TextBox 44">
            <a:extLst>
              <a:ext uri="{FF2B5EF4-FFF2-40B4-BE49-F238E27FC236}">
                <a16:creationId xmlns:a16="http://schemas.microsoft.com/office/drawing/2014/main" id="{3C3D6D30-8BA9-ED85-217B-C04FD4C18F8F}"/>
              </a:ext>
            </a:extLst>
          </p:cNvPr>
          <p:cNvSpPr txBox="1"/>
          <p:nvPr userDrawn="1"/>
        </p:nvSpPr>
        <p:spPr>
          <a:xfrm>
            <a:off x="3785511"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6" name="TextBox 45">
            <a:extLst>
              <a:ext uri="{FF2B5EF4-FFF2-40B4-BE49-F238E27FC236}">
                <a16:creationId xmlns:a16="http://schemas.microsoft.com/office/drawing/2014/main" id="{74FAEF7A-07E9-B570-840C-228A0877B166}"/>
              </a:ext>
            </a:extLst>
          </p:cNvPr>
          <p:cNvSpPr txBox="1"/>
          <p:nvPr userDrawn="1"/>
        </p:nvSpPr>
        <p:spPr>
          <a:xfrm>
            <a:off x="871430" y="3558883"/>
            <a:ext cx="1257225" cy="738664"/>
          </a:xfrm>
          <a:prstGeom prst="rect">
            <a:avLst/>
          </a:prstGeom>
          <a:noFill/>
        </p:spPr>
        <p:txBody>
          <a:bodyPr wrap="square">
            <a:spAutoFit/>
          </a:bodyPr>
          <a:lstStyle/>
          <a:p>
            <a:pPr algn="ctr"/>
            <a:r>
              <a:rPr lang="en-US" sz="2800" b="1">
                <a:solidFill>
                  <a:srgbClr val="1B75BB"/>
                </a:soli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7" name="TextBox 46">
            <a:extLst>
              <a:ext uri="{FF2B5EF4-FFF2-40B4-BE49-F238E27FC236}">
                <a16:creationId xmlns:a16="http://schemas.microsoft.com/office/drawing/2014/main" id="{0C8BD12B-B133-7502-E52B-9ED01EC5F5BC}"/>
              </a:ext>
            </a:extLst>
          </p:cNvPr>
          <p:cNvSpPr txBox="1"/>
          <p:nvPr userDrawn="1"/>
        </p:nvSpPr>
        <p:spPr>
          <a:xfrm>
            <a:off x="232847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48" name="TextBox 47">
            <a:extLst>
              <a:ext uri="{FF2B5EF4-FFF2-40B4-BE49-F238E27FC236}">
                <a16:creationId xmlns:a16="http://schemas.microsoft.com/office/drawing/2014/main" id="{C2C5B948-B018-05F2-6242-AADCBB4345E2}"/>
              </a:ext>
            </a:extLst>
          </p:cNvPr>
          <p:cNvSpPr txBox="1"/>
          <p:nvPr userDrawn="1"/>
        </p:nvSpPr>
        <p:spPr>
          <a:xfrm>
            <a:off x="378551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sp>
        <p:nvSpPr>
          <p:cNvPr id="50" name="TextBox 49">
            <a:extLst>
              <a:ext uri="{FF2B5EF4-FFF2-40B4-BE49-F238E27FC236}">
                <a16:creationId xmlns:a16="http://schemas.microsoft.com/office/drawing/2014/main" id="{D155E19C-D05E-3609-997D-2EAB77E84300}"/>
              </a:ext>
            </a:extLst>
          </p:cNvPr>
          <p:cNvSpPr txBox="1"/>
          <p:nvPr userDrawn="1"/>
        </p:nvSpPr>
        <p:spPr>
          <a:xfrm>
            <a:off x="2328469" y="476805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a:t>
            </a:r>
            <a:br>
              <a:rPr lang="en-US" sz="1400" b="0"/>
            </a:br>
            <a:r>
              <a:rPr lang="en-US" sz="1400" b="0"/>
              <a:t>stations</a:t>
            </a:r>
            <a:endParaRPr lang="en-US" sz="1800" b="0"/>
          </a:p>
        </p:txBody>
      </p:sp>
      <p:sp>
        <p:nvSpPr>
          <p:cNvPr id="52" name="Rectangle 51">
            <a:extLst>
              <a:ext uri="{FF2B5EF4-FFF2-40B4-BE49-F238E27FC236}">
                <a16:creationId xmlns:a16="http://schemas.microsoft.com/office/drawing/2014/main" id="{B6DE6C62-F519-85DF-9263-E31991FC2365}"/>
              </a:ext>
            </a:extLst>
          </p:cNvPr>
          <p:cNvSpPr/>
          <p:nvPr userDrawn="1"/>
        </p:nvSpPr>
        <p:spPr>
          <a:xfrm>
            <a:off x="2882980" y="5749697"/>
            <a:ext cx="153607" cy="143305"/>
          </a:xfrm>
          <a:prstGeom prst="rect">
            <a:avLst/>
          </a:prstGeom>
          <a:solidFill>
            <a:srgbClr val="FAAF40"/>
          </a:solidFill>
          <a:ln w="12700"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1B5AC30D-0120-9748-0CDB-68D301AB75F7}"/>
              </a:ext>
            </a:extLst>
          </p:cNvPr>
          <p:cNvSpPr txBox="1"/>
          <p:nvPr userDrawn="1"/>
        </p:nvSpPr>
        <p:spPr>
          <a:xfrm>
            <a:off x="6529468" y="5546420"/>
            <a:ext cx="1537687" cy="430887"/>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4" name="Rectangle 53">
            <a:extLst>
              <a:ext uri="{FF2B5EF4-FFF2-40B4-BE49-F238E27FC236}">
                <a16:creationId xmlns:a16="http://schemas.microsoft.com/office/drawing/2014/main" id="{149B5FFA-67E1-3C1E-36F8-6A59557831C7}"/>
              </a:ext>
            </a:extLst>
          </p:cNvPr>
          <p:cNvSpPr/>
          <p:nvPr userDrawn="1"/>
        </p:nvSpPr>
        <p:spPr>
          <a:xfrm>
            <a:off x="6354076" y="5680050"/>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itle 1">
            <a:extLst>
              <a:ext uri="{FF2B5EF4-FFF2-40B4-BE49-F238E27FC236}">
                <a16:creationId xmlns:a16="http://schemas.microsoft.com/office/drawing/2014/main" id="{44BC6553-7D32-7481-8E0E-CD9717F8C4DC}"/>
              </a:ext>
            </a:extLst>
          </p:cNvPr>
          <p:cNvSpPr txBox="1">
            <a:spLocks/>
          </p:cNvSpPr>
          <p:nvPr userDrawn="1"/>
        </p:nvSpPr>
        <p:spPr>
          <a:xfrm>
            <a:off x="838201" y="627959"/>
            <a:ext cx="4513028"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5400">
                <a:solidFill>
                  <a:schemeClr val="bg1">
                    <a:lumMod val="75000"/>
                  </a:schemeClr>
                </a:solidFill>
                <a:latin typeface="Arial"/>
                <a:cs typeface="Arial" panose="020B0604020202020204" pitchFamily="34" charset="0"/>
              </a:rPr>
              <a:t>Our</a:t>
            </a:r>
            <a:br>
              <a:rPr lang="en-US" sz="5400" baseline="0">
                <a:solidFill>
                  <a:schemeClr val="bg1">
                    <a:lumMod val="75000"/>
                  </a:schemeClr>
                </a:solidFill>
                <a:latin typeface="Arial"/>
                <a:cs typeface="Arial" panose="020B0604020202020204" pitchFamily="34" charset="0"/>
              </a:rPr>
            </a:br>
            <a:r>
              <a:rPr lang="en-US" sz="5400">
                <a:solidFill>
                  <a:schemeClr val="bg1">
                    <a:lumMod val="75000"/>
                  </a:schemeClr>
                </a:solidFill>
                <a:latin typeface="Arial"/>
                <a:cs typeface="Arial" panose="020B0604020202020204" pitchFamily="34" charset="0"/>
              </a:rPr>
              <a:t>Service</a:t>
            </a:r>
            <a:r>
              <a:rPr lang="en-US" sz="5400" baseline="0">
                <a:solidFill>
                  <a:schemeClr val="bg1">
                    <a:lumMod val="75000"/>
                  </a:schemeClr>
                </a:solidFill>
                <a:latin typeface="Arial"/>
                <a:cs typeface="Arial" panose="020B0604020202020204" pitchFamily="34" charset="0"/>
              </a:rPr>
              <a:t> </a:t>
            </a:r>
            <a:r>
              <a:rPr lang="en-US" sz="5400">
                <a:solidFill>
                  <a:schemeClr val="bg1">
                    <a:lumMod val="75000"/>
                  </a:schemeClr>
                </a:solidFill>
                <a:latin typeface="Arial"/>
                <a:cs typeface="Arial" panose="020B0604020202020204" pitchFamily="34" charset="0"/>
              </a:rPr>
              <a:t>Area</a:t>
            </a:r>
          </a:p>
        </p:txBody>
      </p:sp>
      <p:sp>
        <p:nvSpPr>
          <p:cNvPr id="49" name="TextBox 48">
            <a:extLst>
              <a:ext uri="{FF2B5EF4-FFF2-40B4-BE49-F238E27FC236}">
                <a16:creationId xmlns:a16="http://schemas.microsoft.com/office/drawing/2014/main" id="{843E9C85-09CF-FB43-A7A7-A6ED59086CE7}"/>
              </a:ext>
            </a:extLst>
          </p:cNvPr>
          <p:cNvSpPr txBox="1"/>
          <p:nvPr userDrawn="1"/>
        </p:nvSpPr>
        <p:spPr>
          <a:xfrm>
            <a:off x="867894" y="4768137"/>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reclamation plants</a:t>
            </a:r>
            <a:endParaRPr lang="en-US" sz="1800" b="0"/>
          </a:p>
        </p:txBody>
      </p:sp>
      <p:sp>
        <p:nvSpPr>
          <p:cNvPr id="51" name="Oval 50">
            <a:extLst>
              <a:ext uri="{FF2B5EF4-FFF2-40B4-BE49-F238E27FC236}">
                <a16:creationId xmlns:a16="http://schemas.microsoft.com/office/drawing/2014/main" id="{2D92D168-9DCC-1108-F40E-2961247D1955}"/>
              </a:ext>
            </a:extLst>
          </p:cNvPr>
          <p:cNvSpPr/>
          <p:nvPr userDrawn="1"/>
        </p:nvSpPr>
        <p:spPr>
          <a:xfrm>
            <a:off x="1374256" y="5761864"/>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564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EA1FC0-8051-6248-F336-708B4EDFECF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116C5B8-7A6E-0D8A-DA0B-E45F26A3A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0FDC0-F533-D978-57F7-E63251410CAB}"/>
              </a:ext>
            </a:extLst>
          </p:cNvPr>
          <p:cNvSpPr>
            <a:spLocks noGrp="1"/>
          </p:cNvSpPr>
          <p:nvPr>
            <p:ph type="sldNum" sz="quarter" idx="12"/>
          </p:nvPr>
        </p:nvSpPr>
        <p:spPr/>
        <p:txBody>
          <a:bodyPr/>
          <a:lstStyle/>
          <a:p>
            <a:fld id="{EA07271A-4EB3-4E0D-80D9-8ECE8E3D32EB}" type="slidenum">
              <a:rPr lang="en-US" smtClean="0"/>
              <a:t>‹#›</a:t>
            </a:fld>
            <a:endParaRPr lang="en-US"/>
          </a:p>
        </p:txBody>
      </p:sp>
      <p:cxnSp>
        <p:nvCxnSpPr>
          <p:cNvPr id="14" name="Straight Connector 13">
            <a:extLst>
              <a:ext uri="{FF2B5EF4-FFF2-40B4-BE49-F238E27FC236}">
                <a16:creationId xmlns:a16="http://schemas.microsoft.com/office/drawing/2014/main" id="{3B2D1EE7-E2A5-8AB8-BF64-38458C1DD44C}"/>
              </a:ext>
            </a:extLst>
          </p:cNvPr>
          <p:cNvCxnSpPr>
            <a:cxnSpLocks/>
          </p:cNvCxnSpPr>
          <p:nvPr userDrawn="1"/>
        </p:nvCxnSpPr>
        <p:spPr>
          <a:xfrm flipH="1">
            <a:off x="0" y="2627378"/>
            <a:ext cx="6853084" cy="0"/>
          </a:xfrm>
          <a:prstGeom prst="line">
            <a:avLst/>
          </a:prstGeom>
          <a:ln>
            <a:solidFill>
              <a:srgbClr val="17649D"/>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4749F4B-1F80-B0ED-7FF6-80E72E4FD515}"/>
              </a:ext>
            </a:extLst>
          </p:cNvPr>
          <p:cNvGrpSpPr/>
          <p:nvPr userDrawn="1"/>
        </p:nvGrpSpPr>
        <p:grpSpPr>
          <a:xfrm>
            <a:off x="838200" y="934405"/>
            <a:ext cx="11706226" cy="5320867"/>
            <a:chOff x="838200" y="934405"/>
            <a:chExt cx="11706226" cy="5320867"/>
          </a:xfrm>
        </p:grpSpPr>
        <p:sp>
          <p:nvSpPr>
            <p:cNvPr id="18" name="TextBox 17">
              <a:extLst>
                <a:ext uri="{FF2B5EF4-FFF2-40B4-BE49-F238E27FC236}">
                  <a16:creationId xmlns:a16="http://schemas.microsoft.com/office/drawing/2014/main" id="{5E5D49F8-D77D-960D-9A69-C9AD684EBAAB}"/>
                </a:ext>
              </a:extLst>
            </p:cNvPr>
            <p:cNvSpPr txBox="1"/>
            <p:nvPr userDrawn="1"/>
          </p:nvSpPr>
          <p:spPr>
            <a:xfrm>
              <a:off x="838200" y="3033204"/>
              <a:ext cx="2617269" cy="2677656"/>
            </a:xfrm>
            <a:prstGeom prst="rect">
              <a:avLst/>
            </a:prstGeom>
            <a:noFill/>
          </p:spPr>
          <p:txBody>
            <a:bodyPr wrap="square">
              <a:spAutoFit/>
            </a:bodyPr>
            <a:lstStyle/>
            <a:p>
              <a:pPr algn="l">
                <a:spcBef>
                  <a:spcPts val="0"/>
                </a:spcBef>
                <a:spcAft>
                  <a:spcPts val="1200"/>
                </a:spcAft>
              </a:pPr>
              <a:r>
                <a:rPr lang="en-US" sz="1800" b="0"/>
                <a:t>Pipeline</a:t>
              </a:r>
              <a:br>
                <a:rPr lang="en-US" sz="1800" b="0"/>
              </a:br>
              <a:r>
                <a:rPr lang="en-US" sz="1800" b="0"/>
                <a:t>Maintenance Responsibilities:</a:t>
              </a:r>
            </a:p>
            <a:p>
              <a:pPr marL="285750" indent="-285750" algn="l">
                <a:spcBef>
                  <a:spcPts val="0"/>
                </a:spcBef>
                <a:spcAft>
                  <a:spcPts val="1200"/>
                </a:spcAft>
                <a:buFont typeface="Arial" panose="020B0604020202020204" pitchFamily="34" charset="0"/>
                <a:buChar char="•"/>
              </a:pPr>
              <a:r>
                <a:rPr lang="en-US" sz="1400" b="1"/>
                <a:t>Private Lateral</a:t>
              </a:r>
              <a:br>
                <a:rPr lang="en-US" sz="1400" b="0"/>
              </a:br>
              <a:r>
                <a:rPr lang="en-US" sz="1400" b="0"/>
                <a:t>Home/Business Owner</a:t>
              </a:r>
            </a:p>
            <a:p>
              <a:pPr marL="285750" indent="-285750" algn="l">
                <a:spcBef>
                  <a:spcPts val="0"/>
                </a:spcBef>
                <a:spcAft>
                  <a:spcPts val="1200"/>
                </a:spcAft>
                <a:buFont typeface="Arial" panose="020B0604020202020204" pitchFamily="34" charset="0"/>
                <a:buChar char="•"/>
              </a:pPr>
              <a:r>
                <a:rPr lang="en-US" sz="1400" b="1"/>
                <a:t>Local Sewer</a:t>
              </a:r>
              <a:br>
                <a:rPr lang="en-US" sz="1400" b="0"/>
              </a:br>
              <a:r>
                <a:rPr lang="en-US" sz="1400" b="0"/>
                <a:t>The City or Local Agency</a:t>
              </a:r>
            </a:p>
            <a:p>
              <a:pPr marL="285750" indent="-285750" algn="l">
                <a:spcBef>
                  <a:spcPts val="0"/>
                </a:spcBef>
                <a:spcAft>
                  <a:spcPts val="1200"/>
                </a:spcAft>
                <a:buFont typeface="Arial" panose="020B0604020202020204" pitchFamily="34" charset="0"/>
                <a:buChar char="•"/>
              </a:pPr>
              <a:r>
                <a:rPr lang="en-US" sz="1400" b="1"/>
                <a:t>Regional Trunkline</a:t>
              </a:r>
              <a:br>
                <a:rPr lang="en-US" sz="1400" b="0"/>
              </a:br>
              <a:r>
                <a:rPr lang="en-US" sz="1400" b="0"/>
                <a:t>Wastewater Agency</a:t>
              </a:r>
            </a:p>
          </p:txBody>
        </p:sp>
        <p:pic>
          <p:nvPicPr>
            <p:cNvPr id="10" name="Picture 9" descr="Icon&#10;&#10;Description automatically generated">
              <a:extLst>
                <a:ext uri="{FF2B5EF4-FFF2-40B4-BE49-F238E27FC236}">
                  <a16:creationId xmlns:a16="http://schemas.microsoft.com/office/drawing/2014/main" id="{1A34B3BC-0472-D76A-EE1B-B75FBD06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4014" y="934405"/>
              <a:ext cx="9440412" cy="4635227"/>
            </a:xfrm>
            <a:prstGeom prst="rect">
              <a:avLst/>
            </a:prstGeom>
          </p:spPr>
        </p:pic>
        <p:sp>
          <p:nvSpPr>
            <p:cNvPr id="6" name="TextBox 5">
              <a:extLst>
                <a:ext uri="{FF2B5EF4-FFF2-40B4-BE49-F238E27FC236}">
                  <a16:creationId xmlns:a16="http://schemas.microsoft.com/office/drawing/2014/main" id="{BF7761A6-516E-6BF9-29D2-8929A04291EB}"/>
                </a:ext>
              </a:extLst>
            </p:cNvPr>
            <p:cNvSpPr txBox="1"/>
            <p:nvPr userDrawn="1"/>
          </p:nvSpPr>
          <p:spPr>
            <a:xfrm>
              <a:off x="3614318" y="4870277"/>
              <a:ext cx="1257225" cy="1384995"/>
            </a:xfrm>
            <a:prstGeom prst="rect">
              <a:avLst/>
            </a:prstGeom>
            <a:noFill/>
          </p:spPr>
          <p:txBody>
            <a:bodyPr wrap="square">
              <a:spAutoFit/>
            </a:bodyPr>
            <a:lstStyle/>
            <a:p>
              <a:pPr algn="ctr"/>
              <a:r>
                <a:rPr lang="en-US" sz="2800" b="1">
                  <a:solidFill>
                    <a:srgbClr val="1B75BB"/>
                  </a:solidFill>
                  <a:cs typeface="Arial" panose="020B0604020202020204" pitchFamily="34" charset="0"/>
                </a:rPr>
                <a:t>Private Lateral</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 inch diameter</a:t>
              </a:r>
            </a:p>
          </p:txBody>
        </p:sp>
        <p:sp>
          <p:nvSpPr>
            <p:cNvPr id="7" name="TextBox 6">
              <a:extLst>
                <a:ext uri="{FF2B5EF4-FFF2-40B4-BE49-F238E27FC236}">
                  <a16:creationId xmlns:a16="http://schemas.microsoft.com/office/drawing/2014/main" id="{C13CC982-9205-CA5A-6A3B-CAB432F5E317}"/>
                </a:ext>
              </a:extLst>
            </p:cNvPr>
            <p:cNvSpPr txBox="1"/>
            <p:nvPr userDrawn="1"/>
          </p:nvSpPr>
          <p:spPr>
            <a:xfrm>
              <a:off x="5297037" y="4870277"/>
              <a:ext cx="1574547" cy="1384995"/>
            </a:xfrm>
            <a:prstGeom prst="rect">
              <a:avLst/>
            </a:prstGeom>
            <a:noFill/>
          </p:spPr>
          <p:txBody>
            <a:bodyPr wrap="square">
              <a:spAutoFit/>
            </a:bodyPr>
            <a:lstStyle/>
            <a:p>
              <a:pPr algn="ctr"/>
              <a:r>
                <a:rPr kumimoji="0" lang="en-US" sz="2800" b="1" i="0" u="none" strike="noStrike" kern="1200" cap="none" spc="0" normalizeH="0" baseline="0" noProof="0">
                  <a:ln>
                    <a:noFill/>
                  </a:ln>
                  <a:solidFill>
                    <a:srgbClr val="1B75BB"/>
                  </a:solidFill>
                  <a:effectLst/>
                  <a:uLnTx/>
                  <a:uFillTx/>
                  <a:latin typeface="Calibri" panose="020F0502020204030204"/>
                  <a:ea typeface="+mn-ea"/>
                  <a:cs typeface="Arial" panose="020B0604020202020204" pitchFamily="34" charset="0"/>
                </a:rPr>
                <a:t>Local Sewer</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4-12 inch </a:t>
              </a:r>
            </a:p>
            <a:p>
              <a:pPr algn="ctr"/>
              <a:r>
                <a:rPr lang="en-US" sz="1400" b="0"/>
                <a:t>diameter</a:t>
              </a:r>
              <a:endParaRPr lang="en-US" sz="1800" b="0"/>
            </a:p>
          </p:txBody>
        </p:sp>
        <p:sp>
          <p:nvSpPr>
            <p:cNvPr id="8" name="TextBox 7">
              <a:extLst>
                <a:ext uri="{FF2B5EF4-FFF2-40B4-BE49-F238E27FC236}">
                  <a16:creationId xmlns:a16="http://schemas.microsoft.com/office/drawing/2014/main" id="{5ECD1A2B-E52C-D1F1-D232-E100F50325DF}"/>
                </a:ext>
              </a:extLst>
            </p:cNvPr>
            <p:cNvSpPr txBox="1"/>
            <p:nvPr userDrawn="1"/>
          </p:nvSpPr>
          <p:spPr>
            <a:xfrm>
              <a:off x="7599814" y="4874939"/>
              <a:ext cx="3275247" cy="1169551"/>
            </a:xfrm>
            <a:prstGeom prst="rect">
              <a:avLst/>
            </a:prstGeom>
            <a:noFill/>
          </p:spPr>
          <p:txBody>
            <a:bodyPr wrap="square">
              <a:spAutoFit/>
            </a:bodyPr>
            <a:lstStyle/>
            <a:p>
              <a:pPr algn="ctr"/>
              <a:r>
                <a:rPr lang="en-US" sz="2800" b="1">
                  <a:solidFill>
                    <a:srgbClr val="1B75BB"/>
                  </a:solidFill>
                  <a:cs typeface="Arial" panose="020B0604020202020204" pitchFamily="34" charset="0"/>
                </a:rPr>
                <a:t>OC San</a:t>
              </a:r>
              <a:br>
                <a:rPr lang="en-US" sz="2800" b="1">
                  <a:solidFill>
                    <a:srgbClr val="1B75BB"/>
                  </a:solidFill>
                  <a:cs typeface="Arial" panose="020B0604020202020204" pitchFamily="34" charset="0"/>
                </a:rPr>
              </a:br>
              <a:r>
                <a:rPr lang="en-US" sz="2800" b="1">
                  <a:solidFill>
                    <a:srgbClr val="1B75BB"/>
                  </a:solidFill>
                  <a:cs typeface="Arial" panose="020B0604020202020204" pitchFamily="34" charset="0"/>
                </a:rPr>
                <a:t>Regional Trunkline </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up to 10 ft diameter</a:t>
              </a:r>
              <a:endParaRPr lang="en-US" sz="1800" b="0"/>
            </a:p>
          </p:txBody>
        </p:sp>
      </p:grpSp>
      <p:sp>
        <p:nvSpPr>
          <p:cNvPr id="9" name="Title 1">
            <a:extLst>
              <a:ext uri="{FF2B5EF4-FFF2-40B4-BE49-F238E27FC236}">
                <a16:creationId xmlns:a16="http://schemas.microsoft.com/office/drawing/2014/main" id="{665062B0-B28A-480B-A9BB-948F84C637F4}"/>
              </a:ext>
            </a:extLst>
          </p:cNvPr>
          <p:cNvSpPr txBox="1">
            <a:spLocks/>
          </p:cNvSpPr>
          <p:nvPr userDrawn="1"/>
        </p:nvSpPr>
        <p:spPr>
          <a:xfrm>
            <a:off x="838202" y="357174"/>
            <a:ext cx="7164896" cy="21468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6000">
                <a:solidFill>
                  <a:srgbClr val="FAAF40"/>
                </a:solidFill>
                <a:latin typeface="Arial"/>
                <a:cs typeface="Arial" panose="020B0604020202020204" pitchFamily="34" charset="0"/>
              </a:rPr>
              <a:t>Comparing</a:t>
            </a:r>
            <a:br>
              <a:rPr lang="en-US" sz="6000">
                <a:solidFill>
                  <a:srgbClr val="FAAF40"/>
                </a:solidFill>
                <a:latin typeface="Arial"/>
                <a:cs typeface="Arial" panose="020B0604020202020204" pitchFamily="34" charset="0"/>
              </a:rPr>
            </a:br>
            <a:r>
              <a:rPr lang="en-US" sz="6000">
                <a:solidFill>
                  <a:srgbClr val="FAAF40"/>
                </a:solidFill>
                <a:latin typeface="Arial"/>
                <a:cs typeface="Arial" panose="020B0604020202020204" pitchFamily="34" charset="0"/>
              </a:rPr>
              <a:t>Sewer Pipelines</a:t>
            </a:r>
          </a:p>
        </p:txBody>
      </p:sp>
    </p:spTree>
    <p:extLst>
      <p:ext uri="{BB962C8B-B14F-4D97-AF65-F5344CB8AC3E}">
        <p14:creationId xmlns:p14="http://schemas.microsoft.com/office/powerpoint/2010/main" val="36812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par>
                                <p:cTn id="11" presetID="42" presetClass="path" presetSubtype="0" accel="13333" decel="86667" fill="hold" nodeType="withEffect">
                                  <p:stCondLst>
                                    <p:cond delay="0"/>
                                  </p:stCondLst>
                                  <p:childTnLst>
                                    <p:animMotion origin="layout" path="M 0 0 L 0 0.25 E" pathEditMode="relative" ptsTypes="">
                                      <p:cBhvr>
                                        <p:cTn id="12" dur="300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w Much Wastewa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711443-BB15-49F6-ABF6-ADFE3984F75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E47AB81-EAA6-4418-8B35-900BAE3A09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42902E-7E85-420B-A583-3059DF859AA6}"/>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8" name="Rectangle: Rounded Corners 27">
            <a:extLst>
              <a:ext uri="{FF2B5EF4-FFF2-40B4-BE49-F238E27FC236}">
                <a16:creationId xmlns:a16="http://schemas.microsoft.com/office/drawing/2014/main" id="{A8AF34F2-A6A1-CA00-5B9E-E105798C0987}"/>
              </a:ext>
            </a:extLst>
          </p:cNvPr>
          <p:cNvSpPr/>
          <p:nvPr userDrawn="1"/>
        </p:nvSpPr>
        <p:spPr>
          <a:xfrm>
            <a:off x="8252369" y="429768"/>
            <a:ext cx="3319918" cy="5760720"/>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8B8C76BF-4A52-926C-A135-42632238355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8252368" y="1436907"/>
            <a:ext cx="3319919" cy="1797729"/>
          </a:xfrm>
          <a:prstGeom prst="roundRect">
            <a:avLst>
              <a:gd name="adj" fmla="val 9834"/>
            </a:avLst>
          </a:prstGeom>
        </p:spPr>
      </p:pic>
      <p:pic>
        <p:nvPicPr>
          <p:cNvPr id="8" name="Graphic 7">
            <a:extLst>
              <a:ext uri="{FF2B5EF4-FFF2-40B4-BE49-F238E27FC236}">
                <a16:creationId xmlns:a16="http://schemas.microsoft.com/office/drawing/2014/main" id="{27067946-3E74-20A1-2AB5-FBABA5963FDF}"/>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 t="-1" r="859" b="66005"/>
          <a:stretch/>
        </p:blipFill>
        <p:spPr>
          <a:xfrm>
            <a:off x="0" y="4792667"/>
            <a:ext cx="12191999" cy="2065333"/>
          </a:xfrm>
          <a:prstGeom prst="rect">
            <a:avLst/>
          </a:prstGeom>
        </p:spPr>
      </p:pic>
      <p:grpSp>
        <p:nvGrpSpPr>
          <p:cNvPr id="10" name="Group 9">
            <a:extLst>
              <a:ext uri="{FF2B5EF4-FFF2-40B4-BE49-F238E27FC236}">
                <a16:creationId xmlns:a16="http://schemas.microsoft.com/office/drawing/2014/main" id="{C49F58DB-AB6A-643A-4FAF-8B06D5810FCC}"/>
              </a:ext>
            </a:extLst>
          </p:cNvPr>
          <p:cNvGrpSpPr/>
          <p:nvPr userDrawn="1"/>
        </p:nvGrpSpPr>
        <p:grpSpPr>
          <a:xfrm>
            <a:off x="8610600" y="771513"/>
            <a:ext cx="2574784" cy="2109749"/>
            <a:chOff x="8610600" y="771513"/>
            <a:chExt cx="2574784" cy="2109749"/>
          </a:xfrm>
        </p:grpSpPr>
        <p:sp>
          <p:nvSpPr>
            <p:cNvPr id="24" name="TextBox 23">
              <a:extLst>
                <a:ext uri="{FF2B5EF4-FFF2-40B4-BE49-F238E27FC236}">
                  <a16:creationId xmlns:a16="http://schemas.microsoft.com/office/drawing/2014/main" id="{03F9ED55-D257-406F-4BDC-7100A493AF4F}"/>
                </a:ext>
              </a:extLst>
            </p:cNvPr>
            <p:cNvSpPr txBox="1"/>
            <p:nvPr userDrawn="1"/>
          </p:nvSpPr>
          <p:spPr>
            <a:xfrm>
              <a:off x="8610600" y="771513"/>
              <a:ext cx="2574784" cy="1569660"/>
            </a:xfrm>
            <a:prstGeom prst="rect">
              <a:avLst/>
            </a:prstGeom>
            <a:noFill/>
          </p:spPr>
          <p:txBody>
            <a:bodyPr wrap="square" rtlCol="0" anchor="t">
              <a:spAutoFit/>
            </a:bodyPr>
            <a:lstStyle/>
            <a:p>
              <a:pPr algn="ctr"/>
              <a:r>
                <a:rPr lang="en-US" sz="8000" b="1">
                  <a:solidFill>
                    <a:schemeClr val="bg1"/>
                  </a:solidFill>
                  <a:cs typeface="Arial" panose="020B0604020202020204" pitchFamily="34" charset="0"/>
                </a:rPr>
                <a:t>~</a:t>
              </a:r>
              <a:r>
                <a:rPr lang="en-US" sz="9600" b="1">
                  <a:solidFill>
                    <a:schemeClr val="bg1"/>
                  </a:solidFill>
                  <a:cs typeface="Arial" panose="020B0604020202020204" pitchFamily="34" charset="0"/>
                </a:rPr>
                <a:t>190</a:t>
              </a:r>
              <a:endParaRPr lang="en-US" sz="9600" b="1">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26AD811-2299-E8BD-6C09-94785D83408F}"/>
                </a:ext>
              </a:extLst>
            </p:cNvPr>
            <p:cNvSpPr txBox="1"/>
            <p:nvPr userDrawn="1"/>
          </p:nvSpPr>
          <p:spPr>
            <a:xfrm>
              <a:off x="8926247" y="2050265"/>
              <a:ext cx="2022900" cy="830997"/>
            </a:xfrm>
            <a:prstGeom prst="rect">
              <a:avLst/>
            </a:prstGeom>
            <a:noFill/>
          </p:spPr>
          <p:txBody>
            <a:bodyPr wrap="square">
              <a:spAutoFit/>
            </a:bodyPr>
            <a:lstStyle/>
            <a:p>
              <a:pPr algn="ctr"/>
              <a:r>
                <a:rPr lang="en-US" sz="2400">
                  <a:solidFill>
                    <a:schemeClr val="bg1"/>
                  </a:solidFill>
                  <a:latin typeface="Calibri" panose="020F0502020204030204" pitchFamily="34" charset="0"/>
                  <a:cs typeface="Calibri" panose="020F0502020204030204" pitchFamily="34" charset="0"/>
                </a:rPr>
                <a:t>million gallons per day</a:t>
              </a:r>
            </a:p>
          </p:txBody>
        </p:sp>
      </p:grpSp>
      <p:sp>
        <p:nvSpPr>
          <p:cNvPr id="12" name="TextBox 11">
            <a:extLst>
              <a:ext uri="{FF2B5EF4-FFF2-40B4-BE49-F238E27FC236}">
                <a16:creationId xmlns:a16="http://schemas.microsoft.com/office/drawing/2014/main" id="{1288148B-C5DE-4936-B983-5042A9CA1198}"/>
              </a:ext>
            </a:extLst>
          </p:cNvPr>
          <p:cNvSpPr txBox="1"/>
          <p:nvPr userDrawn="1"/>
        </p:nvSpPr>
        <p:spPr>
          <a:xfrm>
            <a:off x="838200" y="2554900"/>
            <a:ext cx="2479766" cy="1421415"/>
          </a:xfrm>
          <a:prstGeom prst="rect">
            <a:avLst/>
          </a:prstGeom>
          <a:noFill/>
        </p:spPr>
        <p:txBody>
          <a:bodyPr wrap="square" rtlCol="0" anchor="ctr">
            <a:spAutoFit/>
          </a:bodyPr>
          <a:lstStyle/>
          <a:p>
            <a:pPr algn="l" defTabSz="914377">
              <a:lnSpc>
                <a:spcPts val="3500"/>
              </a:lnSpc>
            </a:pPr>
            <a:r>
              <a:rPr lang="en-US" sz="2400" b="1">
                <a:solidFill>
                  <a:srgbClr val="1B75BB"/>
                </a:solidFill>
                <a:effectLst/>
                <a:latin typeface="+mn-lt"/>
                <a:ea typeface="Times New Roman" panose="02020603050405020304" pitchFamily="18" charset="0"/>
              </a:rPr>
              <a:t>Enough water to fill Angel Stadium 2½ times</a:t>
            </a:r>
            <a:r>
              <a:rPr lang="en-US" altLang="en-US" sz="2800" b="1" kern="0">
                <a:solidFill>
                  <a:srgbClr val="1B75BB"/>
                </a:solidFill>
                <a:latin typeface="+mn-lt"/>
              </a:rPr>
              <a:t>!</a:t>
            </a:r>
          </a:p>
        </p:txBody>
      </p:sp>
      <p:sp>
        <p:nvSpPr>
          <p:cNvPr id="33" name="Title 1">
            <a:extLst>
              <a:ext uri="{FF2B5EF4-FFF2-40B4-BE49-F238E27FC236}">
                <a16:creationId xmlns:a16="http://schemas.microsoft.com/office/drawing/2014/main" id="{E3B719A8-2ABD-944A-B87E-EF4F8EFEE1A5}"/>
              </a:ext>
            </a:extLst>
          </p:cNvPr>
          <p:cNvSpPr txBox="1">
            <a:spLocks/>
          </p:cNvSpPr>
          <p:nvPr userDrawn="1"/>
        </p:nvSpPr>
        <p:spPr>
          <a:xfrm>
            <a:off x="838201" y="437388"/>
            <a:ext cx="5654040" cy="20010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3200">
                <a:solidFill>
                  <a:srgbClr val="FAAF40"/>
                </a:solidFill>
                <a:latin typeface="Arial"/>
                <a:cs typeface="Arial" panose="020B0604020202020204" pitchFamily="34" charset="0"/>
              </a:rPr>
              <a:t>How much wastewater comes from 2.6 million people each day?</a:t>
            </a:r>
          </a:p>
        </p:txBody>
      </p:sp>
      <p:cxnSp>
        <p:nvCxnSpPr>
          <p:cNvPr id="35" name="Straight Connector 34">
            <a:extLst>
              <a:ext uri="{FF2B5EF4-FFF2-40B4-BE49-F238E27FC236}">
                <a16:creationId xmlns:a16="http://schemas.microsoft.com/office/drawing/2014/main" id="{A4DC4330-B831-1706-4600-776B1A83F8F3}"/>
              </a:ext>
            </a:extLst>
          </p:cNvPr>
          <p:cNvCxnSpPr/>
          <p:nvPr userDrawn="1"/>
        </p:nvCxnSpPr>
        <p:spPr>
          <a:xfrm flipH="1">
            <a:off x="5692140" y="1478280"/>
            <a:ext cx="2560229" cy="0"/>
          </a:xfrm>
          <a:prstGeom prst="line">
            <a:avLst/>
          </a:prstGeom>
          <a:ln>
            <a:solidFill>
              <a:srgbClr val="1B75BB"/>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2D03A39-B4D3-1AD1-301F-61C94824717F}"/>
              </a:ext>
            </a:extLst>
          </p:cNvPr>
          <p:cNvSpPr/>
          <p:nvPr userDrawn="1"/>
        </p:nvSpPr>
        <p:spPr>
          <a:xfrm>
            <a:off x="8252369" y="2438469"/>
            <a:ext cx="3319918" cy="3746281"/>
          </a:xfrm>
          <a:prstGeom prst="roundRect">
            <a:avLst>
              <a:gd name="adj" fmla="val 6052"/>
            </a:avLst>
          </a:prstGeom>
          <a:solidFill>
            <a:srgbClr val="17649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3F9CCBDB-1A27-B501-645F-E3558457F2C6}"/>
              </a:ext>
            </a:extLst>
          </p:cNvPr>
          <p:cNvGrpSpPr/>
          <p:nvPr userDrawn="1"/>
        </p:nvGrpSpPr>
        <p:grpSpPr>
          <a:xfrm>
            <a:off x="3066191" y="3219088"/>
            <a:ext cx="8506096" cy="2473074"/>
            <a:chOff x="933450" y="2836188"/>
            <a:chExt cx="7821794" cy="2274119"/>
          </a:xfrm>
        </p:grpSpPr>
        <p:pic>
          <p:nvPicPr>
            <p:cNvPr id="2" name="Picture 1">
              <a:extLst>
                <a:ext uri="{FF2B5EF4-FFF2-40B4-BE49-F238E27FC236}">
                  <a16:creationId xmlns:a16="http://schemas.microsoft.com/office/drawing/2014/main" id="{22F60B45-9CC5-4EFF-9682-BA1D876A15E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33450" y="2836188"/>
              <a:ext cx="6145530" cy="2274119"/>
            </a:xfrm>
            <a:prstGeom prst="rect">
              <a:avLst/>
            </a:prstGeom>
          </p:spPr>
        </p:pic>
        <p:pic>
          <p:nvPicPr>
            <p:cNvPr id="29" name="Picture 28">
              <a:extLst>
                <a:ext uri="{FF2B5EF4-FFF2-40B4-BE49-F238E27FC236}">
                  <a16:creationId xmlns:a16="http://schemas.microsoft.com/office/drawing/2014/main" id="{DD99FD14-7E48-89D2-5B12-67A733AD72E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7231380" y="2836188"/>
              <a:ext cx="1523864" cy="2274119"/>
            </a:xfrm>
            <a:prstGeom prst="rect">
              <a:avLst/>
            </a:prstGeom>
          </p:spPr>
        </p:pic>
      </p:grpSp>
      <p:sp>
        <p:nvSpPr>
          <p:cNvPr id="11" name="Rectangle 10">
            <a:extLst>
              <a:ext uri="{FF2B5EF4-FFF2-40B4-BE49-F238E27FC236}">
                <a16:creationId xmlns:a16="http://schemas.microsoft.com/office/drawing/2014/main" id="{068EC292-5CB7-4967-6267-25C553725E8F}"/>
              </a:ext>
            </a:extLst>
          </p:cNvPr>
          <p:cNvSpPr/>
          <p:nvPr userDrawn="1"/>
        </p:nvSpPr>
        <p:spPr>
          <a:xfrm>
            <a:off x="11570335" y="2881262"/>
            <a:ext cx="621664" cy="2875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10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35" presetClass="path" presetSubtype="0" accel="50000" decel="50000" fill="hold" nodeType="withEffect">
                                  <p:stCondLst>
                                    <p:cond delay="1000"/>
                                  </p:stCondLst>
                                  <p:childTnLst>
                                    <p:animMotion origin="layout" path="M 0.05065 1.48148E-6 L -4.16667E-7 1.48148E-6 " pathEditMode="relative" rAng="0" ptsTypes="AA">
                                      <p:cBhvr>
                                        <p:cTn id="20" dur="2000" fill="hold"/>
                                        <p:tgtEl>
                                          <p:spTgt spid="30"/>
                                        </p:tgtEl>
                                        <p:attrNameLst>
                                          <p:attrName>ppt_x</p:attrName>
                                          <p:attrName>ppt_y</p:attrName>
                                        </p:attrNameLst>
                                      </p:cBhvr>
                                      <p:rCtr x="-25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lection System">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57467F8-4547-41C0-9327-40BA6B16D2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C3D1A6F-AA78-4F41-838A-0E08FFE5DFF7}"/>
              </a:ext>
            </a:extLst>
          </p:cNvPr>
          <p:cNvSpPr>
            <a:spLocks noGrp="1"/>
          </p:cNvSpPr>
          <p:nvPr>
            <p:ph type="ftr" sz="quarter" idx="11"/>
          </p:nvPr>
        </p:nvSpPr>
        <p:spPr/>
        <p:txBody>
          <a:bodyPr/>
          <a:lstStyle/>
          <a:p>
            <a:endParaRPr lang="en-US"/>
          </a:p>
        </p:txBody>
      </p:sp>
      <p:sp>
        <p:nvSpPr>
          <p:cNvPr id="41" name="Oval 40">
            <a:extLst>
              <a:ext uri="{FF2B5EF4-FFF2-40B4-BE49-F238E27FC236}">
                <a16:creationId xmlns:a16="http://schemas.microsoft.com/office/drawing/2014/main" id="{D2CBADBC-53F0-4CBB-3E92-4A6031DDED8C}"/>
              </a:ext>
            </a:extLst>
          </p:cNvPr>
          <p:cNvSpPr/>
          <p:nvPr userDrawn="1"/>
        </p:nvSpPr>
        <p:spPr>
          <a:xfrm>
            <a:off x="348459" y="349857"/>
            <a:ext cx="6148924" cy="6148924"/>
          </a:xfrm>
          <a:prstGeom prst="ellipse">
            <a:avLst/>
          </a:prstGeom>
          <a:solidFill>
            <a:srgbClr val="FA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C42D491-06BE-42F7-827E-6B3D47782456}"/>
              </a:ext>
            </a:extLst>
          </p:cNvPr>
          <p:cNvSpPr>
            <a:spLocks noGrp="1"/>
          </p:cNvSpPr>
          <p:nvPr>
            <p:ph type="sldNum" sz="quarter" idx="12"/>
          </p:nvPr>
        </p:nvSpPr>
        <p:spPr/>
        <p:txBody>
          <a:bodyPr/>
          <a:lstStyle/>
          <a:p>
            <a:fld id="{EA07271A-4EB3-4E0D-80D9-8ECE8E3D32EB}" type="slidenum">
              <a:rPr lang="en-US" smtClean="0"/>
              <a:t>‹#›</a:t>
            </a:fld>
            <a:endParaRPr lang="en-US"/>
          </a:p>
        </p:txBody>
      </p:sp>
      <p:grpSp>
        <p:nvGrpSpPr>
          <p:cNvPr id="2" name="Group 1">
            <a:extLst>
              <a:ext uri="{FF2B5EF4-FFF2-40B4-BE49-F238E27FC236}">
                <a16:creationId xmlns:a16="http://schemas.microsoft.com/office/drawing/2014/main" id="{BA89F9F7-876B-2A42-386D-0F89FE7F9ACA}"/>
              </a:ext>
            </a:extLst>
          </p:cNvPr>
          <p:cNvGrpSpPr/>
          <p:nvPr userDrawn="1"/>
        </p:nvGrpSpPr>
        <p:grpSpPr>
          <a:xfrm>
            <a:off x="3265865" y="733282"/>
            <a:ext cx="8439913" cy="5486541"/>
            <a:chOff x="1946506" y="1181487"/>
            <a:chExt cx="8439913" cy="5486541"/>
          </a:xfrm>
        </p:grpSpPr>
        <p:pic>
          <p:nvPicPr>
            <p:cNvPr id="9" name="Picture 8">
              <a:extLst>
                <a:ext uri="{FF2B5EF4-FFF2-40B4-BE49-F238E27FC236}">
                  <a16:creationId xmlns:a16="http://schemas.microsoft.com/office/drawing/2014/main" id="{76CB5863-806E-2CAA-6C77-39AF52551C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46506" y="1181487"/>
              <a:ext cx="7529398" cy="4971635"/>
            </a:xfrm>
            <a:prstGeom prst="rect">
              <a:avLst/>
            </a:prstGeom>
          </p:spPr>
        </p:pic>
        <p:sp>
          <p:nvSpPr>
            <p:cNvPr id="10" name="TextBox 9">
              <a:extLst>
                <a:ext uri="{FF2B5EF4-FFF2-40B4-BE49-F238E27FC236}">
                  <a16:creationId xmlns:a16="http://schemas.microsoft.com/office/drawing/2014/main" id="{18CF75B5-B26F-6896-7ED0-2504E580AF71}"/>
                </a:ext>
              </a:extLst>
            </p:cNvPr>
            <p:cNvSpPr txBox="1"/>
            <p:nvPr userDrawn="1"/>
          </p:nvSpPr>
          <p:spPr>
            <a:xfrm>
              <a:off x="2341832" y="2646315"/>
              <a:ext cx="1011061" cy="261610"/>
            </a:xfrm>
            <a:prstGeom prst="rect">
              <a:avLst/>
            </a:prstGeom>
            <a:noFill/>
          </p:spPr>
          <p:txBody>
            <a:bodyPr wrap="square">
              <a:spAutoFit/>
            </a:bodyPr>
            <a:lstStyle/>
            <a:p>
              <a:pPr algn="l"/>
              <a:r>
                <a:rPr lang="en-US" sz="1100" b="0">
                  <a:solidFill>
                    <a:schemeClr val="tx1"/>
                  </a:solidFill>
                </a:rPr>
                <a:t>Business</a:t>
              </a:r>
            </a:p>
          </p:txBody>
        </p:sp>
        <p:sp>
          <p:nvSpPr>
            <p:cNvPr id="11" name="TextBox 10">
              <a:extLst>
                <a:ext uri="{FF2B5EF4-FFF2-40B4-BE49-F238E27FC236}">
                  <a16:creationId xmlns:a16="http://schemas.microsoft.com/office/drawing/2014/main" id="{5139A1FC-16B4-B6FF-900F-670478FB521B}"/>
                </a:ext>
              </a:extLst>
            </p:cNvPr>
            <p:cNvSpPr txBox="1"/>
            <p:nvPr userDrawn="1"/>
          </p:nvSpPr>
          <p:spPr>
            <a:xfrm>
              <a:off x="4031398" y="2646175"/>
              <a:ext cx="899287" cy="261610"/>
            </a:xfrm>
            <a:prstGeom prst="rect">
              <a:avLst/>
            </a:prstGeom>
            <a:noFill/>
          </p:spPr>
          <p:txBody>
            <a:bodyPr wrap="square">
              <a:spAutoFit/>
            </a:bodyPr>
            <a:lstStyle/>
            <a:p>
              <a:pPr algn="l"/>
              <a:r>
                <a:rPr lang="en-US" sz="1100" b="0">
                  <a:solidFill>
                    <a:schemeClr val="tx1"/>
                  </a:solidFill>
                </a:rPr>
                <a:t>Residential</a:t>
              </a:r>
            </a:p>
          </p:txBody>
        </p:sp>
        <p:sp>
          <p:nvSpPr>
            <p:cNvPr id="12" name="TextBox 11">
              <a:extLst>
                <a:ext uri="{FF2B5EF4-FFF2-40B4-BE49-F238E27FC236}">
                  <a16:creationId xmlns:a16="http://schemas.microsoft.com/office/drawing/2014/main" id="{66F4CD10-EEC9-38A8-5AFB-91B593A02BF7}"/>
                </a:ext>
              </a:extLst>
            </p:cNvPr>
            <p:cNvSpPr txBox="1"/>
            <p:nvPr userDrawn="1"/>
          </p:nvSpPr>
          <p:spPr>
            <a:xfrm>
              <a:off x="5037077" y="2645133"/>
              <a:ext cx="899287" cy="261610"/>
            </a:xfrm>
            <a:prstGeom prst="rect">
              <a:avLst/>
            </a:prstGeom>
            <a:noFill/>
          </p:spPr>
          <p:txBody>
            <a:bodyPr wrap="square">
              <a:spAutoFit/>
            </a:bodyPr>
            <a:lstStyle/>
            <a:p>
              <a:pPr algn="r"/>
              <a:r>
                <a:rPr lang="en-US" sz="1100" b="0">
                  <a:solidFill>
                    <a:schemeClr val="tx1"/>
                  </a:solidFill>
                </a:rPr>
                <a:t>Industrial</a:t>
              </a:r>
            </a:p>
          </p:txBody>
        </p:sp>
        <p:sp>
          <p:nvSpPr>
            <p:cNvPr id="13" name="TextBox 12">
              <a:extLst>
                <a:ext uri="{FF2B5EF4-FFF2-40B4-BE49-F238E27FC236}">
                  <a16:creationId xmlns:a16="http://schemas.microsoft.com/office/drawing/2014/main" id="{60D9FCCF-4077-4C32-E02D-8C066CEB4E96}"/>
                </a:ext>
              </a:extLst>
            </p:cNvPr>
            <p:cNvSpPr txBox="1"/>
            <p:nvPr userDrawn="1"/>
          </p:nvSpPr>
          <p:spPr>
            <a:xfrm>
              <a:off x="2957445" y="3621611"/>
              <a:ext cx="1154604" cy="261610"/>
            </a:xfrm>
            <a:prstGeom prst="rect">
              <a:avLst/>
            </a:prstGeom>
            <a:noFill/>
          </p:spPr>
          <p:txBody>
            <a:bodyPr wrap="square">
              <a:spAutoFit/>
            </a:bodyPr>
            <a:lstStyle/>
            <a:p>
              <a:pPr algn="ctr"/>
              <a:r>
                <a:rPr lang="en-US" sz="1100" b="0"/>
                <a:t>Private Lateral</a:t>
              </a:r>
            </a:p>
          </p:txBody>
        </p:sp>
        <p:sp>
          <p:nvSpPr>
            <p:cNvPr id="14" name="TextBox 13">
              <a:extLst>
                <a:ext uri="{FF2B5EF4-FFF2-40B4-BE49-F238E27FC236}">
                  <a16:creationId xmlns:a16="http://schemas.microsoft.com/office/drawing/2014/main" id="{0D9667EF-6A96-52EC-4D2C-024A7D8450C9}"/>
                </a:ext>
              </a:extLst>
            </p:cNvPr>
            <p:cNvSpPr txBox="1"/>
            <p:nvPr userDrawn="1"/>
          </p:nvSpPr>
          <p:spPr>
            <a:xfrm>
              <a:off x="5194597" y="3425739"/>
              <a:ext cx="963723" cy="261610"/>
            </a:xfrm>
            <a:prstGeom prst="rect">
              <a:avLst/>
            </a:prstGeom>
            <a:noFill/>
          </p:spPr>
          <p:txBody>
            <a:bodyPr wrap="square" anchor="ctr">
              <a:spAutoFit/>
            </a:bodyPr>
            <a:lstStyle/>
            <a:p>
              <a:pPr algn="l"/>
              <a:r>
                <a:rPr lang="en-US" sz="1100" b="0"/>
                <a:t>Local Sewer</a:t>
              </a:r>
            </a:p>
          </p:txBody>
        </p:sp>
        <p:sp>
          <p:nvSpPr>
            <p:cNvPr id="15" name="TextBox 14">
              <a:extLst>
                <a:ext uri="{FF2B5EF4-FFF2-40B4-BE49-F238E27FC236}">
                  <a16:creationId xmlns:a16="http://schemas.microsoft.com/office/drawing/2014/main" id="{374D1B41-138E-B400-CE36-CA1E636D758C}"/>
                </a:ext>
              </a:extLst>
            </p:cNvPr>
            <p:cNvSpPr txBox="1"/>
            <p:nvPr userDrawn="1"/>
          </p:nvSpPr>
          <p:spPr>
            <a:xfrm>
              <a:off x="3276387" y="4949957"/>
              <a:ext cx="1011061" cy="261610"/>
            </a:xfrm>
            <a:prstGeom prst="rect">
              <a:avLst/>
            </a:prstGeom>
            <a:noFill/>
          </p:spPr>
          <p:txBody>
            <a:bodyPr wrap="square">
              <a:spAutoFit/>
            </a:bodyPr>
            <a:lstStyle/>
            <a:p>
              <a:pPr algn="ctr"/>
              <a:r>
                <a:rPr lang="en-US" sz="1100" b="0">
                  <a:solidFill>
                    <a:schemeClr val="tx1"/>
                  </a:solidFill>
                </a:rPr>
                <a:t>Manhole</a:t>
              </a:r>
            </a:p>
          </p:txBody>
        </p:sp>
        <p:sp>
          <p:nvSpPr>
            <p:cNvPr id="16" name="TextBox 15">
              <a:extLst>
                <a:ext uri="{FF2B5EF4-FFF2-40B4-BE49-F238E27FC236}">
                  <a16:creationId xmlns:a16="http://schemas.microsoft.com/office/drawing/2014/main" id="{03451E25-81CF-B7C1-6A96-494D8A54393E}"/>
                </a:ext>
              </a:extLst>
            </p:cNvPr>
            <p:cNvSpPr txBox="1"/>
            <p:nvPr userDrawn="1"/>
          </p:nvSpPr>
          <p:spPr>
            <a:xfrm>
              <a:off x="5987712" y="3149468"/>
              <a:ext cx="1011061" cy="261610"/>
            </a:xfrm>
            <a:prstGeom prst="rect">
              <a:avLst/>
            </a:prstGeom>
            <a:noFill/>
          </p:spPr>
          <p:txBody>
            <a:bodyPr wrap="square">
              <a:spAutoFit/>
            </a:bodyPr>
            <a:lstStyle/>
            <a:p>
              <a:pPr algn="ctr"/>
              <a:r>
                <a:rPr lang="en-US" sz="1100" b="0"/>
                <a:t>Local Manhole</a:t>
              </a:r>
            </a:p>
          </p:txBody>
        </p:sp>
        <p:cxnSp>
          <p:nvCxnSpPr>
            <p:cNvPr id="17" name="Straight Arrow Connector 16">
              <a:extLst>
                <a:ext uri="{FF2B5EF4-FFF2-40B4-BE49-F238E27FC236}">
                  <a16:creationId xmlns:a16="http://schemas.microsoft.com/office/drawing/2014/main" id="{87CBDAB7-DA81-AC4F-3591-51B87109FA9B}"/>
                </a:ext>
              </a:extLst>
            </p:cNvPr>
            <p:cNvCxnSpPr>
              <a:cxnSpLocks/>
              <a:stCxn id="13" idx="3"/>
            </p:cNvCxnSpPr>
            <p:nvPr userDrawn="1"/>
          </p:nvCxnSpPr>
          <p:spPr>
            <a:xfrm flipV="1">
              <a:off x="4112049" y="3602693"/>
              <a:ext cx="345140" cy="149723"/>
            </a:xfrm>
            <a:prstGeom prst="straightConnector1">
              <a:avLst/>
            </a:prstGeom>
            <a:ln>
              <a:tailEnd type="ova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C64D37A-9FF9-301D-D43F-3CB1C9EC3E66}"/>
                </a:ext>
              </a:extLst>
            </p:cNvPr>
            <p:cNvCxnSpPr>
              <a:cxnSpLocks/>
              <a:stCxn id="14" idx="2"/>
            </p:cNvCxnSpPr>
            <p:nvPr userDrawn="1"/>
          </p:nvCxnSpPr>
          <p:spPr>
            <a:xfrm>
              <a:off x="5676459" y="3687349"/>
              <a:ext cx="211061" cy="115934"/>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86F5050-871E-3EDE-C411-AA644F5F40AF}"/>
                </a:ext>
              </a:extLst>
            </p:cNvPr>
            <p:cNvSpPr txBox="1"/>
            <p:nvPr userDrawn="1"/>
          </p:nvSpPr>
          <p:spPr>
            <a:xfrm>
              <a:off x="3789723" y="5487838"/>
              <a:ext cx="1484492" cy="430887"/>
            </a:xfrm>
            <a:prstGeom prst="rect">
              <a:avLst/>
            </a:prstGeom>
            <a:noFill/>
          </p:spPr>
          <p:txBody>
            <a:bodyPr wrap="square">
              <a:spAutoFit/>
            </a:bodyPr>
            <a:lstStyle/>
            <a:p>
              <a:pPr algn="ctr"/>
              <a:r>
                <a:rPr lang="en-US" sz="1100" b="0"/>
                <a:t>OC San Regional Trunkline</a:t>
              </a:r>
            </a:p>
          </p:txBody>
        </p:sp>
        <p:cxnSp>
          <p:nvCxnSpPr>
            <p:cNvPr id="20" name="Straight Arrow Connector 19">
              <a:extLst>
                <a:ext uri="{FF2B5EF4-FFF2-40B4-BE49-F238E27FC236}">
                  <a16:creationId xmlns:a16="http://schemas.microsoft.com/office/drawing/2014/main" id="{826147C8-BB7F-128D-1A5A-38B823041B58}"/>
                </a:ext>
              </a:extLst>
            </p:cNvPr>
            <p:cNvCxnSpPr>
              <a:cxnSpLocks/>
              <a:stCxn id="19" idx="0"/>
            </p:cNvCxnSpPr>
            <p:nvPr userDrawn="1"/>
          </p:nvCxnSpPr>
          <p:spPr>
            <a:xfrm flipV="1">
              <a:off x="4531969" y="5080762"/>
              <a:ext cx="657751" cy="407076"/>
            </a:xfrm>
            <a:prstGeom prst="straightConnector1">
              <a:avLst/>
            </a:prstGeom>
            <a:ln>
              <a:headEnd type="none"/>
              <a:tailEnd type="ova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9ABBC94-39A7-10C2-06C7-68F066DE6B7F}"/>
                </a:ext>
              </a:extLst>
            </p:cNvPr>
            <p:cNvSpPr txBox="1"/>
            <p:nvPr userDrawn="1"/>
          </p:nvSpPr>
          <p:spPr>
            <a:xfrm>
              <a:off x="8525123" y="4512799"/>
              <a:ext cx="1011061" cy="261610"/>
            </a:xfrm>
            <a:prstGeom prst="rect">
              <a:avLst/>
            </a:prstGeom>
            <a:noFill/>
          </p:spPr>
          <p:txBody>
            <a:bodyPr wrap="square">
              <a:spAutoFit/>
            </a:bodyPr>
            <a:lstStyle/>
            <a:p>
              <a:pPr algn="ctr"/>
              <a:r>
                <a:rPr lang="en-US" sz="1100" b="0"/>
                <a:t>Ocean Outfall</a:t>
              </a:r>
            </a:p>
          </p:txBody>
        </p:sp>
        <p:sp>
          <p:nvSpPr>
            <p:cNvPr id="22" name="TextBox 21">
              <a:extLst>
                <a:ext uri="{FF2B5EF4-FFF2-40B4-BE49-F238E27FC236}">
                  <a16:creationId xmlns:a16="http://schemas.microsoft.com/office/drawing/2014/main" id="{4920D52B-538D-6517-CBC7-DE408158C276}"/>
                </a:ext>
              </a:extLst>
            </p:cNvPr>
            <p:cNvSpPr txBox="1"/>
            <p:nvPr userDrawn="1"/>
          </p:nvSpPr>
          <p:spPr>
            <a:xfrm>
              <a:off x="9030654" y="5553403"/>
              <a:ext cx="1342236" cy="461665"/>
            </a:xfrm>
            <a:prstGeom prst="rect">
              <a:avLst/>
            </a:prstGeom>
            <a:noFill/>
          </p:spPr>
          <p:txBody>
            <a:bodyPr wrap="square">
              <a:spAutoFit/>
            </a:bodyPr>
            <a:lstStyle/>
            <a:p>
              <a:pPr algn="ctr"/>
              <a:r>
                <a:rPr lang="en-US" sz="1200" b="0"/>
                <a:t>To Orange County Water District</a:t>
              </a:r>
            </a:p>
          </p:txBody>
        </p:sp>
        <p:pic>
          <p:nvPicPr>
            <p:cNvPr id="23" name="Picture 22" descr="A blue letter w on a black background&#10;&#10;Description automatically generated">
              <a:extLst>
                <a:ext uri="{FF2B5EF4-FFF2-40B4-BE49-F238E27FC236}">
                  <a16:creationId xmlns:a16="http://schemas.microsoft.com/office/drawing/2014/main" id="{018D58D1-7ABE-4572-24C3-4FDDEE096C8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50234" y="5211567"/>
              <a:ext cx="1436185" cy="297142"/>
            </a:xfrm>
            <a:prstGeom prst="rect">
              <a:avLst/>
            </a:prstGeom>
          </p:spPr>
        </p:pic>
        <p:cxnSp>
          <p:nvCxnSpPr>
            <p:cNvPr id="24" name="Straight Arrow Connector 23">
              <a:extLst>
                <a:ext uri="{FF2B5EF4-FFF2-40B4-BE49-F238E27FC236}">
                  <a16:creationId xmlns:a16="http://schemas.microsoft.com/office/drawing/2014/main" id="{4DB92D03-A88F-40E5-C28A-A7AAB452D588}"/>
                </a:ext>
              </a:extLst>
            </p:cNvPr>
            <p:cNvCxnSpPr>
              <a:cxnSpLocks/>
              <a:stCxn id="25" idx="4"/>
            </p:cNvCxnSpPr>
            <p:nvPr userDrawn="1"/>
          </p:nvCxnSpPr>
          <p:spPr>
            <a:xfrm>
              <a:off x="8437061" y="3214919"/>
              <a:ext cx="0" cy="81299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66D6B003-E685-FF10-D60E-86462EDCC2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2102" y="2254428"/>
              <a:ext cx="969918" cy="960491"/>
            </a:xfrm>
            <a:prstGeom prst="ellipse">
              <a:avLst/>
            </a:prstGeom>
            <a:ln w="28575">
              <a:solidFill>
                <a:schemeClr val="bg1"/>
              </a:solidFill>
            </a:ln>
          </p:spPr>
        </p:pic>
        <p:sp>
          <p:nvSpPr>
            <p:cNvPr id="26" name="TextBox 25">
              <a:extLst>
                <a:ext uri="{FF2B5EF4-FFF2-40B4-BE49-F238E27FC236}">
                  <a16:creationId xmlns:a16="http://schemas.microsoft.com/office/drawing/2014/main" id="{549644AF-DACE-761E-40FD-5F0C2F8066AB}"/>
                </a:ext>
              </a:extLst>
            </p:cNvPr>
            <p:cNvSpPr txBox="1"/>
            <p:nvPr userDrawn="1"/>
          </p:nvSpPr>
          <p:spPr>
            <a:xfrm>
              <a:off x="7931530" y="2009498"/>
              <a:ext cx="1011061" cy="261610"/>
            </a:xfrm>
            <a:prstGeom prst="rect">
              <a:avLst/>
            </a:prstGeom>
            <a:noFill/>
          </p:spPr>
          <p:txBody>
            <a:bodyPr wrap="square">
              <a:spAutoFit/>
            </a:bodyPr>
            <a:lstStyle/>
            <a:p>
              <a:pPr algn="ctr"/>
              <a:r>
                <a:rPr lang="en-US" sz="1100" b="0"/>
                <a:t>Portholes</a:t>
              </a:r>
              <a:endParaRPr lang="en-US" sz="1050" b="0"/>
            </a:p>
          </p:txBody>
        </p:sp>
        <p:cxnSp>
          <p:nvCxnSpPr>
            <p:cNvPr id="27" name="Straight Arrow Connector 26">
              <a:extLst>
                <a:ext uri="{FF2B5EF4-FFF2-40B4-BE49-F238E27FC236}">
                  <a16:creationId xmlns:a16="http://schemas.microsoft.com/office/drawing/2014/main" id="{F9360A33-1A0E-DE8C-EDE3-977CF61C1AB0}"/>
                </a:ext>
              </a:extLst>
            </p:cNvPr>
            <p:cNvCxnSpPr>
              <a:cxnSpLocks/>
              <a:stCxn id="21" idx="1"/>
            </p:cNvCxnSpPr>
            <p:nvPr userDrawn="1"/>
          </p:nvCxnSpPr>
          <p:spPr>
            <a:xfrm flipH="1" flipV="1">
              <a:off x="8155972" y="4521629"/>
              <a:ext cx="369151" cy="121975"/>
            </a:xfrm>
            <a:prstGeom prst="straightConnector1">
              <a:avLst/>
            </a:prstGeom>
            <a:ln>
              <a:tailEnd type="oval"/>
            </a:ln>
          </p:spPr>
          <p:style>
            <a:lnRef idx="1">
              <a:schemeClr val="dk1"/>
            </a:lnRef>
            <a:fillRef idx="0">
              <a:schemeClr val="dk1"/>
            </a:fillRef>
            <a:effectRef idx="0">
              <a:schemeClr val="dk1"/>
            </a:effectRef>
            <a:fontRef idx="minor">
              <a:schemeClr val="tx1"/>
            </a:fontRef>
          </p:style>
        </p:cxnSp>
        <p:grpSp>
          <p:nvGrpSpPr>
            <p:cNvPr id="28" name="Group 27">
              <a:extLst>
                <a:ext uri="{FF2B5EF4-FFF2-40B4-BE49-F238E27FC236}">
                  <a16:creationId xmlns:a16="http://schemas.microsoft.com/office/drawing/2014/main" id="{69292E71-E243-919D-68E4-9E41B382983F}"/>
                </a:ext>
              </a:extLst>
            </p:cNvPr>
            <p:cNvGrpSpPr/>
            <p:nvPr userDrawn="1"/>
          </p:nvGrpSpPr>
          <p:grpSpPr>
            <a:xfrm>
              <a:off x="5974628" y="6175435"/>
              <a:ext cx="1789759" cy="492593"/>
              <a:chOff x="4254162" y="6160566"/>
              <a:chExt cx="1789759" cy="492593"/>
            </a:xfrm>
          </p:grpSpPr>
          <p:sp>
            <p:nvSpPr>
              <p:cNvPr id="35" name="TextBox 34">
                <a:extLst>
                  <a:ext uri="{FF2B5EF4-FFF2-40B4-BE49-F238E27FC236}">
                    <a16:creationId xmlns:a16="http://schemas.microsoft.com/office/drawing/2014/main" id="{75294CCB-52EB-9A99-0080-25579529B83B}"/>
                  </a:ext>
                </a:extLst>
              </p:cNvPr>
              <p:cNvSpPr txBox="1"/>
              <p:nvPr userDrawn="1"/>
            </p:nvSpPr>
            <p:spPr>
              <a:xfrm>
                <a:off x="4254162" y="6376160"/>
                <a:ext cx="1789759" cy="276999"/>
              </a:xfrm>
              <a:prstGeom prst="rect">
                <a:avLst/>
              </a:prstGeom>
              <a:noFill/>
            </p:spPr>
            <p:txBody>
              <a:bodyPr wrap="square">
                <a:spAutoFit/>
              </a:bodyPr>
              <a:lstStyle/>
              <a:p>
                <a:pPr algn="ctr"/>
                <a:r>
                  <a:rPr lang="en-US" sz="1200" b="0">
                    <a:solidFill>
                      <a:schemeClr val="tx1"/>
                    </a:solidFill>
                  </a:rPr>
                  <a:t>Reclamation Plants</a:t>
                </a:r>
              </a:p>
            </p:txBody>
          </p:sp>
          <p:pic>
            <p:nvPicPr>
              <p:cNvPr id="36" name="Picture 35" descr="A logo of a company&#10;&#10;Description automatically generated">
                <a:extLst>
                  <a:ext uri="{FF2B5EF4-FFF2-40B4-BE49-F238E27FC236}">
                    <a16:creationId xmlns:a16="http://schemas.microsoft.com/office/drawing/2014/main" id="{330554B9-3244-253C-593C-D2CBCD2A991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702505" y="6160566"/>
                <a:ext cx="893072" cy="224721"/>
              </a:xfrm>
              <a:prstGeom prst="rect">
                <a:avLst/>
              </a:prstGeom>
            </p:spPr>
          </p:pic>
        </p:grpSp>
        <p:grpSp>
          <p:nvGrpSpPr>
            <p:cNvPr id="29" name="Group 28">
              <a:extLst>
                <a:ext uri="{FF2B5EF4-FFF2-40B4-BE49-F238E27FC236}">
                  <a16:creationId xmlns:a16="http://schemas.microsoft.com/office/drawing/2014/main" id="{A8CEEE92-482A-197D-7F2B-590011C325E7}"/>
                </a:ext>
              </a:extLst>
            </p:cNvPr>
            <p:cNvGrpSpPr/>
            <p:nvPr userDrawn="1"/>
          </p:nvGrpSpPr>
          <p:grpSpPr>
            <a:xfrm>
              <a:off x="5814070" y="4292504"/>
              <a:ext cx="2110874" cy="1722564"/>
              <a:chOff x="2013527" y="2231440"/>
              <a:chExt cx="4863617" cy="3968921"/>
            </a:xfrm>
          </p:grpSpPr>
          <p:pic>
            <p:nvPicPr>
              <p:cNvPr id="30" name="Picture 29" descr="An aerial view of a city&#10;&#10;Description automatically generated">
                <a:extLst>
                  <a:ext uri="{FF2B5EF4-FFF2-40B4-BE49-F238E27FC236}">
                    <a16:creationId xmlns:a16="http://schemas.microsoft.com/office/drawing/2014/main" id="{9301E4FB-C20C-7A77-16D7-2075CDA69C3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565709" y="2236120"/>
                <a:ext cx="2311435" cy="3964241"/>
              </a:xfrm>
              <a:prstGeom prst="roundRect">
                <a:avLst>
                  <a:gd name="adj" fmla="val 3998"/>
                </a:avLst>
              </a:prstGeom>
              <a:ln w="57150">
                <a:solidFill>
                  <a:schemeClr val="bg1"/>
                </a:solidFill>
              </a:ln>
            </p:spPr>
          </p:pic>
          <p:pic>
            <p:nvPicPr>
              <p:cNvPr id="31" name="Picture 30" descr="Aerial view of a city&#10;&#10;Description automatically generated">
                <a:extLst>
                  <a:ext uri="{FF2B5EF4-FFF2-40B4-BE49-F238E27FC236}">
                    <a16:creationId xmlns:a16="http://schemas.microsoft.com/office/drawing/2014/main" id="{69C6F774-430E-366E-C509-CE02E967F73B}"/>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013527" y="2231440"/>
                <a:ext cx="2376218" cy="3960364"/>
              </a:xfrm>
              <a:prstGeom prst="roundRect">
                <a:avLst>
                  <a:gd name="adj" fmla="val 4874"/>
                </a:avLst>
              </a:prstGeom>
              <a:ln w="57150">
                <a:solidFill>
                  <a:schemeClr val="bg1"/>
                </a:solidFill>
              </a:ln>
            </p:spPr>
          </p:pic>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0EA8EF86-F8A3-EEFA-C826-82CB94ABAA70}"/>
                      </a:ext>
                    </a:extLst>
                  </p14:cNvPr>
                  <p14:cNvContentPartPr/>
                  <p14:nvPr userDrawn="1"/>
                </p14:nvContentPartPr>
                <p14:xfrm>
                  <a:off x="4590388" y="4653098"/>
                  <a:ext cx="45719" cy="45719"/>
                </p14:xfrm>
              </p:contentPart>
            </mc:Choice>
            <mc:Fallback xmlns="">
              <p:pic>
                <p:nvPicPr>
                  <p:cNvPr id="32" name="Ink 31">
                    <a:extLst>
                      <a:ext uri="{FF2B5EF4-FFF2-40B4-BE49-F238E27FC236}">
                        <a16:creationId xmlns:a16="http://schemas.microsoft.com/office/drawing/2014/main" id="{0EA8EF86-F8A3-EEFA-C826-82CB94ABAA70}"/>
                      </a:ext>
                    </a:extLst>
                  </p:cNvPr>
                  <p:cNvPicPr/>
                  <p:nvPr/>
                </p:nvPicPr>
                <p:blipFill>
                  <a:blip r:embed="rId9"/>
                  <a:stretch>
                    <a:fillRect/>
                  </a:stretch>
                </p:blipFill>
                <p:spPr>
                  <a:xfrm>
                    <a:off x="3447413" y="3510123"/>
                    <a:ext cx="2285950" cy="2285950"/>
                  </a:xfrm>
                  <a:prstGeom prst="rect">
                    <a:avLst/>
                  </a:prstGeom>
                </p:spPr>
              </p:pic>
            </mc:Fallback>
          </mc:AlternateContent>
          <p:sp>
            <p:nvSpPr>
              <p:cNvPr id="33" name="Freeform: Shape 32">
                <a:extLst>
                  <a:ext uri="{FF2B5EF4-FFF2-40B4-BE49-F238E27FC236}">
                    <a16:creationId xmlns:a16="http://schemas.microsoft.com/office/drawing/2014/main" id="{2C81A35B-690F-C1E3-6F80-80B4053006A1}"/>
                  </a:ext>
                </a:extLst>
              </p:cNvPr>
              <p:cNvSpPr/>
              <p:nvPr userDrawn="1"/>
            </p:nvSpPr>
            <p:spPr>
              <a:xfrm>
                <a:off x="2109764" y="3499114"/>
                <a:ext cx="2258372" cy="2339570"/>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Freeform: Shape 33">
                <a:extLst>
                  <a:ext uri="{FF2B5EF4-FFF2-40B4-BE49-F238E27FC236}">
                    <a16:creationId xmlns:a16="http://schemas.microsoft.com/office/drawing/2014/main" id="{DA141E28-C229-1263-55E5-FC364F1B3C99}"/>
                  </a:ext>
                </a:extLst>
              </p:cNvPr>
              <p:cNvSpPr/>
              <p:nvPr userDrawn="1"/>
            </p:nvSpPr>
            <p:spPr>
              <a:xfrm>
                <a:off x="4679023" y="2501349"/>
                <a:ext cx="1995944" cy="3567974"/>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40" name="Title 1">
            <a:extLst>
              <a:ext uri="{FF2B5EF4-FFF2-40B4-BE49-F238E27FC236}">
                <a16:creationId xmlns:a16="http://schemas.microsoft.com/office/drawing/2014/main" id="{A558250E-3176-0A50-1B7F-D042ED504A90}"/>
              </a:ext>
            </a:extLst>
          </p:cNvPr>
          <p:cNvSpPr txBox="1">
            <a:spLocks/>
          </p:cNvSpPr>
          <p:nvPr userDrawn="1"/>
        </p:nvSpPr>
        <p:spPr>
          <a:xfrm>
            <a:off x="1007276" y="3132821"/>
            <a:ext cx="3009381" cy="20010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000">
                <a:solidFill>
                  <a:schemeClr val="bg1"/>
                </a:solidFill>
                <a:latin typeface="Arial"/>
                <a:cs typeface="Arial" panose="020B0604020202020204" pitchFamily="34" charset="0"/>
              </a:rPr>
              <a:t>Wastewater</a:t>
            </a:r>
            <a:br>
              <a:rPr lang="en-US" sz="4000">
                <a:solidFill>
                  <a:schemeClr val="bg1"/>
                </a:solidFill>
                <a:latin typeface="Arial"/>
                <a:cs typeface="Arial" panose="020B0604020202020204" pitchFamily="34" charset="0"/>
              </a:rPr>
            </a:br>
            <a:r>
              <a:rPr lang="en-US" sz="4000">
                <a:solidFill>
                  <a:schemeClr val="bg1"/>
                </a:solidFill>
                <a:latin typeface="Arial"/>
                <a:cs typeface="Arial" panose="020B0604020202020204" pitchFamily="34" charset="0"/>
              </a:rPr>
              <a:t>Collection</a:t>
            </a:r>
            <a:br>
              <a:rPr lang="en-US" sz="4000">
                <a:solidFill>
                  <a:schemeClr val="bg1"/>
                </a:solidFill>
                <a:latin typeface="Arial"/>
                <a:cs typeface="Arial" panose="020B0604020202020204" pitchFamily="34" charset="0"/>
              </a:rPr>
            </a:br>
            <a:r>
              <a:rPr lang="en-US" sz="4000">
                <a:solidFill>
                  <a:schemeClr val="bg1"/>
                </a:solidFill>
                <a:latin typeface="Arial"/>
                <a:cs typeface="Arial" panose="020B0604020202020204" pitchFamily="34" charset="0"/>
              </a:rPr>
              <a:t>System</a:t>
            </a:r>
          </a:p>
        </p:txBody>
      </p:sp>
    </p:spTree>
    <p:extLst>
      <p:ext uri="{BB962C8B-B14F-4D97-AF65-F5344CB8AC3E}">
        <p14:creationId xmlns:p14="http://schemas.microsoft.com/office/powerpoint/2010/main" val="409249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0 0 L -0.25 0 E" pathEditMode="relative" ptsTypes="">
                                      <p:cBhvr>
                                        <p:cTn id="6" dur="3000" spd="-100000" fill="hold"/>
                                        <p:tgtEl>
                                          <p:spTgt spid="2"/>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ids Remov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5A33C1-A1C8-4DE2-8FB0-98EEC819EB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E0601B5-5A03-45E3-A115-B00C769E6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D6D24-860C-45AC-90F5-964AB4E8BCAB}"/>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6" name="Rectangle: Top Corners Rounded 25">
            <a:extLst>
              <a:ext uri="{FF2B5EF4-FFF2-40B4-BE49-F238E27FC236}">
                <a16:creationId xmlns:a16="http://schemas.microsoft.com/office/drawing/2014/main" id="{B2024A6B-30ED-76F8-963F-D8559D7EB4C8}"/>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1ADD8092-9E50-428C-917D-8CBE51C92BC5}"/>
              </a:ext>
            </a:extLst>
          </p:cNvPr>
          <p:cNvSpPr txBox="1">
            <a:spLocks/>
          </p:cNvSpPr>
          <p:nvPr userDrawn="1"/>
        </p:nvSpPr>
        <p:spPr>
          <a:xfrm>
            <a:off x="469480" y="431307"/>
            <a:ext cx="9780943" cy="738400"/>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Solids Removal During Treatment</a:t>
            </a:r>
          </a:p>
        </p:txBody>
      </p:sp>
      <p:grpSp>
        <p:nvGrpSpPr>
          <p:cNvPr id="7" name="Group 6">
            <a:extLst>
              <a:ext uri="{FF2B5EF4-FFF2-40B4-BE49-F238E27FC236}">
                <a16:creationId xmlns:a16="http://schemas.microsoft.com/office/drawing/2014/main" id="{FA65A7DC-91C8-B8B9-8E39-C8245221E067}"/>
              </a:ext>
            </a:extLst>
          </p:cNvPr>
          <p:cNvGrpSpPr/>
          <p:nvPr userDrawn="1"/>
        </p:nvGrpSpPr>
        <p:grpSpPr>
          <a:xfrm>
            <a:off x="4975320" y="1872840"/>
            <a:ext cx="2241361" cy="4058107"/>
            <a:chOff x="4975320" y="1872840"/>
            <a:chExt cx="2241361" cy="4058107"/>
          </a:xfrm>
        </p:grpSpPr>
        <p:sp>
          <p:nvSpPr>
            <p:cNvPr id="12" name="TextBox 11">
              <a:extLst>
                <a:ext uri="{FF2B5EF4-FFF2-40B4-BE49-F238E27FC236}">
                  <a16:creationId xmlns:a16="http://schemas.microsoft.com/office/drawing/2014/main" id="{05C634BB-F884-1237-2829-37883A97AB08}"/>
                </a:ext>
              </a:extLst>
            </p:cNvPr>
            <p:cNvSpPr txBox="1"/>
            <p:nvPr userDrawn="1"/>
          </p:nvSpPr>
          <p:spPr>
            <a:xfrm>
              <a:off x="5149970" y="5407727"/>
              <a:ext cx="1892060" cy="523220"/>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Primary Treated Effluent</a:t>
              </a:r>
            </a:p>
          </p:txBody>
        </p:sp>
        <p:pic>
          <p:nvPicPr>
            <p:cNvPr id="22" name="Picture 21" descr="IMG_1433">
              <a:extLst>
                <a:ext uri="{FF2B5EF4-FFF2-40B4-BE49-F238E27FC236}">
                  <a16:creationId xmlns:a16="http://schemas.microsoft.com/office/drawing/2014/main" id="{CC9E023E-F66A-8DF4-D9D9-4D888A9088D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975320" y="1872840"/>
              <a:ext cx="2241361" cy="3362043"/>
            </a:xfrm>
            <a:prstGeom prst="roundRect">
              <a:avLst>
                <a:gd name="adj" fmla="val 84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65B3CDA1-CB26-B953-87BF-860890E54E13}"/>
              </a:ext>
            </a:extLst>
          </p:cNvPr>
          <p:cNvGrpSpPr/>
          <p:nvPr userDrawn="1"/>
        </p:nvGrpSpPr>
        <p:grpSpPr>
          <a:xfrm>
            <a:off x="1896126" y="1872840"/>
            <a:ext cx="2241361" cy="3953901"/>
            <a:chOff x="1896126" y="1872840"/>
            <a:chExt cx="2241361" cy="3953901"/>
          </a:xfrm>
        </p:grpSpPr>
        <p:sp>
          <p:nvSpPr>
            <p:cNvPr id="2" name="TextBox 1">
              <a:extLst>
                <a:ext uri="{FF2B5EF4-FFF2-40B4-BE49-F238E27FC236}">
                  <a16:creationId xmlns:a16="http://schemas.microsoft.com/office/drawing/2014/main" id="{3EEF325D-2476-8A03-6117-33285958E514}"/>
                </a:ext>
              </a:extLst>
            </p:cNvPr>
            <p:cNvSpPr txBox="1"/>
            <p:nvPr userDrawn="1"/>
          </p:nvSpPr>
          <p:spPr>
            <a:xfrm>
              <a:off x="2070776" y="5518964"/>
              <a:ext cx="1892060" cy="307777"/>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Raw Sewage</a:t>
              </a:r>
            </a:p>
          </p:txBody>
        </p:sp>
        <p:pic>
          <p:nvPicPr>
            <p:cNvPr id="23" name="Picture 4" descr="IMG_1411">
              <a:extLst>
                <a:ext uri="{FF2B5EF4-FFF2-40B4-BE49-F238E27FC236}">
                  <a16:creationId xmlns:a16="http://schemas.microsoft.com/office/drawing/2014/main" id="{B34E0974-425C-B5E8-DF32-D192729F457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896126" y="1872840"/>
              <a:ext cx="2241361" cy="3362043"/>
            </a:xfrm>
            <a:prstGeom prst="roundRect">
              <a:avLst>
                <a:gd name="adj" fmla="val 80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794F27F7-944C-0F8F-4132-A5285140DA06}"/>
              </a:ext>
            </a:extLst>
          </p:cNvPr>
          <p:cNvGrpSpPr/>
          <p:nvPr userDrawn="1"/>
        </p:nvGrpSpPr>
        <p:grpSpPr>
          <a:xfrm>
            <a:off x="8054513" y="1872840"/>
            <a:ext cx="2241361" cy="4058107"/>
            <a:chOff x="8054513" y="1872840"/>
            <a:chExt cx="2241361" cy="4058107"/>
          </a:xfrm>
        </p:grpSpPr>
        <p:sp>
          <p:nvSpPr>
            <p:cNvPr id="20" name="TextBox 19">
              <a:extLst>
                <a:ext uri="{FF2B5EF4-FFF2-40B4-BE49-F238E27FC236}">
                  <a16:creationId xmlns:a16="http://schemas.microsoft.com/office/drawing/2014/main" id="{33989F48-7B51-3319-0033-875F8491A0DB}"/>
                </a:ext>
              </a:extLst>
            </p:cNvPr>
            <p:cNvSpPr txBox="1"/>
            <p:nvPr userDrawn="1"/>
          </p:nvSpPr>
          <p:spPr>
            <a:xfrm>
              <a:off x="8229163" y="5407727"/>
              <a:ext cx="1892059" cy="523220"/>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Secondary Treated Effluent</a:t>
              </a:r>
            </a:p>
          </p:txBody>
        </p:sp>
        <p:pic>
          <p:nvPicPr>
            <p:cNvPr id="24" name="Picture 4" descr="IMG_1467">
              <a:extLst>
                <a:ext uri="{FF2B5EF4-FFF2-40B4-BE49-F238E27FC236}">
                  <a16:creationId xmlns:a16="http://schemas.microsoft.com/office/drawing/2014/main" id="{85251B5C-D3EE-1EAF-D66F-793311A7EEE7}"/>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054513" y="1872840"/>
              <a:ext cx="2241361" cy="3362043"/>
            </a:xfrm>
            <a:prstGeom prst="roundRect">
              <a:avLst>
                <a:gd name="adj" fmla="val 832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Connector 26">
            <a:extLst>
              <a:ext uri="{FF2B5EF4-FFF2-40B4-BE49-F238E27FC236}">
                <a16:creationId xmlns:a16="http://schemas.microsoft.com/office/drawing/2014/main" id="{3A5F487A-173B-48AD-AD23-5D0CC19BC49D}"/>
              </a:ext>
            </a:extLst>
          </p:cNvPr>
          <p:cNvCxnSpPr>
            <a:cxnSpLocks/>
          </p:cNvCxnSpPr>
          <p:nvPr userDrawn="1"/>
        </p:nvCxnSpPr>
        <p:spPr>
          <a:xfrm>
            <a:off x="11515725" y="0"/>
            <a:ext cx="0" cy="6551875"/>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3D8115-32A4-2A11-EBF3-A392B99DC183}"/>
              </a:ext>
            </a:extLst>
          </p:cNvPr>
          <p:cNvCxnSpPr/>
          <p:nvPr userDrawn="1"/>
        </p:nvCxnSpPr>
        <p:spPr>
          <a:xfrm flipH="1">
            <a:off x="1168842" y="6050943"/>
            <a:ext cx="11023158" cy="0"/>
          </a:xfrm>
          <a:prstGeom prst="line">
            <a:avLst/>
          </a:prstGeom>
          <a:ln>
            <a:solidFill>
              <a:srgbClr val="1B75BB"/>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50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42" presetClass="path" presetSubtype="0" accel="12000" decel="88000" fill="hold" nodeType="withEffect">
                                  <p:stCondLst>
                                    <p:cond delay="0"/>
                                  </p:stCondLst>
                                  <p:childTnLst>
                                    <p:animMotion origin="layout" path="M 0 0 L 0 0.25 E" pathEditMode="relative" ptsTypes="">
                                      <p:cBhvr>
                                        <p:cTn id="9" dur="3000" spd="-100000" fill="hold"/>
                                        <p:tgtEl>
                                          <p:spTgt spid="6"/>
                                        </p:tgtEl>
                                        <p:attrNameLst>
                                          <p:attrName>ppt_x</p:attrName>
                                          <p:attrName>ppt_y</p:attrName>
                                        </p:attrNameLst>
                                      </p:cBhvr>
                                    </p:animMotion>
                                  </p:childTnLst>
                                </p:cTn>
                              </p:par>
                              <p:par>
                                <p:cTn id="10" presetID="10" presetClass="entr" presetSubtype="0"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42" presetClass="path" presetSubtype="0" accel="12000" decel="88000" fill="hold" nodeType="withEffect">
                                  <p:stCondLst>
                                    <p:cond delay="1000"/>
                                  </p:stCondLst>
                                  <p:childTnLst>
                                    <p:animMotion origin="layout" path="M 0 0 L 0 0.25 E" pathEditMode="relative" ptsTypes="">
                                      <p:cBhvr>
                                        <p:cTn id="14" dur="3000" spd="-100000" fill="hold"/>
                                        <p:tgtEl>
                                          <p:spTgt spid="7"/>
                                        </p:tgtEl>
                                        <p:attrNameLst>
                                          <p:attrName>ppt_x</p:attrName>
                                          <p:attrName>ppt_y</p:attrName>
                                        </p:attrNameLst>
                                      </p:cBhvr>
                                    </p:animMotion>
                                  </p:childTnLst>
                                </p:cTn>
                              </p:par>
                              <p:par>
                                <p:cTn id="15" presetID="10" presetClass="entr" presetSubtype="0" fill="hold" nodeType="with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42" presetClass="path" presetSubtype="0" accel="12000" decel="88000" fill="hold" nodeType="withEffect">
                                  <p:stCondLst>
                                    <p:cond delay="2000"/>
                                  </p:stCondLst>
                                  <p:childTnLst>
                                    <p:animMotion origin="layout" path="M 0 0 L 0 0.25 E" pathEditMode="relative" ptsTypes="">
                                      <p:cBhvr>
                                        <p:cTn id="19" dur="3000" spd="-100000" fill="hold"/>
                                        <p:tgtEl>
                                          <p:spTgt spid="9"/>
                                        </p:tgtEl>
                                        <p:attrNameLst>
                                          <p:attrName>ppt_x</p:attrName>
                                          <p:attrName>ppt_y</p:attrName>
                                        </p:attrNameLst>
                                      </p:cBhvr>
                                    </p:animMotion>
                                  </p:childTnLst>
                                </p:cTn>
                              </p:par>
                              <p:par>
                                <p:cTn id="20" presetID="22" presetClass="entr" presetSubtype="1" fill="hold" nodeType="withEffect">
                                  <p:stCondLst>
                                    <p:cond delay="350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1000"/>
                                        <p:tgtEl>
                                          <p:spTgt spid="27"/>
                                        </p:tgtEl>
                                      </p:cBhvr>
                                    </p:animEffect>
                                  </p:childTnLst>
                                </p:cTn>
                              </p:par>
                              <p:par>
                                <p:cTn id="23" presetID="22" presetClass="entr" presetSubtype="2" fill="hold" nodeType="withEffect">
                                  <p:stCondLst>
                                    <p:cond delay="390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2C89DA-C496-4497-A257-E670EB0650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4CF60A2-B6BD-48FA-A16A-57A354C1D7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A2BF6-B0AA-4786-8C4C-55E7DBC01A31}"/>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6" name="Rectangle: Rounded Corners 5">
            <a:extLst>
              <a:ext uri="{FF2B5EF4-FFF2-40B4-BE49-F238E27FC236}">
                <a16:creationId xmlns:a16="http://schemas.microsoft.com/office/drawing/2014/main" id="{EF5E9607-5B45-48D4-9D19-A875D292BC60}"/>
              </a:ext>
            </a:extLst>
          </p:cNvPr>
          <p:cNvSpPr/>
          <p:nvPr userDrawn="1"/>
        </p:nvSpPr>
        <p:spPr>
          <a:xfrm>
            <a:off x="8252369" y="429768"/>
            <a:ext cx="3319918" cy="5760720"/>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A9607001-A119-3E90-0313-51BE251881B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8252368" y="4392759"/>
            <a:ext cx="3319919" cy="1797729"/>
          </a:xfrm>
          <a:prstGeom prst="roundRect">
            <a:avLst>
              <a:gd name="adj" fmla="val 9834"/>
            </a:avLst>
          </a:prstGeom>
        </p:spPr>
      </p:pic>
      <p:sp>
        <p:nvSpPr>
          <p:cNvPr id="9" name="Content Placeholder 2">
            <a:extLst>
              <a:ext uri="{FF2B5EF4-FFF2-40B4-BE49-F238E27FC236}">
                <a16:creationId xmlns:a16="http://schemas.microsoft.com/office/drawing/2014/main" id="{3BED27DC-7820-4F12-8A7A-D7A6A943A61F}"/>
              </a:ext>
            </a:extLst>
          </p:cNvPr>
          <p:cNvSpPr>
            <a:spLocks noGrp="1"/>
          </p:cNvSpPr>
          <p:nvPr>
            <p:ph idx="1" hasCustomPrompt="1"/>
          </p:nvPr>
        </p:nvSpPr>
        <p:spPr>
          <a:xfrm>
            <a:off x="397565" y="1381854"/>
            <a:ext cx="7630867" cy="4142231"/>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F5F5825-52FC-4921-A29B-89B5844079A9}"/>
              </a:ext>
            </a:extLst>
          </p:cNvPr>
          <p:cNvSpPr>
            <a:spLocks noGrp="1"/>
          </p:cNvSpPr>
          <p:nvPr>
            <p:ph type="title"/>
          </p:nvPr>
        </p:nvSpPr>
        <p:spPr>
          <a:xfrm>
            <a:off x="8437812" y="778123"/>
            <a:ext cx="2949032" cy="5064010"/>
          </a:xfrm>
          <a:prstGeom prst="rect">
            <a:avLst/>
          </a:prstGeom>
        </p:spPr>
        <p:txBody>
          <a:bodyPr vert="horz" lIns="91440" tIns="45720" rIns="91440" bIns="45720" rtlCol="0" anchor="ctr">
            <a:no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F6492EEE-5A01-CB54-DC6E-F6FB1D34D4BD}"/>
              </a:ext>
            </a:extLst>
          </p:cNvPr>
          <p:cNvCxnSpPr>
            <a:cxnSpLocks/>
          </p:cNvCxnSpPr>
          <p:nvPr userDrawn="1"/>
        </p:nvCxnSpPr>
        <p:spPr>
          <a:xfrm>
            <a:off x="0" y="6010275"/>
            <a:ext cx="2609850" cy="0"/>
          </a:xfrm>
          <a:prstGeom prst="line">
            <a:avLst/>
          </a:prstGeom>
          <a:ln cap="flat">
            <a:solidFill>
              <a:srgbClr val="FAAF4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42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ows to GW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5A33C1-A1C8-4DE2-8FB0-98EEC819EB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E0601B5-5A03-45E3-A115-B00C769E6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D6D24-860C-45AC-90F5-964AB4E8BCAB}"/>
              </a:ext>
            </a:extLst>
          </p:cNvPr>
          <p:cNvSpPr>
            <a:spLocks noGrp="1"/>
          </p:cNvSpPr>
          <p:nvPr>
            <p:ph type="sldNum" sz="quarter" idx="12"/>
          </p:nvPr>
        </p:nvSpPr>
        <p:spPr/>
        <p:txBody>
          <a:bodyPr/>
          <a:lstStyle/>
          <a:p>
            <a:fld id="{EA07271A-4EB3-4E0D-80D9-8ECE8E3D32EB}" type="slidenum">
              <a:rPr lang="en-US" smtClean="0"/>
              <a:t>‹#›</a:t>
            </a:fld>
            <a:endParaRPr lang="en-US"/>
          </a:p>
        </p:txBody>
      </p:sp>
      <p:cxnSp>
        <p:nvCxnSpPr>
          <p:cNvPr id="97" name="Straight Connector 96">
            <a:extLst>
              <a:ext uri="{FF2B5EF4-FFF2-40B4-BE49-F238E27FC236}">
                <a16:creationId xmlns:a16="http://schemas.microsoft.com/office/drawing/2014/main" id="{3E2DAF90-896E-D436-AEA9-EA18DAE06896}"/>
              </a:ext>
            </a:extLst>
          </p:cNvPr>
          <p:cNvCxnSpPr>
            <a:cxnSpLocks/>
          </p:cNvCxnSpPr>
          <p:nvPr userDrawn="1"/>
        </p:nvCxnSpPr>
        <p:spPr>
          <a:xfrm>
            <a:off x="3319369" y="1796995"/>
            <a:ext cx="4948505" cy="0"/>
          </a:xfrm>
          <a:prstGeom prst="line">
            <a:avLst/>
          </a:prstGeom>
          <a:ln w="25400">
            <a:solidFill>
              <a:srgbClr val="1B75BB"/>
            </a:solidFill>
          </a:ln>
        </p:spPr>
        <p:style>
          <a:lnRef idx="1">
            <a:schemeClr val="accent1"/>
          </a:lnRef>
          <a:fillRef idx="0">
            <a:schemeClr val="accent1"/>
          </a:fillRef>
          <a:effectRef idx="0">
            <a:schemeClr val="accent1"/>
          </a:effectRef>
          <a:fontRef idx="minor">
            <a:schemeClr val="tx1"/>
          </a:fontRef>
        </p:style>
      </p:cxnSp>
      <p:sp>
        <p:nvSpPr>
          <p:cNvPr id="64" name="Rectangle: Top Corners Rounded 63">
            <a:extLst>
              <a:ext uri="{FF2B5EF4-FFF2-40B4-BE49-F238E27FC236}">
                <a16:creationId xmlns:a16="http://schemas.microsoft.com/office/drawing/2014/main" id="{B5CE3498-2B57-EF01-841B-207B40014997}"/>
              </a:ext>
            </a:extLst>
          </p:cNvPr>
          <p:cNvSpPr/>
          <p:nvPr userDrawn="1"/>
        </p:nvSpPr>
        <p:spPr>
          <a:xfrm rot="5400000">
            <a:off x="-1283844" y="1750188"/>
            <a:ext cx="5890008" cy="3322320"/>
          </a:xfrm>
          <a:prstGeom prst="round2SameRect">
            <a:avLst>
              <a:gd name="adj1" fmla="val 5199"/>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 name="Graphic 65">
            <a:extLst>
              <a:ext uri="{FF2B5EF4-FFF2-40B4-BE49-F238E27FC236}">
                <a16:creationId xmlns:a16="http://schemas.microsoft.com/office/drawing/2014/main" id="{B8C57CE6-9F77-D584-677B-464EE7F4D6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97" r="1"/>
          <a:stretch/>
        </p:blipFill>
        <p:spPr>
          <a:xfrm>
            <a:off x="-259080" y="4558621"/>
            <a:ext cx="3581399" cy="1797729"/>
          </a:xfrm>
          <a:prstGeom prst="roundRect">
            <a:avLst>
              <a:gd name="adj" fmla="val 9834"/>
            </a:avLst>
          </a:prstGeom>
        </p:spPr>
      </p:pic>
      <p:pic>
        <p:nvPicPr>
          <p:cNvPr id="6" name="Picture 5" descr="A logo of a company&#10;&#10;Description automatically generated">
            <a:extLst>
              <a:ext uri="{FF2B5EF4-FFF2-40B4-BE49-F238E27FC236}">
                <a16:creationId xmlns:a16="http://schemas.microsoft.com/office/drawing/2014/main" id="{D760CA13-65AD-2701-CC7C-9B5C14EF214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381890"/>
            <a:ext cx="1556039" cy="391541"/>
          </a:xfrm>
          <a:prstGeom prst="rect">
            <a:avLst/>
          </a:prstGeom>
        </p:spPr>
      </p:pic>
      <p:cxnSp>
        <p:nvCxnSpPr>
          <p:cNvPr id="102" name="Straight Arrow Connector 101">
            <a:extLst>
              <a:ext uri="{FF2B5EF4-FFF2-40B4-BE49-F238E27FC236}">
                <a16:creationId xmlns:a16="http://schemas.microsoft.com/office/drawing/2014/main" id="{0232C506-3404-B004-B652-9856833CA86F}"/>
              </a:ext>
            </a:extLst>
          </p:cNvPr>
          <p:cNvCxnSpPr>
            <a:cxnSpLocks/>
          </p:cNvCxnSpPr>
          <p:nvPr userDrawn="1"/>
        </p:nvCxnSpPr>
        <p:spPr>
          <a:xfrm>
            <a:off x="5057336" y="3191718"/>
            <a:ext cx="0" cy="564098"/>
          </a:xfrm>
          <a:prstGeom prst="straightConnector1">
            <a:avLst/>
          </a:prstGeom>
          <a:ln w="25400">
            <a:solidFill>
              <a:srgbClr val="1B75BB"/>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blue letter w on a black background&#10;&#10;Description automatically generated">
            <a:extLst>
              <a:ext uri="{FF2B5EF4-FFF2-40B4-BE49-F238E27FC236}">
                <a16:creationId xmlns:a16="http://schemas.microsoft.com/office/drawing/2014/main" id="{0681D30E-CDB1-C6E1-934F-A4F3E2E584F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928918" y="5784350"/>
            <a:ext cx="1890202" cy="391078"/>
          </a:xfrm>
          <a:prstGeom prst="rect">
            <a:avLst/>
          </a:prstGeom>
        </p:spPr>
      </p:pic>
      <p:cxnSp>
        <p:nvCxnSpPr>
          <p:cNvPr id="106" name="Straight Arrow Connector 105">
            <a:extLst>
              <a:ext uri="{FF2B5EF4-FFF2-40B4-BE49-F238E27FC236}">
                <a16:creationId xmlns:a16="http://schemas.microsoft.com/office/drawing/2014/main" id="{83102CDD-3230-FD93-838B-950CFD2C139F}"/>
              </a:ext>
            </a:extLst>
          </p:cNvPr>
          <p:cNvCxnSpPr>
            <a:cxnSpLocks/>
          </p:cNvCxnSpPr>
          <p:nvPr userDrawn="1"/>
        </p:nvCxnSpPr>
        <p:spPr>
          <a:xfrm>
            <a:off x="5616067" y="4731026"/>
            <a:ext cx="46013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C07576E-2070-12B8-58D8-8F5464F44217}"/>
              </a:ext>
            </a:extLst>
          </p:cNvPr>
          <p:cNvCxnSpPr>
            <a:cxnSpLocks/>
          </p:cNvCxnSpPr>
          <p:nvPr userDrawn="1"/>
        </p:nvCxnSpPr>
        <p:spPr>
          <a:xfrm>
            <a:off x="8690701" y="2361489"/>
            <a:ext cx="0" cy="564098"/>
          </a:xfrm>
          <a:prstGeom prst="straightConnector1">
            <a:avLst/>
          </a:prstGeom>
          <a:ln w="25400">
            <a:solidFill>
              <a:srgbClr val="1B75BB"/>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D0AA319-0F41-F791-B268-FF9C0BE6559F}"/>
              </a:ext>
            </a:extLst>
          </p:cNvPr>
          <p:cNvGrpSpPr/>
          <p:nvPr userDrawn="1"/>
        </p:nvGrpSpPr>
        <p:grpSpPr>
          <a:xfrm>
            <a:off x="4213563" y="3878483"/>
            <a:ext cx="1666979" cy="1679305"/>
            <a:chOff x="2023193" y="2377279"/>
            <a:chExt cx="1750301" cy="1763241"/>
          </a:xfrm>
        </p:grpSpPr>
        <p:pic>
          <p:nvPicPr>
            <p:cNvPr id="18" name="Picture 17" descr="A close-up of a pipe&#10;&#10;Description automatically generated">
              <a:extLst>
                <a:ext uri="{FF2B5EF4-FFF2-40B4-BE49-F238E27FC236}">
                  <a16:creationId xmlns:a16="http://schemas.microsoft.com/office/drawing/2014/main" id="{79FC546C-CC8A-FC94-77BE-CA045057DCE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20" name="TextBox 19">
              <a:extLst>
                <a:ext uri="{FF2B5EF4-FFF2-40B4-BE49-F238E27FC236}">
                  <a16:creationId xmlns:a16="http://schemas.microsoft.com/office/drawing/2014/main" id="{E52B48CE-AF24-49CC-4F85-3DA74A0A2EAB}"/>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Microfiltration</a:t>
              </a:r>
            </a:p>
          </p:txBody>
        </p:sp>
      </p:grpSp>
      <p:grpSp>
        <p:nvGrpSpPr>
          <p:cNvPr id="12" name="Group 11">
            <a:extLst>
              <a:ext uri="{FF2B5EF4-FFF2-40B4-BE49-F238E27FC236}">
                <a16:creationId xmlns:a16="http://schemas.microsoft.com/office/drawing/2014/main" id="{7C972069-9283-4510-E922-B4E089D41A93}"/>
              </a:ext>
            </a:extLst>
          </p:cNvPr>
          <p:cNvGrpSpPr/>
          <p:nvPr userDrawn="1"/>
        </p:nvGrpSpPr>
        <p:grpSpPr>
          <a:xfrm>
            <a:off x="6034542" y="3874552"/>
            <a:ext cx="1674373" cy="1677579"/>
            <a:chOff x="3933174" y="2372831"/>
            <a:chExt cx="1758064" cy="1761432"/>
          </a:xfrm>
        </p:grpSpPr>
        <p:pic>
          <p:nvPicPr>
            <p:cNvPr id="16" name="Picture 15" descr="A large group of white pipes&#10;&#10;Description automatically generated with medium confidence">
              <a:extLst>
                <a:ext uri="{FF2B5EF4-FFF2-40B4-BE49-F238E27FC236}">
                  <a16:creationId xmlns:a16="http://schemas.microsoft.com/office/drawing/2014/main" id="{D6642359-0A6B-B272-7028-76497ABA406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17" name="TextBox 16">
              <a:extLst>
                <a:ext uri="{FF2B5EF4-FFF2-40B4-BE49-F238E27FC236}">
                  <a16:creationId xmlns:a16="http://schemas.microsoft.com/office/drawing/2014/main" id="{CA962B8D-75C1-288F-E140-B9BDFDB2AE0B}"/>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Reverse Osmosis</a:t>
              </a:r>
            </a:p>
          </p:txBody>
        </p:sp>
      </p:grpSp>
      <p:grpSp>
        <p:nvGrpSpPr>
          <p:cNvPr id="13" name="Group 12">
            <a:extLst>
              <a:ext uri="{FF2B5EF4-FFF2-40B4-BE49-F238E27FC236}">
                <a16:creationId xmlns:a16="http://schemas.microsoft.com/office/drawing/2014/main" id="{1FBD1335-4D1B-24BF-AF13-25CC7271E175}"/>
              </a:ext>
            </a:extLst>
          </p:cNvPr>
          <p:cNvGrpSpPr/>
          <p:nvPr userDrawn="1"/>
        </p:nvGrpSpPr>
        <p:grpSpPr>
          <a:xfrm>
            <a:off x="7862916" y="3886229"/>
            <a:ext cx="1671560" cy="1677579"/>
            <a:chOff x="5839281" y="2372831"/>
            <a:chExt cx="1755111" cy="1761432"/>
          </a:xfrm>
        </p:grpSpPr>
        <p:pic>
          <p:nvPicPr>
            <p:cNvPr id="14" name="Picture 13" descr="A large machine with black round objects&#10;&#10;Description automatically generated with medium confidence">
              <a:extLst>
                <a:ext uri="{FF2B5EF4-FFF2-40B4-BE49-F238E27FC236}">
                  <a16:creationId xmlns:a16="http://schemas.microsoft.com/office/drawing/2014/main" id="{B40F0890-FBCA-9134-3654-9AF68434C35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15" name="TextBox 14">
              <a:extLst>
                <a:ext uri="{FF2B5EF4-FFF2-40B4-BE49-F238E27FC236}">
                  <a16:creationId xmlns:a16="http://schemas.microsoft.com/office/drawing/2014/main" id="{1E0B4604-4C95-12DF-7721-2A28BE1DA2E7}"/>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Ultraviolet Light</a:t>
              </a:r>
            </a:p>
          </p:txBody>
        </p:sp>
      </p:grpSp>
      <p:grpSp>
        <p:nvGrpSpPr>
          <p:cNvPr id="22" name="Group 21">
            <a:extLst>
              <a:ext uri="{FF2B5EF4-FFF2-40B4-BE49-F238E27FC236}">
                <a16:creationId xmlns:a16="http://schemas.microsoft.com/office/drawing/2014/main" id="{DDD1F7C1-C765-F416-48BE-2D31551BE19A}"/>
              </a:ext>
            </a:extLst>
          </p:cNvPr>
          <p:cNvGrpSpPr/>
          <p:nvPr userDrawn="1"/>
        </p:nvGrpSpPr>
        <p:grpSpPr>
          <a:xfrm>
            <a:off x="4222197" y="961158"/>
            <a:ext cx="1670279" cy="1670279"/>
            <a:chOff x="3434214" y="1933077"/>
            <a:chExt cx="1435608" cy="1435608"/>
          </a:xfrm>
        </p:grpSpPr>
        <p:pic>
          <p:nvPicPr>
            <p:cNvPr id="29" name="Picture 28" descr="A large metal structure with a metal railing&#10;&#10;Description automatically generated with medium confidence">
              <a:extLst>
                <a:ext uri="{FF2B5EF4-FFF2-40B4-BE49-F238E27FC236}">
                  <a16:creationId xmlns:a16="http://schemas.microsoft.com/office/drawing/2014/main" id="{B32C47D6-51D7-9439-2D32-15CB355D278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3823" t="3823" r="3823" b="3823"/>
            <a:stretch/>
          </p:blipFill>
          <p:spPr>
            <a:xfrm>
              <a:off x="3434214" y="1933077"/>
              <a:ext cx="1435608" cy="1435608"/>
            </a:xfrm>
            <a:prstGeom prst="roundRect">
              <a:avLst>
                <a:gd name="adj" fmla="val 12023"/>
              </a:avLst>
            </a:prstGeom>
          </p:spPr>
        </p:pic>
        <p:sp>
          <p:nvSpPr>
            <p:cNvPr id="30" name="TextBox 29">
              <a:extLst>
                <a:ext uri="{FF2B5EF4-FFF2-40B4-BE49-F238E27FC236}">
                  <a16:creationId xmlns:a16="http://schemas.microsoft.com/office/drawing/2014/main" id="{B38CFC78-7993-5863-A988-BD46D83EADCB}"/>
                </a:ext>
              </a:extLst>
            </p:cNvPr>
            <p:cNvSpPr txBox="1"/>
            <p:nvPr userDrawn="1"/>
          </p:nvSpPr>
          <p:spPr>
            <a:xfrm>
              <a:off x="3436241"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Preliminary</a:t>
              </a:r>
            </a:p>
          </p:txBody>
        </p:sp>
      </p:grpSp>
      <p:grpSp>
        <p:nvGrpSpPr>
          <p:cNvPr id="23" name="Group 22">
            <a:extLst>
              <a:ext uri="{FF2B5EF4-FFF2-40B4-BE49-F238E27FC236}">
                <a16:creationId xmlns:a16="http://schemas.microsoft.com/office/drawing/2014/main" id="{7607C359-6938-D8E1-7277-BBE3D1458DDE}"/>
              </a:ext>
            </a:extLst>
          </p:cNvPr>
          <p:cNvGrpSpPr/>
          <p:nvPr userDrawn="1"/>
        </p:nvGrpSpPr>
        <p:grpSpPr>
          <a:xfrm>
            <a:off x="6038879" y="973259"/>
            <a:ext cx="1670279" cy="1670279"/>
            <a:chOff x="5016816" y="1933077"/>
            <a:chExt cx="1435608" cy="1435608"/>
          </a:xfrm>
        </p:grpSpPr>
        <p:pic>
          <p:nvPicPr>
            <p:cNvPr id="27" name="Picture 26" descr="A large round structure with many metal beams&#10;&#10;Description automatically generated with medium confidence">
              <a:extLst>
                <a:ext uri="{FF2B5EF4-FFF2-40B4-BE49-F238E27FC236}">
                  <a16:creationId xmlns:a16="http://schemas.microsoft.com/office/drawing/2014/main" id="{765247AD-B7A5-A4D9-8823-147E49759A0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5016816" y="1933077"/>
              <a:ext cx="1435608" cy="1435608"/>
            </a:xfrm>
            <a:prstGeom prst="roundRect">
              <a:avLst>
                <a:gd name="adj" fmla="val 12023"/>
              </a:avLst>
            </a:prstGeom>
          </p:spPr>
        </p:pic>
        <p:sp>
          <p:nvSpPr>
            <p:cNvPr id="28" name="TextBox 27">
              <a:extLst>
                <a:ext uri="{FF2B5EF4-FFF2-40B4-BE49-F238E27FC236}">
                  <a16:creationId xmlns:a16="http://schemas.microsoft.com/office/drawing/2014/main" id="{9D64BD9B-10BB-353B-F313-2A8C2D0C6E2D}"/>
                </a:ext>
              </a:extLst>
            </p:cNvPr>
            <p:cNvSpPr txBox="1"/>
            <p:nvPr userDrawn="1"/>
          </p:nvSpPr>
          <p:spPr>
            <a:xfrm>
              <a:off x="5018843"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Primary</a:t>
              </a:r>
            </a:p>
          </p:txBody>
        </p:sp>
      </p:grpSp>
      <p:grpSp>
        <p:nvGrpSpPr>
          <p:cNvPr id="24" name="Group 23">
            <a:extLst>
              <a:ext uri="{FF2B5EF4-FFF2-40B4-BE49-F238E27FC236}">
                <a16:creationId xmlns:a16="http://schemas.microsoft.com/office/drawing/2014/main" id="{B5F45FB0-C202-25D5-449D-D979C522A929}"/>
              </a:ext>
            </a:extLst>
          </p:cNvPr>
          <p:cNvGrpSpPr/>
          <p:nvPr userDrawn="1"/>
        </p:nvGrpSpPr>
        <p:grpSpPr>
          <a:xfrm>
            <a:off x="7855562" y="973259"/>
            <a:ext cx="1670279" cy="1670279"/>
            <a:chOff x="6575523" y="1933077"/>
            <a:chExt cx="1435608" cy="1435608"/>
          </a:xfrm>
        </p:grpSpPr>
        <p:pic>
          <p:nvPicPr>
            <p:cNvPr id="25" name="Picture 24" descr="Water spraying water into a dam&#10;&#10;Description automatically generated">
              <a:extLst>
                <a:ext uri="{FF2B5EF4-FFF2-40B4-BE49-F238E27FC236}">
                  <a16:creationId xmlns:a16="http://schemas.microsoft.com/office/drawing/2014/main" id="{A79D215B-B6FD-FB84-60D8-0F0C20C2423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6575523" y="1933077"/>
              <a:ext cx="1435608" cy="1435608"/>
            </a:xfrm>
            <a:prstGeom prst="roundRect">
              <a:avLst>
                <a:gd name="adj" fmla="val 11857"/>
              </a:avLst>
            </a:prstGeom>
          </p:spPr>
        </p:pic>
        <p:sp>
          <p:nvSpPr>
            <p:cNvPr id="26" name="TextBox 25">
              <a:extLst>
                <a:ext uri="{FF2B5EF4-FFF2-40B4-BE49-F238E27FC236}">
                  <a16:creationId xmlns:a16="http://schemas.microsoft.com/office/drawing/2014/main" id="{304CD5C9-B300-DAF0-735F-5981218FDA3B}"/>
                </a:ext>
              </a:extLst>
            </p:cNvPr>
            <p:cNvSpPr txBox="1"/>
            <p:nvPr userDrawn="1"/>
          </p:nvSpPr>
          <p:spPr>
            <a:xfrm>
              <a:off x="6577550"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Secondary</a:t>
              </a:r>
            </a:p>
          </p:txBody>
        </p:sp>
      </p:grpSp>
      <p:sp>
        <p:nvSpPr>
          <p:cNvPr id="31" name="TextBox 30">
            <a:extLst>
              <a:ext uri="{FF2B5EF4-FFF2-40B4-BE49-F238E27FC236}">
                <a16:creationId xmlns:a16="http://schemas.microsoft.com/office/drawing/2014/main" id="{FCB95B41-F5DD-0264-3C6B-875DAD0AAC04}"/>
              </a:ext>
            </a:extLst>
          </p:cNvPr>
          <p:cNvSpPr txBox="1"/>
          <p:nvPr userDrawn="1"/>
        </p:nvSpPr>
        <p:spPr>
          <a:xfrm>
            <a:off x="4234144" y="3031093"/>
            <a:ext cx="5298926" cy="442674"/>
          </a:xfrm>
          <a:prstGeom prst="roundRect">
            <a:avLst/>
          </a:prstGeom>
          <a:solidFill>
            <a:srgbClr val="1B75BB"/>
          </a:solidFill>
          <a:ln w="19050">
            <a:noFill/>
          </a:ln>
        </p:spPr>
        <p:txBody>
          <a:bodyPr wrap="square">
            <a:spAutoFit/>
          </a:bodyPr>
          <a:lstStyle/>
          <a:p>
            <a:pPr algn="ctr"/>
            <a:r>
              <a:rPr lang="en-US" sz="2000" b="1">
                <a:solidFill>
                  <a:schemeClr val="bg1"/>
                </a:solidFill>
              </a:rPr>
              <a:t>Up to </a:t>
            </a:r>
            <a:r>
              <a:rPr lang="en-US" sz="2000" b="1">
                <a:solidFill>
                  <a:schemeClr val="bg1"/>
                </a:solidFill>
                <a:cs typeface="Arial" panose="020B0604020202020204" pitchFamily="34" charset="0"/>
              </a:rPr>
              <a:t>170 </a:t>
            </a:r>
            <a:r>
              <a:rPr lang="en-US" sz="2000" b="1">
                <a:solidFill>
                  <a:schemeClr val="bg1"/>
                </a:solidFill>
              </a:rPr>
              <a:t>Million Gallons per Day Provided</a:t>
            </a:r>
            <a:endParaRPr lang="en-US" sz="2000">
              <a:solidFill>
                <a:schemeClr val="bg1"/>
              </a:solidFill>
            </a:endParaRPr>
          </a:p>
        </p:txBody>
      </p:sp>
      <p:grpSp>
        <p:nvGrpSpPr>
          <p:cNvPr id="69" name="Group 68">
            <a:extLst>
              <a:ext uri="{FF2B5EF4-FFF2-40B4-BE49-F238E27FC236}">
                <a16:creationId xmlns:a16="http://schemas.microsoft.com/office/drawing/2014/main" id="{68087C86-EB76-9B6D-91FD-443AB1857EB5}"/>
              </a:ext>
            </a:extLst>
          </p:cNvPr>
          <p:cNvGrpSpPr/>
          <p:nvPr userDrawn="1"/>
        </p:nvGrpSpPr>
        <p:grpSpPr>
          <a:xfrm>
            <a:off x="10126779" y="3973363"/>
            <a:ext cx="1667921" cy="1572748"/>
            <a:chOff x="10126779" y="3973363"/>
            <a:chExt cx="1667921" cy="1572748"/>
          </a:xfrm>
        </p:grpSpPr>
        <p:sp>
          <p:nvSpPr>
            <p:cNvPr id="2" name="TextBox 1">
              <a:extLst>
                <a:ext uri="{FF2B5EF4-FFF2-40B4-BE49-F238E27FC236}">
                  <a16:creationId xmlns:a16="http://schemas.microsoft.com/office/drawing/2014/main" id="{EEAC417D-AB30-738D-8183-C0379FE1308B}"/>
                </a:ext>
              </a:extLst>
            </p:cNvPr>
            <p:cNvSpPr txBox="1"/>
            <p:nvPr userDrawn="1"/>
          </p:nvSpPr>
          <p:spPr>
            <a:xfrm>
              <a:off x="10129138" y="3973363"/>
              <a:ext cx="1665562" cy="1026756"/>
            </a:xfrm>
            <a:prstGeom prst="rect">
              <a:avLst/>
            </a:prstGeom>
            <a:noFill/>
          </p:spPr>
          <p:txBody>
            <a:bodyPr wrap="square">
              <a:spAutoFit/>
            </a:bodyPr>
            <a:lstStyle/>
            <a:p>
              <a:pPr algn="ctr">
                <a:lnSpc>
                  <a:spcPts val="3500"/>
                </a:lnSpc>
              </a:pPr>
              <a:r>
                <a:rPr lang="en-US" sz="4400" b="1">
                  <a:solidFill>
                    <a:srgbClr val="1B75BB"/>
                  </a:solidFill>
                </a:rPr>
                <a:t>130 </a:t>
              </a:r>
              <a:r>
                <a:rPr lang="en-US" sz="4400" b="1" err="1">
                  <a:solidFill>
                    <a:srgbClr val="1B75BB"/>
                  </a:solidFill>
                </a:rPr>
                <a:t>mgd</a:t>
              </a:r>
              <a:endParaRPr lang="en-US" sz="1400" b="1">
                <a:solidFill>
                  <a:srgbClr val="1B75BB"/>
                </a:solidFill>
              </a:endParaRPr>
            </a:p>
          </p:txBody>
        </p:sp>
        <p:sp>
          <p:nvSpPr>
            <p:cNvPr id="95" name="TextBox 94">
              <a:extLst>
                <a:ext uri="{FF2B5EF4-FFF2-40B4-BE49-F238E27FC236}">
                  <a16:creationId xmlns:a16="http://schemas.microsoft.com/office/drawing/2014/main" id="{2DE026F9-2071-3DD8-D343-57239CF21146}"/>
                </a:ext>
              </a:extLst>
            </p:cNvPr>
            <p:cNvSpPr txBox="1"/>
            <p:nvPr userDrawn="1"/>
          </p:nvSpPr>
          <p:spPr>
            <a:xfrm>
              <a:off x="10126779" y="4899780"/>
              <a:ext cx="1661924" cy="646331"/>
            </a:xfrm>
            <a:prstGeom prst="rect">
              <a:avLst/>
            </a:prstGeom>
            <a:noFill/>
          </p:spPr>
          <p:txBody>
            <a:bodyPr wrap="square">
              <a:spAutoFit/>
            </a:bodyPr>
            <a:lstStyle/>
            <a:p>
              <a:pPr algn="ctr"/>
              <a:r>
                <a:rPr lang="en-US" sz="1800" b="1"/>
                <a:t>for 1 million people</a:t>
              </a:r>
              <a:endParaRPr lang="en-US"/>
            </a:p>
          </p:txBody>
        </p:sp>
      </p:grpSp>
      <p:sp>
        <p:nvSpPr>
          <p:cNvPr id="107" name="Title 1">
            <a:extLst>
              <a:ext uri="{FF2B5EF4-FFF2-40B4-BE49-F238E27FC236}">
                <a16:creationId xmlns:a16="http://schemas.microsoft.com/office/drawing/2014/main" id="{D2686B8E-9AF1-2A75-0C71-9963F42DE23A}"/>
              </a:ext>
            </a:extLst>
          </p:cNvPr>
          <p:cNvSpPr txBox="1">
            <a:spLocks/>
          </p:cNvSpPr>
          <p:nvPr userDrawn="1"/>
        </p:nvSpPr>
        <p:spPr>
          <a:xfrm>
            <a:off x="838201" y="710348"/>
            <a:ext cx="2318467" cy="5401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000">
                <a:solidFill>
                  <a:schemeClr val="bg1"/>
                </a:solidFill>
                <a:latin typeface="Arial"/>
                <a:cs typeface="Arial" panose="020B0604020202020204" pitchFamily="34" charset="0"/>
              </a:rPr>
              <a:t>Flows to GWRS</a:t>
            </a:r>
          </a:p>
        </p:txBody>
      </p:sp>
    </p:spTree>
    <p:extLst>
      <p:ext uri="{BB962C8B-B14F-4D97-AF65-F5344CB8AC3E}">
        <p14:creationId xmlns:p14="http://schemas.microsoft.com/office/powerpoint/2010/main" val="80139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left)">
                                      <p:cBhvr>
                                        <p:cTn id="22" dur="1000"/>
                                        <p:tgtEl>
                                          <p:spTgt spid="97"/>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up)">
                                      <p:cBhvr>
                                        <p:cTn id="26" dur="1000"/>
                                        <p:tgtEl>
                                          <p:spTgt spid="101"/>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par>
                          <p:cTn id="31" fill="hold">
                            <p:stCondLst>
                              <p:cond delay="6000"/>
                            </p:stCondLst>
                            <p:childTnLst>
                              <p:par>
                                <p:cTn id="32" presetID="22" presetClass="entr" presetSubtype="1" fill="hold"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1000"/>
                                        <p:tgtEl>
                                          <p:spTgt spid="102"/>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par>
                          <p:cTn id="46" fill="hold">
                            <p:stCondLst>
                              <p:cond delay="90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childTnLst>
                          </p:cTn>
                        </p:par>
                        <p:par>
                          <p:cTn id="50" fill="hold">
                            <p:stCondLst>
                              <p:cond delay="10000"/>
                            </p:stCondLst>
                            <p:childTnLst>
                              <p:par>
                                <p:cTn id="51" presetID="22" presetClass="entr" presetSubtype="8" fill="hold" nodeType="after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wipe(left)">
                                      <p:cBhvr>
                                        <p:cTn id="53" dur="1000"/>
                                        <p:tgtEl>
                                          <p:spTgt spid="106"/>
                                        </p:tgtEl>
                                      </p:cBhvr>
                                    </p:animEffect>
                                  </p:childTnLst>
                                </p:cTn>
                              </p:par>
                            </p:childTnLst>
                          </p:cTn>
                        </p:par>
                        <p:par>
                          <p:cTn id="54" fill="hold">
                            <p:stCondLst>
                              <p:cond delay="11000"/>
                            </p:stCondLst>
                            <p:childTnLst>
                              <p:par>
                                <p:cTn id="55" presetID="10" presetClass="entr" presetSubtype="0"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cean Outfal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AC17F0-1FF8-42F7-8366-966A97FC0E6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6245E07-09F0-49A7-9F0D-2BCE94E28C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AFD12C-0358-42FD-9E5E-7D4E9EDEE0CD}"/>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2" name="Picture 1">
            <a:extLst>
              <a:ext uri="{FF2B5EF4-FFF2-40B4-BE49-F238E27FC236}">
                <a16:creationId xmlns:a16="http://schemas.microsoft.com/office/drawing/2014/main" id="{A285E46D-0FFA-AE0D-E63B-EA831EAB89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40070"/>
            <a:ext cx="9303403" cy="5533832"/>
          </a:xfrm>
          <a:prstGeom prst="rect">
            <a:avLst/>
          </a:prstGeom>
        </p:spPr>
      </p:pic>
      <p:grpSp>
        <p:nvGrpSpPr>
          <p:cNvPr id="9" name="Group 8">
            <a:extLst>
              <a:ext uri="{FF2B5EF4-FFF2-40B4-BE49-F238E27FC236}">
                <a16:creationId xmlns:a16="http://schemas.microsoft.com/office/drawing/2014/main" id="{1BF4239C-5D39-C052-169C-0B792D394EDE}"/>
              </a:ext>
            </a:extLst>
          </p:cNvPr>
          <p:cNvGrpSpPr/>
          <p:nvPr userDrawn="1"/>
        </p:nvGrpSpPr>
        <p:grpSpPr>
          <a:xfrm>
            <a:off x="4825263" y="4224573"/>
            <a:ext cx="4938667" cy="2397211"/>
            <a:chOff x="4825263" y="4224573"/>
            <a:chExt cx="4938667" cy="2397211"/>
          </a:xfrm>
        </p:grpSpPr>
        <p:pic>
          <p:nvPicPr>
            <p:cNvPr id="18" name="Picture 17">
              <a:extLst>
                <a:ext uri="{FF2B5EF4-FFF2-40B4-BE49-F238E27FC236}">
                  <a16:creationId xmlns:a16="http://schemas.microsoft.com/office/drawing/2014/main" id="{CE994B53-EFF7-E33B-BC0C-1087D3B49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263" y="4224573"/>
              <a:ext cx="2420740" cy="2397211"/>
            </a:xfrm>
            <a:prstGeom prst="ellipse">
              <a:avLst/>
            </a:prstGeom>
            <a:ln w="57150">
              <a:solidFill>
                <a:schemeClr val="bg1"/>
              </a:solidFill>
            </a:ln>
          </p:spPr>
        </p:pic>
        <p:sp>
          <p:nvSpPr>
            <p:cNvPr id="19" name="TextBox 18">
              <a:extLst>
                <a:ext uri="{FF2B5EF4-FFF2-40B4-BE49-F238E27FC236}">
                  <a16:creationId xmlns:a16="http://schemas.microsoft.com/office/drawing/2014/main" id="{E342D3CE-23E0-5B2B-ED71-644C4A072FD2}"/>
                </a:ext>
              </a:extLst>
            </p:cNvPr>
            <p:cNvSpPr txBox="1"/>
            <p:nvPr userDrawn="1"/>
          </p:nvSpPr>
          <p:spPr>
            <a:xfrm>
              <a:off x="7706530" y="4937924"/>
              <a:ext cx="2057400" cy="1191816"/>
            </a:xfrm>
            <a:prstGeom prst="roundRect">
              <a:avLst/>
            </a:prstGeom>
            <a:solidFill>
              <a:schemeClr val="bg1"/>
            </a:solidFill>
            <a:ln w="19050">
              <a:gradFill>
                <a:gsLst>
                  <a:gs pos="0">
                    <a:srgbClr val="29ABE2"/>
                  </a:gs>
                  <a:gs pos="100000">
                    <a:srgbClr val="1D76BB"/>
                  </a:gs>
                </a:gsLst>
                <a:lin ang="8400000" scaled="0"/>
              </a:gradFill>
            </a:ln>
          </p:spPr>
          <p:txBody>
            <a:bodyPr wrap="square">
              <a:spAutoFit/>
            </a:bodyPr>
            <a:lstStyle/>
            <a:p>
              <a:pPr algn="ctr"/>
              <a:r>
                <a:rPr lang="en-US" sz="1800" b="1"/>
                <a:t>Ocean Outfall has</a:t>
              </a:r>
            </a:p>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503</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Portholes</a:t>
              </a:r>
            </a:p>
          </p:txBody>
        </p:sp>
      </p:grpSp>
      <p:grpSp>
        <p:nvGrpSpPr>
          <p:cNvPr id="6" name="Group 5">
            <a:extLst>
              <a:ext uri="{FF2B5EF4-FFF2-40B4-BE49-F238E27FC236}">
                <a16:creationId xmlns:a16="http://schemas.microsoft.com/office/drawing/2014/main" id="{E7554552-C6B1-1232-C42C-2C591C15CA17}"/>
              </a:ext>
            </a:extLst>
          </p:cNvPr>
          <p:cNvGrpSpPr/>
          <p:nvPr userDrawn="1"/>
        </p:nvGrpSpPr>
        <p:grpSpPr>
          <a:xfrm>
            <a:off x="6874094" y="2401010"/>
            <a:ext cx="4751842" cy="1305609"/>
            <a:chOff x="6874094" y="2401010"/>
            <a:chExt cx="4751842" cy="1305609"/>
          </a:xfrm>
        </p:grpSpPr>
        <p:sp>
          <p:nvSpPr>
            <p:cNvPr id="11" name="TextBox 10">
              <a:extLst>
                <a:ext uri="{FF2B5EF4-FFF2-40B4-BE49-F238E27FC236}">
                  <a16:creationId xmlns:a16="http://schemas.microsoft.com/office/drawing/2014/main" id="{DAF984C5-08FE-43AA-AF14-649DBB72CF1A}"/>
                </a:ext>
              </a:extLst>
            </p:cNvPr>
            <p:cNvSpPr txBox="1"/>
            <p:nvPr userDrawn="1"/>
          </p:nvSpPr>
          <p:spPr>
            <a:xfrm>
              <a:off x="6874094" y="2401010"/>
              <a:ext cx="43583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rPr>
                <a:t>14¼ Huntington Beach Piers long</a:t>
              </a:r>
            </a:p>
          </p:txBody>
        </p:sp>
        <p:pic>
          <p:nvPicPr>
            <p:cNvPr id="8" name="Picture 7" descr="A picture containing sitting, table, person, night&#10;&#10;Description automatically generated">
              <a:extLst>
                <a:ext uri="{FF2B5EF4-FFF2-40B4-BE49-F238E27FC236}">
                  <a16:creationId xmlns:a16="http://schemas.microsoft.com/office/drawing/2014/main" id="{EF036D87-B261-45BC-9440-0801CCDFB56D}"/>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6874094" y="2578746"/>
              <a:ext cx="4751842" cy="1127873"/>
            </a:xfrm>
            <a:prstGeom prst="rect">
              <a:avLst/>
            </a:prstGeom>
          </p:spPr>
        </p:pic>
      </p:grpSp>
      <p:grpSp>
        <p:nvGrpSpPr>
          <p:cNvPr id="7" name="Group 6">
            <a:extLst>
              <a:ext uri="{FF2B5EF4-FFF2-40B4-BE49-F238E27FC236}">
                <a16:creationId xmlns:a16="http://schemas.microsoft.com/office/drawing/2014/main" id="{4494D97F-C5FE-A8AB-043C-79CF0CEA237A}"/>
              </a:ext>
            </a:extLst>
          </p:cNvPr>
          <p:cNvGrpSpPr/>
          <p:nvPr userDrawn="1"/>
        </p:nvGrpSpPr>
        <p:grpSpPr>
          <a:xfrm>
            <a:off x="3593612" y="2543651"/>
            <a:ext cx="1724296" cy="1434701"/>
            <a:chOff x="3593612" y="2543651"/>
            <a:chExt cx="1724296" cy="1434701"/>
          </a:xfrm>
        </p:grpSpPr>
        <p:sp>
          <p:nvSpPr>
            <p:cNvPr id="20" name="TextBox 19">
              <a:extLst>
                <a:ext uri="{FF2B5EF4-FFF2-40B4-BE49-F238E27FC236}">
                  <a16:creationId xmlns:a16="http://schemas.microsoft.com/office/drawing/2014/main" id="{F6777FF0-57D5-3B67-B83A-08BF4CDDC40A}"/>
                </a:ext>
              </a:extLst>
            </p:cNvPr>
            <p:cNvSpPr txBox="1"/>
            <p:nvPr userDrawn="1"/>
          </p:nvSpPr>
          <p:spPr>
            <a:xfrm>
              <a:off x="3820035" y="2543651"/>
              <a:ext cx="1271450" cy="885349"/>
            </a:xfrm>
            <a:prstGeom prst="roundRect">
              <a:avLst/>
            </a:prstGeom>
            <a:solidFill>
              <a:schemeClr val="bg1"/>
            </a:solidFill>
            <a:ln w="19050">
              <a:gradFill>
                <a:gsLst>
                  <a:gs pos="0">
                    <a:srgbClr val="29ABE2"/>
                  </a:gs>
                  <a:gs pos="100000">
                    <a:srgbClr val="1D76BB"/>
                  </a:gs>
                </a:gsLst>
                <a:lin ang="7200000" scaled="0"/>
              </a:gradFill>
            </a:ln>
          </p:spPr>
          <p:txBody>
            <a:bodyPr wrap="square">
              <a:spAutoFit/>
            </a:bodyPr>
            <a:lstStyle/>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200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Feet Deep</a:t>
              </a:r>
            </a:p>
          </p:txBody>
        </p:sp>
        <p:sp>
          <p:nvSpPr>
            <p:cNvPr id="21" name="TextBox 20">
              <a:extLst>
                <a:ext uri="{FF2B5EF4-FFF2-40B4-BE49-F238E27FC236}">
                  <a16:creationId xmlns:a16="http://schemas.microsoft.com/office/drawing/2014/main" id="{28C487DE-D330-D185-9B0A-06F0E3060017}"/>
                </a:ext>
              </a:extLst>
            </p:cNvPr>
            <p:cNvSpPr txBox="1"/>
            <p:nvPr userDrawn="1"/>
          </p:nvSpPr>
          <p:spPr>
            <a:xfrm>
              <a:off x="3593612" y="3455132"/>
              <a:ext cx="1724296" cy="523220"/>
            </a:xfrm>
            <a:prstGeom prst="rect">
              <a:avLst/>
            </a:prstGeom>
            <a:noFill/>
          </p:spPr>
          <p:txBody>
            <a:bodyPr wrap="square">
              <a:spAutoFit/>
            </a:bodyPr>
            <a:lstStyle/>
            <a:p>
              <a:pPr algn="ctr"/>
              <a:r>
                <a:rPr lang="en-US" sz="1400"/>
                <a:t>Equal to a </a:t>
              </a:r>
              <a:br>
                <a:rPr lang="en-US" sz="1400"/>
              </a:br>
              <a:r>
                <a:rPr lang="en-US" sz="1400"/>
                <a:t>16-story building</a:t>
              </a:r>
            </a:p>
          </p:txBody>
        </p:sp>
      </p:grpSp>
      <p:sp>
        <p:nvSpPr>
          <p:cNvPr id="22" name="Rectangle: Top Corners Rounded 21">
            <a:extLst>
              <a:ext uri="{FF2B5EF4-FFF2-40B4-BE49-F238E27FC236}">
                <a16:creationId xmlns:a16="http://schemas.microsoft.com/office/drawing/2014/main" id="{4ADAD161-D821-AE4D-066A-2E473FB9D253}"/>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30ED3711-B45B-2484-4266-EAC24D6B4F4F}"/>
              </a:ext>
            </a:extLst>
          </p:cNvPr>
          <p:cNvSpPr txBox="1">
            <a:spLocks/>
          </p:cNvSpPr>
          <p:nvPr userDrawn="1"/>
        </p:nvSpPr>
        <p:spPr>
          <a:xfrm>
            <a:off x="469480" y="431306"/>
            <a:ext cx="9780943" cy="88103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Ocean Outfall Pipeline</a:t>
            </a:r>
          </a:p>
        </p:txBody>
      </p:sp>
    </p:spTree>
    <p:extLst>
      <p:ext uri="{BB962C8B-B14F-4D97-AF65-F5344CB8AC3E}">
        <p14:creationId xmlns:p14="http://schemas.microsoft.com/office/powerpoint/2010/main" val="7538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cean Monitor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185DB3-1450-44CD-B85F-EDE08BD5C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6D40F4E-827A-4BF3-BDC0-BB6C3ADBDE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9C3A8B-6576-40F9-97B1-1883445EE096}"/>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9" name="Picture 8">
            <a:extLst>
              <a:ext uri="{FF2B5EF4-FFF2-40B4-BE49-F238E27FC236}">
                <a16:creationId xmlns:a16="http://schemas.microsoft.com/office/drawing/2014/main" id="{810139A1-C2F2-E138-ABE8-B2ED8F2BE08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491734" y="1407745"/>
            <a:ext cx="6268349" cy="4748273"/>
          </a:xfrm>
          <a:prstGeom prst="roundRect">
            <a:avLst>
              <a:gd name="adj" fmla="val 6839"/>
            </a:avLst>
          </a:prstGeom>
        </p:spPr>
      </p:pic>
      <p:grpSp>
        <p:nvGrpSpPr>
          <p:cNvPr id="10" name="Group 9">
            <a:extLst>
              <a:ext uri="{FF2B5EF4-FFF2-40B4-BE49-F238E27FC236}">
                <a16:creationId xmlns:a16="http://schemas.microsoft.com/office/drawing/2014/main" id="{28E878A1-71EB-29AC-AD5E-E957EE1AA9B0}"/>
              </a:ext>
            </a:extLst>
          </p:cNvPr>
          <p:cNvGrpSpPr/>
          <p:nvPr userDrawn="1"/>
        </p:nvGrpSpPr>
        <p:grpSpPr>
          <a:xfrm>
            <a:off x="838200" y="5532642"/>
            <a:ext cx="3633748" cy="276999"/>
            <a:chOff x="-1147732" y="5540593"/>
            <a:chExt cx="3633748" cy="276999"/>
          </a:xfrm>
        </p:grpSpPr>
        <p:sp>
          <p:nvSpPr>
            <p:cNvPr id="11" name="Oval 10">
              <a:extLst>
                <a:ext uri="{FF2B5EF4-FFF2-40B4-BE49-F238E27FC236}">
                  <a16:creationId xmlns:a16="http://schemas.microsoft.com/office/drawing/2014/main" id="{A85AFB51-0765-C839-C2CF-185D7B0109C3}"/>
                </a:ext>
              </a:extLst>
            </p:cNvPr>
            <p:cNvSpPr/>
            <p:nvPr userDrawn="1"/>
          </p:nvSpPr>
          <p:spPr>
            <a:xfrm>
              <a:off x="-1147732" y="5623434"/>
              <a:ext cx="111319" cy="111319"/>
            </a:xfrm>
            <a:prstGeom prst="ellipse">
              <a:avLst/>
            </a:prstGeom>
            <a:solidFill>
              <a:srgbClr val="FFCB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EE3BF2-0DB5-0DAA-A4E1-E08C8347731C}"/>
                </a:ext>
              </a:extLst>
            </p:cNvPr>
            <p:cNvSpPr txBox="1"/>
            <p:nvPr userDrawn="1"/>
          </p:nvSpPr>
          <p:spPr>
            <a:xfrm>
              <a:off x="-1036413" y="5540593"/>
              <a:ext cx="3522429" cy="276999"/>
            </a:xfrm>
            <a:prstGeom prst="rect">
              <a:avLst/>
            </a:prstGeom>
            <a:noFill/>
          </p:spPr>
          <p:txBody>
            <a:bodyPr wrap="square">
              <a:spAutoFit/>
            </a:bodyPr>
            <a:lstStyle/>
            <a:p>
              <a:pPr algn="l"/>
              <a:r>
                <a:rPr lang="en-US" sz="1200">
                  <a:solidFill>
                    <a:schemeClr val="tx1"/>
                  </a:solidFill>
                  <a:effectLst/>
                  <a:latin typeface="Calibri" panose="020F0502020204030204" pitchFamily="34" charset="0"/>
                  <a:ea typeface="Times New Roman" panose="02020603050405020304" pitchFamily="18" charset="0"/>
                </a:rPr>
                <a:t>Core Water Quality Monitoring Sample Locations </a:t>
              </a:r>
              <a:endParaRPr lang="en-US" sz="1000" b="0">
                <a:solidFill>
                  <a:schemeClr val="tx1"/>
                </a:solidFill>
              </a:endParaRPr>
            </a:p>
          </p:txBody>
        </p:sp>
      </p:grpSp>
      <p:grpSp>
        <p:nvGrpSpPr>
          <p:cNvPr id="2" name="Group 1">
            <a:extLst>
              <a:ext uri="{FF2B5EF4-FFF2-40B4-BE49-F238E27FC236}">
                <a16:creationId xmlns:a16="http://schemas.microsoft.com/office/drawing/2014/main" id="{5F495FEA-1BBE-3396-4898-F06AD06CCB10}"/>
              </a:ext>
            </a:extLst>
          </p:cNvPr>
          <p:cNvGrpSpPr/>
          <p:nvPr userDrawn="1"/>
        </p:nvGrpSpPr>
        <p:grpSpPr>
          <a:xfrm>
            <a:off x="719328" y="1769514"/>
            <a:ext cx="1530303" cy="1529891"/>
            <a:chOff x="719328" y="1769514"/>
            <a:chExt cx="1530303" cy="1529891"/>
          </a:xfrm>
        </p:grpSpPr>
        <p:pic>
          <p:nvPicPr>
            <p:cNvPr id="14" name="Picture 13">
              <a:extLst>
                <a:ext uri="{FF2B5EF4-FFF2-40B4-BE49-F238E27FC236}">
                  <a16:creationId xmlns:a16="http://schemas.microsoft.com/office/drawing/2014/main" id="{D08E3AAA-E412-0EA8-5084-614E7EF5A26D}"/>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719741" y="1769514"/>
              <a:ext cx="1529890" cy="1529891"/>
            </a:xfrm>
            <a:prstGeom prst="roundRect">
              <a:avLst>
                <a:gd name="adj" fmla="val 9539"/>
              </a:avLst>
            </a:prstGeom>
          </p:spPr>
        </p:pic>
        <p:sp>
          <p:nvSpPr>
            <p:cNvPr id="18" name="TextBox 17">
              <a:extLst>
                <a:ext uri="{FF2B5EF4-FFF2-40B4-BE49-F238E27FC236}">
                  <a16:creationId xmlns:a16="http://schemas.microsoft.com/office/drawing/2014/main" id="{1B480C0D-9155-527C-A810-CDA6F9E3E1D6}"/>
                </a:ext>
              </a:extLst>
            </p:cNvPr>
            <p:cNvSpPr txBox="1"/>
            <p:nvPr userDrawn="1"/>
          </p:nvSpPr>
          <p:spPr>
            <a:xfrm>
              <a:off x="719328" y="301168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Water</a:t>
              </a:r>
            </a:p>
          </p:txBody>
        </p:sp>
      </p:grpSp>
      <p:grpSp>
        <p:nvGrpSpPr>
          <p:cNvPr id="6" name="Group 5">
            <a:extLst>
              <a:ext uri="{FF2B5EF4-FFF2-40B4-BE49-F238E27FC236}">
                <a16:creationId xmlns:a16="http://schemas.microsoft.com/office/drawing/2014/main" id="{35FFFA5E-5E84-FCD1-773B-F9A88C43EB15}"/>
              </a:ext>
            </a:extLst>
          </p:cNvPr>
          <p:cNvGrpSpPr/>
          <p:nvPr userDrawn="1"/>
        </p:nvGrpSpPr>
        <p:grpSpPr>
          <a:xfrm>
            <a:off x="2422503" y="1763315"/>
            <a:ext cx="1529893" cy="1529891"/>
            <a:chOff x="2422503" y="1763315"/>
            <a:chExt cx="1529893" cy="1529891"/>
          </a:xfrm>
        </p:grpSpPr>
        <p:pic>
          <p:nvPicPr>
            <p:cNvPr id="15" name="Picture 14">
              <a:extLst>
                <a:ext uri="{FF2B5EF4-FFF2-40B4-BE49-F238E27FC236}">
                  <a16:creationId xmlns:a16="http://schemas.microsoft.com/office/drawing/2014/main" id="{ED94A18B-C733-A43F-7F98-C100703ED6AC}"/>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2422506" y="1763315"/>
              <a:ext cx="1529890" cy="1529891"/>
            </a:xfrm>
            <a:prstGeom prst="roundRect">
              <a:avLst>
                <a:gd name="adj" fmla="val 8945"/>
              </a:avLst>
            </a:prstGeom>
          </p:spPr>
        </p:pic>
        <p:sp>
          <p:nvSpPr>
            <p:cNvPr id="19" name="TextBox 18">
              <a:extLst>
                <a:ext uri="{FF2B5EF4-FFF2-40B4-BE49-F238E27FC236}">
                  <a16:creationId xmlns:a16="http://schemas.microsoft.com/office/drawing/2014/main" id="{BA132755-8DB0-013E-59FB-775BE367A2ED}"/>
                </a:ext>
              </a:extLst>
            </p:cNvPr>
            <p:cNvSpPr txBox="1"/>
            <p:nvPr userDrawn="1"/>
          </p:nvSpPr>
          <p:spPr>
            <a:xfrm>
              <a:off x="2422503" y="301168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Fish</a:t>
              </a:r>
            </a:p>
          </p:txBody>
        </p:sp>
      </p:grpSp>
      <p:grpSp>
        <p:nvGrpSpPr>
          <p:cNvPr id="7" name="Group 6">
            <a:extLst>
              <a:ext uri="{FF2B5EF4-FFF2-40B4-BE49-F238E27FC236}">
                <a16:creationId xmlns:a16="http://schemas.microsoft.com/office/drawing/2014/main" id="{D60C5A4A-D243-00D8-CCDD-580D6E05A647}"/>
              </a:ext>
            </a:extLst>
          </p:cNvPr>
          <p:cNvGrpSpPr/>
          <p:nvPr userDrawn="1"/>
        </p:nvGrpSpPr>
        <p:grpSpPr>
          <a:xfrm>
            <a:off x="719328" y="3454687"/>
            <a:ext cx="1529893" cy="1529478"/>
            <a:chOff x="719328" y="3454687"/>
            <a:chExt cx="1529893" cy="1529478"/>
          </a:xfrm>
        </p:grpSpPr>
        <p:pic>
          <p:nvPicPr>
            <p:cNvPr id="16" name="Picture 15">
              <a:extLst>
                <a:ext uri="{FF2B5EF4-FFF2-40B4-BE49-F238E27FC236}">
                  <a16:creationId xmlns:a16="http://schemas.microsoft.com/office/drawing/2014/main" id="{EBB9A6A7-C670-5A1C-B282-8B4E78950B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19743" y="3454687"/>
              <a:ext cx="1529478" cy="1529478"/>
            </a:xfrm>
            <a:prstGeom prst="roundRect">
              <a:avLst>
                <a:gd name="adj" fmla="val 9439"/>
              </a:avLst>
            </a:prstGeom>
          </p:spPr>
        </p:pic>
        <p:sp>
          <p:nvSpPr>
            <p:cNvPr id="20" name="TextBox 19">
              <a:extLst>
                <a:ext uri="{FF2B5EF4-FFF2-40B4-BE49-F238E27FC236}">
                  <a16:creationId xmlns:a16="http://schemas.microsoft.com/office/drawing/2014/main" id="{1AC8CA02-B579-33B2-576E-4075AD038642}"/>
                </a:ext>
              </a:extLst>
            </p:cNvPr>
            <p:cNvSpPr txBox="1"/>
            <p:nvPr userDrawn="1"/>
          </p:nvSpPr>
          <p:spPr>
            <a:xfrm>
              <a:off x="719328" y="470264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Nerissa</a:t>
              </a:r>
            </a:p>
          </p:txBody>
        </p:sp>
      </p:grpSp>
      <p:grpSp>
        <p:nvGrpSpPr>
          <p:cNvPr id="8" name="Group 7">
            <a:extLst>
              <a:ext uri="{FF2B5EF4-FFF2-40B4-BE49-F238E27FC236}">
                <a16:creationId xmlns:a16="http://schemas.microsoft.com/office/drawing/2014/main" id="{4F693916-4877-EF3A-5475-A940C1F882DE}"/>
              </a:ext>
            </a:extLst>
          </p:cNvPr>
          <p:cNvGrpSpPr/>
          <p:nvPr userDrawn="1"/>
        </p:nvGrpSpPr>
        <p:grpSpPr>
          <a:xfrm>
            <a:off x="2422503" y="3454687"/>
            <a:ext cx="1529481" cy="1529478"/>
            <a:chOff x="2422503" y="3454687"/>
            <a:chExt cx="1529481" cy="1529478"/>
          </a:xfrm>
        </p:grpSpPr>
        <p:pic>
          <p:nvPicPr>
            <p:cNvPr id="17" name="Picture 80">
              <a:extLst>
                <a:ext uri="{FF2B5EF4-FFF2-40B4-BE49-F238E27FC236}">
                  <a16:creationId xmlns:a16="http://schemas.microsoft.com/office/drawing/2014/main" id="{EF4A6B6F-B37E-7CB6-8EFF-A0B50C2585F7}"/>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22506" y="3454687"/>
              <a:ext cx="1529478" cy="1529478"/>
            </a:xfrm>
            <a:prstGeom prst="roundRect">
              <a:avLst>
                <a:gd name="adj" fmla="val 9161"/>
              </a:avLst>
            </a:prstGeom>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5E402DA-A2BB-FCC4-D615-03D6F33B6541}"/>
                </a:ext>
              </a:extLst>
            </p:cNvPr>
            <p:cNvSpPr txBox="1"/>
            <p:nvPr userDrawn="1"/>
          </p:nvSpPr>
          <p:spPr>
            <a:xfrm>
              <a:off x="2422503" y="470264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Sand</a:t>
              </a:r>
            </a:p>
          </p:txBody>
        </p:sp>
      </p:grpSp>
      <p:sp>
        <p:nvSpPr>
          <p:cNvPr id="22" name="Rectangle: Top Corners Rounded 21">
            <a:extLst>
              <a:ext uri="{FF2B5EF4-FFF2-40B4-BE49-F238E27FC236}">
                <a16:creationId xmlns:a16="http://schemas.microsoft.com/office/drawing/2014/main" id="{C2A8511F-652A-DA86-D81E-46CFFF7D1009}"/>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06A6F579-1C33-F9DB-1A3C-11C3077075E1}"/>
              </a:ext>
            </a:extLst>
          </p:cNvPr>
          <p:cNvSpPr txBox="1">
            <a:spLocks/>
          </p:cNvSpPr>
          <p:nvPr userDrawn="1"/>
        </p:nvSpPr>
        <p:spPr>
          <a:xfrm>
            <a:off x="469480" y="407453"/>
            <a:ext cx="9780943" cy="88103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Ocean Monitoring Program</a:t>
            </a:r>
          </a:p>
        </p:txBody>
      </p:sp>
      <p:cxnSp>
        <p:nvCxnSpPr>
          <p:cNvPr id="24" name="Straight Connector 23">
            <a:extLst>
              <a:ext uri="{FF2B5EF4-FFF2-40B4-BE49-F238E27FC236}">
                <a16:creationId xmlns:a16="http://schemas.microsoft.com/office/drawing/2014/main" id="{54D26377-A7F1-E88F-1C35-21CE6E7BC870}"/>
              </a:ext>
            </a:extLst>
          </p:cNvPr>
          <p:cNvCxnSpPr>
            <a:cxnSpLocks/>
          </p:cNvCxnSpPr>
          <p:nvPr userDrawn="1"/>
        </p:nvCxnSpPr>
        <p:spPr>
          <a:xfrm>
            <a:off x="11515725" y="0"/>
            <a:ext cx="0" cy="4984165"/>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01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26" presetClass="emph" presetSubtype="0" fill="hold"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6" presetClass="emph" presetSubtype="0" fill="hold" nodeType="with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2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WRS Flow Diagram">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C7CF19-C230-4E61-B632-99F47758950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32EA2B9-2DB4-4680-A20E-8BFF13F852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4C1127-6EA4-4FA6-9243-4A3B6B6990C5}"/>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 name="Rectangle: Top Corners Rounded 1">
            <a:extLst>
              <a:ext uri="{FF2B5EF4-FFF2-40B4-BE49-F238E27FC236}">
                <a16:creationId xmlns:a16="http://schemas.microsoft.com/office/drawing/2014/main" id="{9972AD00-B019-1781-680B-2B4E377786B8}"/>
              </a:ext>
            </a:extLst>
          </p:cNvPr>
          <p:cNvSpPr/>
          <p:nvPr userDrawn="1"/>
        </p:nvSpPr>
        <p:spPr>
          <a:xfrm rot="10800000">
            <a:off x="3655539" y="-5373"/>
            <a:ext cx="4870152"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053194F-E374-F8A5-3008-290AF6BE4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3655539" y="245660"/>
            <a:ext cx="4870152" cy="1795179"/>
          </a:xfrm>
          <a:prstGeom prst="roundRect">
            <a:avLst>
              <a:gd name="adj" fmla="val 16702"/>
            </a:avLst>
          </a:prstGeom>
        </p:spPr>
      </p:pic>
      <p:grpSp>
        <p:nvGrpSpPr>
          <p:cNvPr id="7" name="Group 6">
            <a:extLst>
              <a:ext uri="{FF2B5EF4-FFF2-40B4-BE49-F238E27FC236}">
                <a16:creationId xmlns:a16="http://schemas.microsoft.com/office/drawing/2014/main" id="{6C8E1C2F-C187-0889-D667-1F723542D941}"/>
              </a:ext>
            </a:extLst>
          </p:cNvPr>
          <p:cNvGrpSpPr/>
          <p:nvPr userDrawn="1"/>
        </p:nvGrpSpPr>
        <p:grpSpPr>
          <a:xfrm>
            <a:off x="1182113" y="1247220"/>
            <a:ext cx="9827775" cy="4956751"/>
            <a:chOff x="1182113" y="1247220"/>
            <a:chExt cx="9827775" cy="4956751"/>
          </a:xfrm>
        </p:grpSpPr>
        <p:sp>
          <p:nvSpPr>
            <p:cNvPr id="12" name="TextBox 11">
              <a:extLst>
                <a:ext uri="{FF2B5EF4-FFF2-40B4-BE49-F238E27FC236}">
                  <a16:creationId xmlns:a16="http://schemas.microsoft.com/office/drawing/2014/main" id="{3695DFD4-5B15-A5D6-D102-4309C1E32DE4}"/>
                </a:ext>
              </a:extLst>
            </p:cNvPr>
            <p:cNvSpPr txBox="1"/>
            <p:nvPr userDrawn="1"/>
          </p:nvSpPr>
          <p:spPr>
            <a:xfrm>
              <a:off x="1182113" y="1247220"/>
              <a:ext cx="1856841" cy="578882"/>
            </a:xfrm>
            <a:prstGeom prst="roundRect">
              <a:avLst/>
            </a:prstGeom>
            <a:noFill/>
            <a:ln w="19050">
              <a:solidFill>
                <a:srgbClr val="1B75BB"/>
              </a:solidFill>
            </a:ln>
          </p:spPr>
          <p:txBody>
            <a:bodyPr wrap="square" anchor="ctr">
              <a:spAutoFit/>
            </a:bodyPr>
            <a:lstStyle/>
            <a:p>
              <a:pPr algn="ctr"/>
              <a:r>
                <a:rPr lang="en-US" sz="1400" b="0"/>
                <a:t>OC San Enhanced Source Control</a:t>
              </a:r>
            </a:p>
          </p:txBody>
        </p:sp>
        <p:cxnSp>
          <p:nvCxnSpPr>
            <p:cNvPr id="13" name="Straight Arrow Connector 12">
              <a:extLst>
                <a:ext uri="{FF2B5EF4-FFF2-40B4-BE49-F238E27FC236}">
                  <a16:creationId xmlns:a16="http://schemas.microsoft.com/office/drawing/2014/main" id="{4DC0E776-E9DA-C0B9-3932-58B549C62DA7}"/>
                </a:ext>
              </a:extLst>
            </p:cNvPr>
            <p:cNvCxnSpPr>
              <a:cxnSpLocks/>
            </p:cNvCxnSpPr>
            <p:nvPr userDrawn="1"/>
          </p:nvCxnSpPr>
          <p:spPr>
            <a:xfrm>
              <a:off x="2950152" y="3201096"/>
              <a:ext cx="399372" cy="0"/>
            </a:xfrm>
            <a:prstGeom prst="straightConnector1">
              <a:avLst/>
            </a:prstGeom>
            <a:ln w="19050">
              <a:solidFill>
                <a:srgbClr val="FAAF4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332B25-73EE-078F-2CEB-34182AAF73D8}"/>
                </a:ext>
              </a:extLst>
            </p:cNvPr>
            <p:cNvSpPr txBox="1"/>
            <p:nvPr userDrawn="1"/>
          </p:nvSpPr>
          <p:spPr>
            <a:xfrm>
              <a:off x="9750916" y="2797028"/>
              <a:ext cx="1119328" cy="885350"/>
            </a:xfrm>
            <a:prstGeom prst="roundRect">
              <a:avLst/>
            </a:prstGeom>
            <a:noFill/>
            <a:ln w="19050">
              <a:solidFill>
                <a:srgbClr val="1B75BB"/>
              </a:solidFill>
            </a:ln>
          </p:spPr>
          <p:txBody>
            <a:bodyPr wrap="square" anchor="ctr">
              <a:spAutoFit/>
            </a:bodyPr>
            <a:lstStyle/>
            <a:p>
              <a:pPr algn="ctr"/>
              <a:r>
                <a:rPr lang="en-US" sz="1800" b="1">
                  <a:solidFill>
                    <a:srgbClr val="1D76BB"/>
                  </a:solidFill>
                </a:rPr>
                <a:t>GWRS</a:t>
              </a:r>
              <a:r>
                <a:rPr lang="en-US" sz="1400" b="0"/>
                <a:t> Purified Water</a:t>
              </a:r>
            </a:p>
          </p:txBody>
        </p:sp>
        <p:cxnSp>
          <p:nvCxnSpPr>
            <p:cNvPr id="15" name="Straight Arrow Connector 14">
              <a:extLst>
                <a:ext uri="{FF2B5EF4-FFF2-40B4-BE49-F238E27FC236}">
                  <a16:creationId xmlns:a16="http://schemas.microsoft.com/office/drawing/2014/main" id="{3508C4CC-3148-149D-4487-5444198B0E14}"/>
                </a:ext>
              </a:extLst>
            </p:cNvPr>
            <p:cNvCxnSpPr>
              <a:cxnSpLocks/>
              <a:stCxn id="14" idx="2"/>
            </p:cNvCxnSpPr>
            <p:nvPr userDrawn="1"/>
          </p:nvCxnSpPr>
          <p:spPr>
            <a:xfrm>
              <a:off x="10310580" y="3682377"/>
              <a:ext cx="0" cy="774692"/>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32D731-3AAA-0E1A-21A7-73C5B065A456}"/>
                </a:ext>
              </a:extLst>
            </p:cNvPr>
            <p:cNvSpPr txBox="1"/>
            <p:nvPr userDrawn="1"/>
          </p:nvSpPr>
          <p:spPr>
            <a:xfrm>
              <a:off x="3642238" y="5672665"/>
              <a:ext cx="1393924" cy="527804"/>
            </a:xfrm>
            <a:prstGeom prst="roundRect">
              <a:avLst/>
            </a:prstGeom>
            <a:noFill/>
            <a:ln w="19050">
              <a:solidFill>
                <a:srgbClr val="1B75BB"/>
              </a:solidFill>
            </a:ln>
          </p:spPr>
          <p:txBody>
            <a:bodyPr wrap="square">
              <a:spAutoFit/>
            </a:bodyPr>
            <a:lstStyle/>
            <a:p>
              <a:pPr algn="ctr"/>
              <a:r>
                <a:rPr lang="en-US" sz="1100" b="0"/>
                <a:t>OC San</a:t>
              </a:r>
              <a:br>
                <a:rPr lang="en-US" sz="1400" b="0"/>
              </a:br>
              <a:r>
                <a:rPr lang="en-US" sz="1400" b="1"/>
                <a:t>Plant No. 1</a:t>
              </a:r>
            </a:p>
          </p:txBody>
        </p:sp>
        <p:sp>
          <p:nvSpPr>
            <p:cNvPr id="17" name="TextBox 16">
              <a:extLst>
                <a:ext uri="{FF2B5EF4-FFF2-40B4-BE49-F238E27FC236}">
                  <a16:creationId xmlns:a16="http://schemas.microsoft.com/office/drawing/2014/main" id="{D4EF74C4-9EE3-7CB9-523C-1BF3B5AE5215}"/>
                </a:ext>
              </a:extLst>
            </p:cNvPr>
            <p:cNvSpPr txBox="1"/>
            <p:nvPr userDrawn="1"/>
          </p:nvSpPr>
          <p:spPr>
            <a:xfrm>
              <a:off x="5622775" y="5676167"/>
              <a:ext cx="1531217" cy="527804"/>
            </a:xfrm>
            <a:prstGeom prst="roundRect">
              <a:avLst/>
            </a:prstGeom>
            <a:noFill/>
            <a:ln w="19050">
              <a:solidFill>
                <a:srgbClr val="1B75BB"/>
              </a:solidFill>
            </a:ln>
          </p:spPr>
          <p:txBody>
            <a:bodyPr wrap="square">
              <a:spAutoFit/>
            </a:bodyPr>
            <a:lstStyle/>
            <a:p>
              <a:pPr algn="ctr"/>
              <a:r>
                <a:rPr lang="en-US" sz="1100" b="0"/>
                <a:t>OC San</a:t>
              </a:r>
              <a:br>
                <a:rPr lang="en-US" sz="1400" b="0"/>
              </a:br>
              <a:r>
                <a:rPr lang="en-US" sz="1400" b="1"/>
                <a:t>Ocean Pipeline</a:t>
              </a:r>
            </a:p>
          </p:txBody>
        </p:sp>
        <p:cxnSp>
          <p:nvCxnSpPr>
            <p:cNvPr id="18" name="Straight Arrow Connector 17">
              <a:extLst>
                <a:ext uri="{FF2B5EF4-FFF2-40B4-BE49-F238E27FC236}">
                  <a16:creationId xmlns:a16="http://schemas.microsoft.com/office/drawing/2014/main" id="{49997964-EEAB-382A-2D16-479BC7B5F5ED}"/>
                </a:ext>
              </a:extLst>
            </p:cNvPr>
            <p:cNvCxnSpPr>
              <a:cxnSpLocks/>
              <a:stCxn id="60" idx="1"/>
            </p:cNvCxnSpPr>
            <p:nvPr userDrawn="1"/>
          </p:nvCxnSpPr>
          <p:spPr>
            <a:xfrm flipH="1">
              <a:off x="4339201" y="4089258"/>
              <a:ext cx="748" cy="1454102"/>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AAE5E3-742F-97BE-3DA8-E496331F282D}"/>
                </a:ext>
              </a:extLst>
            </p:cNvPr>
            <p:cNvCxnSpPr>
              <a:cxnSpLocks/>
            </p:cNvCxnSpPr>
            <p:nvPr userDrawn="1"/>
          </p:nvCxnSpPr>
          <p:spPr>
            <a:xfrm>
              <a:off x="2110533" y="1871214"/>
              <a:ext cx="0" cy="426863"/>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538AF9-EDF0-CE02-1985-F46578F88774}"/>
                </a:ext>
              </a:extLst>
            </p:cNvPr>
            <p:cNvCxnSpPr>
              <a:cxnSpLocks/>
            </p:cNvCxnSpPr>
            <p:nvPr userDrawn="1"/>
          </p:nvCxnSpPr>
          <p:spPr>
            <a:xfrm>
              <a:off x="5086403"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EF8F486-A45A-110F-C62D-96E177BB1536}"/>
                </a:ext>
              </a:extLst>
            </p:cNvPr>
            <p:cNvCxnSpPr>
              <a:cxnSpLocks/>
            </p:cNvCxnSpPr>
            <p:nvPr userDrawn="1"/>
          </p:nvCxnSpPr>
          <p:spPr>
            <a:xfrm>
              <a:off x="7153991"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F65D000-9E2F-526C-6DEC-92911CD2B8E7}"/>
                </a:ext>
              </a:extLst>
            </p:cNvPr>
            <p:cNvCxnSpPr>
              <a:cxnSpLocks/>
            </p:cNvCxnSpPr>
            <p:nvPr userDrawn="1"/>
          </p:nvCxnSpPr>
          <p:spPr>
            <a:xfrm>
              <a:off x="9305983"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9C0CAB4-F419-723E-3AD7-93CCE2E36075}"/>
                </a:ext>
              </a:extLst>
            </p:cNvPr>
            <p:cNvGrpSpPr/>
            <p:nvPr userDrawn="1"/>
          </p:nvGrpSpPr>
          <p:grpSpPr>
            <a:xfrm>
              <a:off x="3459776" y="2317402"/>
              <a:ext cx="1758850" cy="1771856"/>
              <a:chOff x="2023193" y="2377279"/>
              <a:chExt cx="1750301" cy="1763241"/>
            </a:xfrm>
          </p:grpSpPr>
          <p:pic>
            <p:nvPicPr>
              <p:cNvPr id="59" name="Picture 58" descr="A close-up of a pipe&#10;&#10;Description automatically generated">
                <a:extLst>
                  <a:ext uri="{FF2B5EF4-FFF2-40B4-BE49-F238E27FC236}">
                    <a16:creationId xmlns:a16="http://schemas.microsoft.com/office/drawing/2014/main" id="{39B09A05-38EE-5070-9404-33E7DA89DE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60" name="TextBox 59">
                <a:extLst>
                  <a:ext uri="{FF2B5EF4-FFF2-40B4-BE49-F238E27FC236}">
                    <a16:creationId xmlns:a16="http://schemas.microsoft.com/office/drawing/2014/main" id="{10F9B6CC-CB72-67FC-EE0F-E4CF0724300E}"/>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Microfiltration</a:t>
                </a:r>
              </a:p>
            </p:txBody>
          </p:sp>
        </p:grpSp>
        <p:grpSp>
          <p:nvGrpSpPr>
            <p:cNvPr id="24" name="Group 23">
              <a:extLst>
                <a:ext uri="{FF2B5EF4-FFF2-40B4-BE49-F238E27FC236}">
                  <a16:creationId xmlns:a16="http://schemas.microsoft.com/office/drawing/2014/main" id="{D2405622-233D-4186-3E12-E155C9EB63EA}"/>
                </a:ext>
              </a:extLst>
            </p:cNvPr>
            <p:cNvGrpSpPr/>
            <p:nvPr userDrawn="1"/>
          </p:nvGrpSpPr>
          <p:grpSpPr>
            <a:xfrm>
              <a:off x="5505057" y="2312933"/>
              <a:ext cx="1766652" cy="1770036"/>
              <a:chOff x="3933174" y="2372831"/>
              <a:chExt cx="1758064" cy="1761432"/>
            </a:xfrm>
          </p:grpSpPr>
          <p:pic>
            <p:nvPicPr>
              <p:cNvPr id="57" name="Picture 56" descr="A large group of white pipes&#10;&#10;Description automatically generated with medium confidence">
                <a:extLst>
                  <a:ext uri="{FF2B5EF4-FFF2-40B4-BE49-F238E27FC236}">
                    <a16:creationId xmlns:a16="http://schemas.microsoft.com/office/drawing/2014/main" id="{6A23CFCA-CF0D-C425-460A-381F528F0D1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58" name="TextBox 57">
                <a:extLst>
                  <a:ext uri="{FF2B5EF4-FFF2-40B4-BE49-F238E27FC236}">
                    <a16:creationId xmlns:a16="http://schemas.microsoft.com/office/drawing/2014/main" id="{214F73D6-C74E-443C-4AFB-3322C256D7D8}"/>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Reverse Osmosis</a:t>
                </a:r>
              </a:p>
            </p:txBody>
          </p:sp>
        </p:grpSp>
        <p:grpSp>
          <p:nvGrpSpPr>
            <p:cNvPr id="25" name="Group 24">
              <a:extLst>
                <a:ext uri="{FF2B5EF4-FFF2-40B4-BE49-F238E27FC236}">
                  <a16:creationId xmlns:a16="http://schemas.microsoft.com/office/drawing/2014/main" id="{FE49FE18-FFFA-639A-1DB5-EDEC532AEEB5}"/>
                </a:ext>
              </a:extLst>
            </p:cNvPr>
            <p:cNvGrpSpPr/>
            <p:nvPr userDrawn="1"/>
          </p:nvGrpSpPr>
          <p:grpSpPr>
            <a:xfrm>
              <a:off x="7566413" y="2312933"/>
              <a:ext cx="1763685" cy="1770036"/>
              <a:chOff x="5839281" y="2372831"/>
              <a:chExt cx="1755111" cy="1761432"/>
            </a:xfrm>
          </p:grpSpPr>
          <p:pic>
            <p:nvPicPr>
              <p:cNvPr id="55" name="Picture 54" descr="A large machine with black round objects&#10;&#10;Description automatically generated with medium confidence">
                <a:extLst>
                  <a:ext uri="{FF2B5EF4-FFF2-40B4-BE49-F238E27FC236}">
                    <a16:creationId xmlns:a16="http://schemas.microsoft.com/office/drawing/2014/main" id="{FE92E125-AFD7-481B-3F8D-0EE68D1EFCB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56" name="TextBox 55">
                <a:extLst>
                  <a:ext uri="{FF2B5EF4-FFF2-40B4-BE49-F238E27FC236}">
                    <a16:creationId xmlns:a16="http://schemas.microsoft.com/office/drawing/2014/main" id="{2D49C87E-0E56-7058-6F6C-E02C013A403F}"/>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Ultraviolet Light</a:t>
                </a:r>
              </a:p>
            </p:txBody>
          </p:sp>
        </p:grpSp>
        <p:sp>
          <p:nvSpPr>
            <p:cNvPr id="26" name="TextBox 25">
              <a:extLst>
                <a:ext uri="{FF2B5EF4-FFF2-40B4-BE49-F238E27FC236}">
                  <a16:creationId xmlns:a16="http://schemas.microsoft.com/office/drawing/2014/main" id="{13E7B2C0-1556-974E-B767-8C256026C757}"/>
                </a:ext>
              </a:extLst>
            </p:cNvPr>
            <p:cNvSpPr txBox="1"/>
            <p:nvPr userDrawn="1"/>
          </p:nvSpPr>
          <p:spPr>
            <a:xfrm>
              <a:off x="3680482" y="4436117"/>
              <a:ext cx="1317438" cy="370284"/>
            </a:xfrm>
            <a:prstGeom prst="roundRect">
              <a:avLst>
                <a:gd name="adj" fmla="val 30057"/>
              </a:avLst>
            </a:prstGeom>
            <a:solidFill>
              <a:schemeClr val="bg1"/>
            </a:solidFill>
            <a:ln w="19050">
              <a:solidFill>
                <a:srgbClr val="1B75BB"/>
              </a:solidFill>
            </a:ln>
          </p:spPr>
          <p:txBody>
            <a:bodyPr wrap="square" anchor="ctr">
              <a:spAutoFit/>
            </a:bodyPr>
            <a:lstStyle/>
            <a:p>
              <a:pPr algn="ctr"/>
              <a:r>
                <a:rPr lang="en-US" sz="1400"/>
                <a:t>Backwash</a:t>
              </a:r>
            </a:p>
          </p:txBody>
        </p:sp>
        <p:sp>
          <p:nvSpPr>
            <p:cNvPr id="27" name="TextBox 26">
              <a:extLst>
                <a:ext uri="{FF2B5EF4-FFF2-40B4-BE49-F238E27FC236}">
                  <a16:creationId xmlns:a16="http://schemas.microsoft.com/office/drawing/2014/main" id="{419CA89C-B140-39ED-6B45-DFECBA9C061C}"/>
                </a:ext>
              </a:extLst>
            </p:cNvPr>
            <p:cNvSpPr txBox="1"/>
            <p:nvPr userDrawn="1"/>
          </p:nvSpPr>
          <p:spPr>
            <a:xfrm>
              <a:off x="1270915" y="2361478"/>
              <a:ext cx="1679236" cy="1679237"/>
            </a:xfrm>
            <a:prstGeom prst="ellipse">
              <a:avLst/>
            </a:prstGeom>
            <a:noFill/>
            <a:ln w="19050">
              <a:solidFill>
                <a:srgbClr val="FAAF40"/>
              </a:solidFill>
            </a:ln>
          </p:spPr>
          <p:txBody>
            <a:bodyPr wrap="square" anchor="ctr">
              <a:noAutofit/>
            </a:bodyPr>
            <a:lstStyle/>
            <a:p>
              <a:pPr algn="ctr"/>
              <a:r>
                <a:rPr lang="en-US" sz="1800" b="1">
                  <a:solidFill>
                    <a:srgbClr val="FAAF40"/>
                  </a:solidFill>
                </a:rPr>
                <a:t>OC SAN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t>Secondary</a:t>
              </a:r>
              <a:br>
                <a:rPr lang="en-US" sz="1000" b="0"/>
              </a:br>
              <a:r>
                <a:rPr lang="en-US" sz="1000" b="0"/>
                <a:t>Treated Effluent</a:t>
              </a:r>
            </a:p>
          </p:txBody>
        </p:sp>
        <p:cxnSp>
          <p:nvCxnSpPr>
            <p:cNvPr id="28" name="Straight Arrow Connector 27">
              <a:extLst>
                <a:ext uri="{FF2B5EF4-FFF2-40B4-BE49-F238E27FC236}">
                  <a16:creationId xmlns:a16="http://schemas.microsoft.com/office/drawing/2014/main" id="{0F1EB406-C117-35DD-D1DE-E8FF7AAB561E}"/>
                </a:ext>
              </a:extLst>
            </p:cNvPr>
            <p:cNvCxnSpPr>
              <a:cxnSpLocks/>
              <a:stCxn id="58" idx="1"/>
            </p:cNvCxnSpPr>
            <p:nvPr userDrawn="1"/>
          </p:nvCxnSpPr>
          <p:spPr>
            <a:xfrm>
              <a:off x="6388383" y="4082970"/>
              <a:ext cx="0" cy="1460391"/>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5C4D9F5-20B8-AA08-ACEF-D10DEC77E229}"/>
                </a:ext>
              </a:extLst>
            </p:cNvPr>
            <p:cNvSpPr txBox="1"/>
            <p:nvPr userDrawn="1"/>
          </p:nvSpPr>
          <p:spPr>
            <a:xfrm>
              <a:off x="5685570" y="4436117"/>
              <a:ext cx="1317438" cy="370284"/>
            </a:xfrm>
            <a:prstGeom prst="roundRect">
              <a:avLst>
                <a:gd name="adj" fmla="val 30057"/>
              </a:avLst>
            </a:prstGeom>
            <a:solidFill>
              <a:schemeClr val="bg1"/>
            </a:solidFill>
            <a:ln w="19050">
              <a:solidFill>
                <a:srgbClr val="1B75BB"/>
              </a:solidFill>
            </a:ln>
          </p:spPr>
          <p:txBody>
            <a:bodyPr wrap="square" anchor="ctr">
              <a:spAutoFit/>
            </a:bodyPr>
            <a:lstStyle/>
            <a:p>
              <a:pPr algn="ctr"/>
              <a:r>
                <a:rPr lang="en-US" sz="1400"/>
                <a:t>Brine</a:t>
              </a:r>
            </a:p>
          </p:txBody>
        </p:sp>
        <p:cxnSp>
          <p:nvCxnSpPr>
            <p:cNvPr id="30" name="Straight Arrow Connector 29">
              <a:extLst>
                <a:ext uri="{FF2B5EF4-FFF2-40B4-BE49-F238E27FC236}">
                  <a16:creationId xmlns:a16="http://schemas.microsoft.com/office/drawing/2014/main" id="{011F0D88-5F86-8A26-5B7C-1BDA0D406FCB}"/>
                </a:ext>
              </a:extLst>
            </p:cNvPr>
            <p:cNvCxnSpPr>
              <a:cxnSpLocks/>
            </p:cNvCxnSpPr>
            <p:nvPr userDrawn="1"/>
          </p:nvCxnSpPr>
          <p:spPr>
            <a:xfrm>
              <a:off x="8442099" y="4082970"/>
              <a:ext cx="0" cy="74820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5A406BD-AFCD-9927-5B0F-2A71DFFF309B}"/>
                </a:ext>
              </a:extLst>
            </p:cNvPr>
            <p:cNvSpPr txBox="1"/>
            <p:nvPr userDrawn="1"/>
          </p:nvSpPr>
          <p:spPr>
            <a:xfrm>
              <a:off x="7566411" y="4411348"/>
              <a:ext cx="1762199" cy="713698"/>
            </a:xfrm>
            <a:prstGeom prst="roundRect">
              <a:avLst>
                <a:gd name="adj" fmla="val 21756"/>
              </a:avLst>
            </a:prstGeom>
            <a:solidFill>
              <a:schemeClr val="bg1"/>
            </a:solidFill>
            <a:ln w="19050">
              <a:solidFill>
                <a:srgbClr val="1B75BB"/>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(Hydrogen Peroxide added)</a:t>
              </a:r>
            </a:p>
          </p:txBody>
        </p:sp>
        <p:sp>
          <p:nvSpPr>
            <p:cNvPr id="54" name="TextBox 53">
              <a:extLst>
                <a:ext uri="{FF2B5EF4-FFF2-40B4-BE49-F238E27FC236}">
                  <a16:creationId xmlns:a16="http://schemas.microsoft.com/office/drawing/2014/main" id="{77CCE6D2-0A49-B764-CEFD-6F7D958B78AD}"/>
                </a:ext>
              </a:extLst>
            </p:cNvPr>
            <p:cNvSpPr txBox="1"/>
            <p:nvPr userDrawn="1"/>
          </p:nvSpPr>
          <p:spPr>
            <a:xfrm>
              <a:off x="9611264" y="4570368"/>
              <a:ext cx="1398624" cy="1109358"/>
            </a:xfrm>
            <a:prstGeom prst="roundRect">
              <a:avLst>
                <a:gd name="adj" fmla="val 21756"/>
              </a:avLst>
            </a:prstGeom>
            <a:solidFill>
              <a:schemeClr val="bg1"/>
            </a:solidFill>
            <a:ln w="19050">
              <a:solidFill>
                <a:srgbClr val="1B75BB"/>
              </a:solidFill>
            </a:ln>
          </p:spPr>
          <p:txBody>
            <a:bodyPr wrap="square" anchor="ctr">
              <a:spAutoFit/>
            </a:bodyPr>
            <a:lstStyle/>
            <a:p>
              <a:pPr algn="ctr"/>
              <a:r>
                <a:rPr lang="en-US" sz="1400" b="1"/>
                <a:t>Recharge Basins</a:t>
              </a:r>
              <a:br>
                <a:rPr lang="en-US" sz="1400" b="0"/>
              </a:br>
              <a:r>
                <a:rPr lang="en-US" sz="1100" b="0"/>
                <a:t>Natural Soil Filtration</a:t>
              </a:r>
              <a:endParaRPr lang="en-US" sz="1400" b="0"/>
            </a:p>
          </p:txBody>
        </p:sp>
      </p:grpSp>
      <p:sp>
        <p:nvSpPr>
          <p:cNvPr id="61" name="Subtitle 2">
            <a:extLst>
              <a:ext uri="{FF2B5EF4-FFF2-40B4-BE49-F238E27FC236}">
                <a16:creationId xmlns:a16="http://schemas.microsoft.com/office/drawing/2014/main" id="{C6FB75D4-1919-DFE7-77BC-001A7C1F2076}"/>
              </a:ext>
            </a:extLst>
          </p:cNvPr>
          <p:cNvSpPr txBox="1">
            <a:spLocks/>
          </p:cNvSpPr>
          <p:nvPr userDrawn="1"/>
        </p:nvSpPr>
        <p:spPr>
          <a:xfrm>
            <a:off x="3217628" y="126946"/>
            <a:ext cx="5756744" cy="204621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GWRS</a:t>
            </a:r>
            <a:b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Flow Diagram</a:t>
            </a:r>
          </a:p>
        </p:txBody>
      </p:sp>
    </p:spTree>
    <p:extLst>
      <p:ext uri="{BB962C8B-B14F-4D97-AF65-F5344CB8AC3E}">
        <p14:creationId xmlns:p14="http://schemas.microsoft.com/office/powerpoint/2010/main" val="30309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2" presetClass="path" presetSubtype="0" accel="13333" decel="86667" fill="hold" nodeType="withEffect">
                                  <p:stCondLst>
                                    <p:cond delay="0"/>
                                  </p:stCondLst>
                                  <p:childTnLst>
                                    <p:animMotion origin="layout" path="M 0 0 L 0 0.25 E" pathEditMode="relative" ptsTypes="">
                                      <p:cBhvr>
                                        <p:cTn id="9" dur="3000" spd="-10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t and Electrici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4B0F9F0-0F81-45CD-B126-DA9CB9F9F1A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89611B9-C2C9-4EAA-A326-194FEADF2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2CEF8-67CB-4414-BCF5-9A615AE04297}"/>
              </a:ext>
            </a:extLst>
          </p:cNvPr>
          <p:cNvSpPr>
            <a:spLocks noGrp="1"/>
          </p:cNvSpPr>
          <p:nvPr>
            <p:ph type="sldNum" sz="quarter" idx="12"/>
          </p:nvPr>
        </p:nvSpPr>
        <p:spPr/>
        <p:txBody>
          <a:bodyPr/>
          <a:lstStyle/>
          <a:p>
            <a:fld id="{EA07271A-4EB3-4E0D-80D9-8ECE8E3D32EB}" type="slidenum">
              <a:rPr lang="en-US" smtClean="0"/>
              <a:t>‹#›</a:t>
            </a:fld>
            <a:endParaRPr lang="en-US"/>
          </a:p>
        </p:txBody>
      </p:sp>
      <p:cxnSp>
        <p:nvCxnSpPr>
          <p:cNvPr id="22" name="Connector: Elbow 21">
            <a:extLst>
              <a:ext uri="{FF2B5EF4-FFF2-40B4-BE49-F238E27FC236}">
                <a16:creationId xmlns:a16="http://schemas.microsoft.com/office/drawing/2014/main" id="{72B9791D-3946-8B3A-5248-8C0D0209564A}"/>
              </a:ext>
            </a:extLst>
          </p:cNvPr>
          <p:cNvCxnSpPr>
            <a:cxnSpLocks/>
            <a:stCxn id="17" idx="1"/>
          </p:cNvCxnSpPr>
          <p:nvPr userDrawn="1"/>
        </p:nvCxnSpPr>
        <p:spPr>
          <a:xfrm rot="10800000" flipH="1" flipV="1">
            <a:off x="838199" y="1148692"/>
            <a:ext cx="7400110" cy="3979340"/>
          </a:xfrm>
          <a:prstGeom prst="bentConnector3">
            <a:avLst>
              <a:gd name="adj1" fmla="val -5207"/>
            </a:avLst>
          </a:prstGeom>
          <a:ln>
            <a:solidFill>
              <a:srgbClr val="1B75BB"/>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Lightning bolt with solid fill">
            <a:extLst>
              <a:ext uri="{FF2B5EF4-FFF2-40B4-BE49-F238E27FC236}">
                <a16:creationId xmlns:a16="http://schemas.microsoft.com/office/drawing/2014/main" id="{DABCD1EA-1526-2CC5-D150-DC4E280AD3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10600" y="3103973"/>
            <a:ext cx="3754027" cy="3754027"/>
          </a:xfrm>
          <a:prstGeom prst="rect">
            <a:avLst/>
          </a:prstGeom>
        </p:spPr>
      </p:pic>
      <p:sp>
        <p:nvSpPr>
          <p:cNvPr id="17" name="Title 1">
            <a:extLst>
              <a:ext uri="{FF2B5EF4-FFF2-40B4-BE49-F238E27FC236}">
                <a16:creationId xmlns:a16="http://schemas.microsoft.com/office/drawing/2014/main" id="{5B4AA4E9-8BD9-EF6E-B45C-AFF481278B83}"/>
              </a:ext>
            </a:extLst>
          </p:cNvPr>
          <p:cNvSpPr txBox="1">
            <a:spLocks/>
          </p:cNvSpPr>
          <p:nvPr userDrawn="1"/>
        </p:nvSpPr>
        <p:spPr>
          <a:xfrm>
            <a:off x="838199" y="288720"/>
            <a:ext cx="5429458" cy="171994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9600">
                <a:solidFill>
                  <a:srgbClr val="1B75BB"/>
                </a:solidFill>
                <a:latin typeface="Arial"/>
                <a:cs typeface="Arial" panose="020B0604020202020204" pitchFamily="34" charset="0"/>
              </a:rPr>
              <a:t>BIOGAS</a:t>
            </a:r>
          </a:p>
        </p:txBody>
      </p:sp>
      <p:pic>
        <p:nvPicPr>
          <p:cNvPr id="10" name="Picture 9">
            <a:extLst>
              <a:ext uri="{FF2B5EF4-FFF2-40B4-BE49-F238E27FC236}">
                <a16:creationId xmlns:a16="http://schemas.microsoft.com/office/drawing/2014/main" id="{C2F29F48-1CFF-D455-EC23-04951B6AEC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088199" y="601021"/>
            <a:ext cx="6705963" cy="6255562"/>
          </a:xfrm>
          <a:prstGeom prst="rect">
            <a:avLst/>
          </a:prstGeom>
        </p:spPr>
      </p:pic>
      <p:sp>
        <p:nvSpPr>
          <p:cNvPr id="14" name="Title 1">
            <a:extLst>
              <a:ext uri="{FF2B5EF4-FFF2-40B4-BE49-F238E27FC236}">
                <a16:creationId xmlns:a16="http://schemas.microsoft.com/office/drawing/2014/main" id="{05DA7E4E-CA21-B4B3-302B-9EA5A605BB7F}"/>
              </a:ext>
            </a:extLst>
          </p:cNvPr>
          <p:cNvSpPr txBox="1">
            <a:spLocks/>
          </p:cNvSpPr>
          <p:nvPr userDrawn="1"/>
        </p:nvSpPr>
        <p:spPr>
          <a:xfrm>
            <a:off x="8411833" y="4310742"/>
            <a:ext cx="3140734" cy="163458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800">
                <a:solidFill>
                  <a:srgbClr val="FAAF40"/>
                </a:solidFill>
                <a:latin typeface="Arial"/>
                <a:cs typeface="Arial" panose="020B0604020202020204" pitchFamily="34" charset="0"/>
              </a:rPr>
              <a:t>Heat &amp; Electricity</a:t>
            </a:r>
          </a:p>
        </p:txBody>
      </p:sp>
    </p:spTree>
    <p:extLst>
      <p:ext uri="{BB962C8B-B14F-4D97-AF65-F5344CB8AC3E}">
        <p14:creationId xmlns:p14="http://schemas.microsoft.com/office/powerpoint/2010/main" val="8514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2000" decel="91000" fill="hold" nodeType="withEffect">
                                  <p:stCondLst>
                                    <p:cond delay="0"/>
                                  </p:stCondLst>
                                  <p:childTnLst>
                                    <p:animMotion origin="layout" path="M 0 0 L -0.25 0 E" pathEditMode="relative" ptsTypes="">
                                      <p:cBhvr>
                                        <p:cTn id="6" dur="4000" spd="-100000" fill="hold"/>
                                        <p:tgtEl>
                                          <p:spTgt spid="10"/>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osolids">
    <p:spTree>
      <p:nvGrpSpPr>
        <p:cNvPr id="1" name=""/>
        <p:cNvGrpSpPr/>
        <p:nvPr/>
      </p:nvGrpSpPr>
      <p:grpSpPr>
        <a:xfrm>
          <a:off x="0" y="0"/>
          <a:ext cx="0" cy="0"/>
          <a:chOff x="0" y="0"/>
          <a:chExt cx="0" cy="0"/>
        </a:xfrm>
      </p:grpSpPr>
      <p:sp>
        <p:nvSpPr>
          <p:cNvPr id="45" name="Rectangle: Top Corners Rounded 44">
            <a:extLst>
              <a:ext uri="{FF2B5EF4-FFF2-40B4-BE49-F238E27FC236}">
                <a16:creationId xmlns:a16="http://schemas.microsoft.com/office/drawing/2014/main" id="{07BB6250-21ED-9CF6-94B4-B898514D3FAA}"/>
              </a:ext>
            </a:extLst>
          </p:cNvPr>
          <p:cNvSpPr/>
          <p:nvPr userDrawn="1"/>
        </p:nvSpPr>
        <p:spPr>
          <a:xfrm rot="10800000">
            <a:off x="410739" y="-5374"/>
            <a:ext cx="4569801"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Graphic 45">
            <a:extLst>
              <a:ext uri="{FF2B5EF4-FFF2-40B4-BE49-F238E27FC236}">
                <a16:creationId xmlns:a16="http://schemas.microsoft.com/office/drawing/2014/main" id="{4A08BD07-76C1-4C82-B1E2-8F79BFBB462C}"/>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410739" y="245660"/>
            <a:ext cx="4569801" cy="1795179"/>
          </a:xfrm>
          <a:prstGeom prst="roundRect">
            <a:avLst>
              <a:gd name="adj" fmla="val 16702"/>
            </a:avLst>
          </a:prstGeom>
        </p:spPr>
      </p:pic>
      <p:pic>
        <p:nvPicPr>
          <p:cNvPr id="13" name="Picture 12">
            <a:extLst>
              <a:ext uri="{FF2B5EF4-FFF2-40B4-BE49-F238E27FC236}">
                <a16:creationId xmlns:a16="http://schemas.microsoft.com/office/drawing/2014/main" id="{8FB0BC7B-C248-7C55-D02D-6A8DE8477ED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80540" y="3040601"/>
            <a:ext cx="7211460" cy="3288487"/>
          </a:xfrm>
          <a:prstGeom prst="rect">
            <a:avLst/>
          </a:prstGeom>
        </p:spPr>
      </p:pic>
      <p:sp>
        <p:nvSpPr>
          <p:cNvPr id="14" name="TextBox 13">
            <a:extLst>
              <a:ext uri="{FF2B5EF4-FFF2-40B4-BE49-F238E27FC236}">
                <a16:creationId xmlns:a16="http://schemas.microsoft.com/office/drawing/2014/main" id="{96D5B231-CAE2-6B9C-6D9F-081A0FAFD8B6}"/>
              </a:ext>
            </a:extLst>
          </p:cNvPr>
          <p:cNvSpPr txBox="1"/>
          <p:nvPr userDrawn="1"/>
        </p:nvSpPr>
        <p:spPr>
          <a:xfrm>
            <a:off x="10195944" y="418007"/>
            <a:ext cx="1699183" cy="612934"/>
          </a:xfrm>
          <a:prstGeom prst="roundRect">
            <a:avLst/>
          </a:prstGeom>
          <a:solidFill>
            <a:schemeClr val="bg1"/>
          </a:solidFill>
          <a:ln w="19050">
            <a:solidFill>
              <a:schemeClr val="bg2">
                <a:lumMod val="50000"/>
              </a:schemeClr>
            </a:solidFill>
          </a:ln>
        </p:spPr>
        <p:txBody>
          <a:bodyPr wrap="square">
            <a:spAutoFit/>
          </a:bodyPr>
          <a:lstStyle/>
          <a:p>
            <a:pPr algn="l"/>
            <a:r>
              <a:rPr lang="en-US" sz="1000" i="1">
                <a:latin typeface="Arial-BoldMT"/>
              </a:rPr>
              <a:t>Allocations Based on:</a:t>
            </a:r>
          </a:p>
          <a:p>
            <a:pPr algn="l"/>
            <a:r>
              <a:rPr lang="en-US" sz="1000" i="1">
                <a:latin typeface="Arial-BoldMT"/>
              </a:rPr>
              <a:t>530 Tons per day</a:t>
            </a:r>
          </a:p>
          <a:p>
            <a:pPr algn="l"/>
            <a:r>
              <a:rPr lang="en-US" sz="1000" i="1">
                <a:latin typeface="Arial-BoldMT"/>
              </a:rPr>
              <a:t>148 Trucks per week</a:t>
            </a:r>
            <a:endParaRPr lang="en-US" sz="1000" i="1"/>
          </a:p>
        </p:txBody>
      </p:sp>
      <p:cxnSp>
        <p:nvCxnSpPr>
          <p:cNvPr id="15" name="Straight Arrow Connector 14">
            <a:extLst>
              <a:ext uri="{FF2B5EF4-FFF2-40B4-BE49-F238E27FC236}">
                <a16:creationId xmlns:a16="http://schemas.microsoft.com/office/drawing/2014/main" id="{C56F4782-2FBB-421E-7612-C799E0B7F2B3}"/>
              </a:ext>
            </a:extLst>
          </p:cNvPr>
          <p:cNvCxnSpPr>
            <a:cxnSpLocks/>
          </p:cNvCxnSpPr>
          <p:nvPr userDrawn="1"/>
        </p:nvCxnSpPr>
        <p:spPr>
          <a:xfrm>
            <a:off x="6298852" y="1848161"/>
            <a:ext cx="0" cy="174169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C95B2C-A6DD-B2D8-BAA2-F81BFDAE24A9}"/>
              </a:ext>
            </a:extLst>
          </p:cNvPr>
          <p:cNvCxnSpPr>
            <a:cxnSpLocks/>
          </p:cNvCxnSpPr>
          <p:nvPr userDrawn="1"/>
        </p:nvCxnSpPr>
        <p:spPr>
          <a:xfrm>
            <a:off x="6685871" y="2806270"/>
            <a:ext cx="0" cy="106643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B058F8-C5AA-F9F3-1134-58FCC12B9818}"/>
              </a:ext>
            </a:extLst>
          </p:cNvPr>
          <p:cNvCxnSpPr>
            <a:cxnSpLocks/>
          </p:cNvCxnSpPr>
          <p:nvPr userDrawn="1"/>
        </p:nvCxnSpPr>
        <p:spPr>
          <a:xfrm>
            <a:off x="8048274" y="1854535"/>
            <a:ext cx="0" cy="20997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D66ACC-7222-A9F3-1C79-0171B642D95C}"/>
              </a:ext>
            </a:extLst>
          </p:cNvPr>
          <p:cNvCxnSpPr>
            <a:cxnSpLocks/>
            <a:stCxn id="39" idx="2"/>
          </p:cNvCxnSpPr>
          <p:nvPr userDrawn="1"/>
        </p:nvCxnSpPr>
        <p:spPr>
          <a:xfrm>
            <a:off x="7803380" y="987074"/>
            <a:ext cx="0" cy="34680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99AB9A3-735B-F8BC-F5FE-E53D435C6D8B}"/>
              </a:ext>
            </a:extLst>
          </p:cNvPr>
          <p:cNvCxnSpPr>
            <a:cxnSpLocks/>
            <a:stCxn id="40" idx="1"/>
          </p:cNvCxnSpPr>
          <p:nvPr userDrawn="1"/>
        </p:nvCxnSpPr>
        <p:spPr>
          <a:xfrm flipH="1">
            <a:off x="7925460" y="3963040"/>
            <a:ext cx="238143" cy="49204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CAE9FF-A5FB-1D84-1FC2-F3C162485796}"/>
              </a:ext>
            </a:extLst>
          </p:cNvPr>
          <p:cNvCxnSpPr>
            <a:cxnSpLocks/>
            <a:stCxn id="41" idx="3"/>
          </p:cNvCxnSpPr>
          <p:nvPr userDrawn="1"/>
        </p:nvCxnSpPr>
        <p:spPr>
          <a:xfrm flipV="1">
            <a:off x="6578524" y="4793762"/>
            <a:ext cx="1077218" cy="427110"/>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4AC88E-DC5E-77AD-B3B2-EE88E5116FF1}"/>
              </a:ext>
            </a:extLst>
          </p:cNvPr>
          <p:cNvCxnSpPr>
            <a:cxnSpLocks/>
            <a:stCxn id="22" idx="3"/>
          </p:cNvCxnSpPr>
          <p:nvPr userDrawn="1"/>
        </p:nvCxnSpPr>
        <p:spPr>
          <a:xfrm flipV="1">
            <a:off x="8748248" y="5418908"/>
            <a:ext cx="1229351" cy="56618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45AF6B-681B-7C12-2C3B-B4943D9AFE8B}"/>
              </a:ext>
            </a:extLst>
          </p:cNvPr>
          <p:cNvSpPr txBox="1"/>
          <p:nvPr userDrawn="1"/>
        </p:nvSpPr>
        <p:spPr>
          <a:xfrm>
            <a:off x="6468832" y="5678624"/>
            <a:ext cx="2279416" cy="61293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endParaRPr lang="en-US" sz="1000" b="1" i="0" u="none" strike="noStrike" baseline="0">
              <a:latin typeface="Arial-BoldMT"/>
            </a:endParaRPr>
          </a:p>
          <a:p>
            <a:pPr algn="l"/>
            <a:r>
              <a:rPr lang="en-US" sz="1000">
                <a:latin typeface="ArialMT"/>
              </a:rPr>
              <a:t>Landfill and Lime stabilization</a:t>
            </a:r>
          </a:p>
          <a:p>
            <a:pPr algn="l"/>
            <a:r>
              <a:rPr lang="en-US" sz="1000">
                <a:latin typeface="ArialMT"/>
              </a:rPr>
              <a:t>Tule Ranch – </a:t>
            </a:r>
            <a:r>
              <a:rPr lang="en-US" sz="1000" err="1">
                <a:latin typeface="ArialMT"/>
              </a:rPr>
              <a:t>AgTech</a:t>
            </a:r>
            <a:endParaRPr lang="en-US" sz="1000">
              <a:latin typeface="ArialMT"/>
            </a:endParaRPr>
          </a:p>
        </p:txBody>
      </p:sp>
      <p:cxnSp>
        <p:nvCxnSpPr>
          <p:cNvPr id="23" name="Straight Arrow Connector 22">
            <a:extLst>
              <a:ext uri="{FF2B5EF4-FFF2-40B4-BE49-F238E27FC236}">
                <a16:creationId xmlns:a16="http://schemas.microsoft.com/office/drawing/2014/main" id="{2F3085FD-D671-4BAE-CA05-FB5497DFD21B}"/>
              </a:ext>
            </a:extLst>
          </p:cNvPr>
          <p:cNvCxnSpPr>
            <a:cxnSpLocks/>
            <a:stCxn id="35" idx="0"/>
          </p:cNvCxnSpPr>
          <p:nvPr userDrawn="1"/>
        </p:nvCxnSpPr>
        <p:spPr>
          <a:xfrm flipH="1" flipV="1">
            <a:off x="9977599" y="5418908"/>
            <a:ext cx="587815" cy="263131"/>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8DF230-58DC-6A73-ABF8-5A6F953A4E04}"/>
              </a:ext>
            </a:extLst>
          </p:cNvPr>
          <p:cNvSpPr txBox="1"/>
          <p:nvPr userDrawn="1"/>
        </p:nvSpPr>
        <p:spPr>
          <a:xfrm>
            <a:off x="5449756" y="3129485"/>
            <a:ext cx="905574" cy="400110"/>
          </a:xfrm>
          <a:prstGeom prst="rect">
            <a:avLst/>
          </a:prstGeom>
          <a:noFill/>
        </p:spPr>
        <p:txBody>
          <a:bodyPr wrap="square">
            <a:spAutoFit/>
          </a:bodyPr>
          <a:lstStyle/>
          <a:p>
            <a:pPr algn="ctr"/>
            <a:r>
              <a:rPr lang="en-US" sz="2000" b="1">
                <a:solidFill>
                  <a:schemeClr val="bg1"/>
                </a:solidFill>
              </a:rPr>
              <a:t>CA</a:t>
            </a:r>
          </a:p>
        </p:txBody>
      </p:sp>
      <p:sp>
        <p:nvSpPr>
          <p:cNvPr id="25" name="TextBox 24">
            <a:extLst>
              <a:ext uri="{FF2B5EF4-FFF2-40B4-BE49-F238E27FC236}">
                <a16:creationId xmlns:a16="http://schemas.microsoft.com/office/drawing/2014/main" id="{7AF930FD-7C97-C15B-C151-253334187574}"/>
              </a:ext>
            </a:extLst>
          </p:cNvPr>
          <p:cNvSpPr txBox="1"/>
          <p:nvPr userDrawn="1"/>
        </p:nvSpPr>
        <p:spPr>
          <a:xfrm>
            <a:off x="9000692" y="3107840"/>
            <a:ext cx="905574" cy="400110"/>
          </a:xfrm>
          <a:prstGeom prst="rect">
            <a:avLst/>
          </a:prstGeom>
          <a:noFill/>
        </p:spPr>
        <p:txBody>
          <a:bodyPr wrap="square">
            <a:spAutoFit/>
          </a:bodyPr>
          <a:lstStyle/>
          <a:p>
            <a:pPr algn="ctr"/>
            <a:r>
              <a:rPr lang="en-US" sz="2000" b="1">
                <a:solidFill>
                  <a:schemeClr val="bg1"/>
                </a:solidFill>
              </a:rPr>
              <a:t>NV</a:t>
            </a:r>
          </a:p>
        </p:txBody>
      </p:sp>
      <p:sp>
        <p:nvSpPr>
          <p:cNvPr id="26" name="TextBox 25">
            <a:extLst>
              <a:ext uri="{FF2B5EF4-FFF2-40B4-BE49-F238E27FC236}">
                <a16:creationId xmlns:a16="http://schemas.microsoft.com/office/drawing/2014/main" id="{F6D6A968-7AD8-0411-57C7-EC6CF1ACB233}"/>
              </a:ext>
            </a:extLst>
          </p:cNvPr>
          <p:cNvSpPr txBox="1"/>
          <p:nvPr userDrawn="1"/>
        </p:nvSpPr>
        <p:spPr>
          <a:xfrm>
            <a:off x="10592749" y="3107840"/>
            <a:ext cx="905574" cy="400110"/>
          </a:xfrm>
          <a:prstGeom prst="rect">
            <a:avLst/>
          </a:prstGeom>
          <a:noFill/>
        </p:spPr>
        <p:txBody>
          <a:bodyPr wrap="square">
            <a:spAutoFit/>
          </a:bodyPr>
          <a:lstStyle/>
          <a:p>
            <a:pPr algn="ctr"/>
            <a:r>
              <a:rPr lang="en-US" sz="2000" b="1">
                <a:solidFill>
                  <a:schemeClr val="bg1"/>
                </a:solidFill>
              </a:rPr>
              <a:t>AR</a:t>
            </a:r>
          </a:p>
        </p:txBody>
      </p:sp>
      <p:sp>
        <p:nvSpPr>
          <p:cNvPr id="27" name="TextBox 26">
            <a:extLst>
              <a:ext uri="{FF2B5EF4-FFF2-40B4-BE49-F238E27FC236}">
                <a16:creationId xmlns:a16="http://schemas.microsoft.com/office/drawing/2014/main" id="{7A82FD1C-3582-BD9A-7891-E0D68AD595DA}"/>
              </a:ext>
            </a:extLst>
          </p:cNvPr>
          <p:cNvSpPr txBox="1"/>
          <p:nvPr userDrawn="1"/>
        </p:nvSpPr>
        <p:spPr>
          <a:xfrm>
            <a:off x="6510671" y="3595709"/>
            <a:ext cx="1412931" cy="276999"/>
          </a:xfrm>
          <a:prstGeom prst="rect">
            <a:avLst/>
          </a:prstGeom>
          <a:noFill/>
        </p:spPr>
        <p:txBody>
          <a:bodyPr wrap="square">
            <a:spAutoFit/>
          </a:bodyPr>
          <a:lstStyle/>
          <a:p>
            <a:pPr algn="ctr"/>
            <a:r>
              <a:rPr lang="en-US" sz="1200" b="1" i="1">
                <a:solidFill>
                  <a:schemeClr val="bg1"/>
                </a:solidFill>
              </a:rPr>
              <a:t>Kern County</a:t>
            </a:r>
          </a:p>
        </p:txBody>
      </p:sp>
      <p:sp>
        <p:nvSpPr>
          <p:cNvPr id="28" name="TextBox 27">
            <a:extLst>
              <a:ext uri="{FF2B5EF4-FFF2-40B4-BE49-F238E27FC236}">
                <a16:creationId xmlns:a16="http://schemas.microsoft.com/office/drawing/2014/main" id="{6C0359D9-1356-A595-BA05-F9BF95F91421}"/>
              </a:ext>
            </a:extLst>
          </p:cNvPr>
          <p:cNvSpPr txBox="1"/>
          <p:nvPr userDrawn="1"/>
        </p:nvSpPr>
        <p:spPr>
          <a:xfrm>
            <a:off x="6529224" y="4082148"/>
            <a:ext cx="1307888" cy="461665"/>
          </a:xfrm>
          <a:prstGeom prst="rect">
            <a:avLst/>
          </a:prstGeom>
          <a:noFill/>
        </p:spPr>
        <p:txBody>
          <a:bodyPr wrap="square">
            <a:spAutoFit/>
          </a:bodyPr>
          <a:lstStyle/>
          <a:p>
            <a:pPr algn="ctr"/>
            <a:r>
              <a:rPr lang="en-US" sz="1200" b="1" i="1">
                <a:solidFill>
                  <a:schemeClr val="bg1"/>
                </a:solidFill>
              </a:rPr>
              <a:t>Los Angeles County</a:t>
            </a:r>
          </a:p>
        </p:txBody>
      </p:sp>
      <p:sp>
        <p:nvSpPr>
          <p:cNvPr id="29" name="TextBox 28">
            <a:extLst>
              <a:ext uri="{FF2B5EF4-FFF2-40B4-BE49-F238E27FC236}">
                <a16:creationId xmlns:a16="http://schemas.microsoft.com/office/drawing/2014/main" id="{17FB0188-D520-3185-4940-E52FF08FD528}"/>
              </a:ext>
            </a:extLst>
          </p:cNvPr>
          <p:cNvSpPr txBox="1"/>
          <p:nvPr userDrawn="1"/>
        </p:nvSpPr>
        <p:spPr>
          <a:xfrm>
            <a:off x="7870436" y="4957243"/>
            <a:ext cx="1231158" cy="461665"/>
          </a:xfrm>
          <a:prstGeom prst="rect">
            <a:avLst/>
          </a:prstGeom>
          <a:noFill/>
        </p:spPr>
        <p:txBody>
          <a:bodyPr wrap="square">
            <a:spAutoFit/>
          </a:bodyPr>
          <a:lstStyle/>
          <a:p>
            <a:pPr algn="ctr"/>
            <a:r>
              <a:rPr lang="en-US" sz="1200" b="1" i="1">
                <a:solidFill>
                  <a:schemeClr val="bg1"/>
                </a:solidFill>
              </a:rPr>
              <a:t>San Diego County</a:t>
            </a:r>
          </a:p>
        </p:txBody>
      </p:sp>
      <p:sp>
        <p:nvSpPr>
          <p:cNvPr id="30" name="TextBox 29">
            <a:extLst>
              <a:ext uri="{FF2B5EF4-FFF2-40B4-BE49-F238E27FC236}">
                <a16:creationId xmlns:a16="http://schemas.microsoft.com/office/drawing/2014/main" id="{88D0858D-3E18-9FDE-91DC-927ED0C06BF3}"/>
              </a:ext>
            </a:extLst>
          </p:cNvPr>
          <p:cNvSpPr txBox="1"/>
          <p:nvPr userDrawn="1"/>
        </p:nvSpPr>
        <p:spPr>
          <a:xfrm>
            <a:off x="10006559" y="5090671"/>
            <a:ext cx="703154" cy="461665"/>
          </a:xfrm>
          <a:prstGeom prst="rect">
            <a:avLst/>
          </a:prstGeom>
          <a:noFill/>
        </p:spPr>
        <p:txBody>
          <a:bodyPr wrap="square">
            <a:spAutoFit/>
          </a:bodyPr>
          <a:lstStyle/>
          <a:p>
            <a:pPr algn="ctr"/>
            <a:r>
              <a:rPr lang="en-US" sz="1200" b="1" i="1">
                <a:solidFill>
                  <a:schemeClr val="bg1"/>
                </a:solidFill>
              </a:rPr>
              <a:t>Yuma County</a:t>
            </a:r>
          </a:p>
        </p:txBody>
      </p:sp>
      <p:sp>
        <p:nvSpPr>
          <p:cNvPr id="31" name="TextBox 30">
            <a:extLst>
              <a:ext uri="{FF2B5EF4-FFF2-40B4-BE49-F238E27FC236}">
                <a16:creationId xmlns:a16="http://schemas.microsoft.com/office/drawing/2014/main" id="{7EE7214F-28CC-E9B0-311A-A933766F231B}"/>
              </a:ext>
            </a:extLst>
          </p:cNvPr>
          <p:cNvSpPr txBox="1"/>
          <p:nvPr userDrawn="1"/>
        </p:nvSpPr>
        <p:spPr>
          <a:xfrm>
            <a:off x="6298852" y="4589167"/>
            <a:ext cx="703154" cy="276999"/>
          </a:xfrm>
          <a:prstGeom prst="rect">
            <a:avLst/>
          </a:prstGeom>
          <a:noFill/>
        </p:spPr>
        <p:txBody>
          <a:bodyPr wrap="square">
            <a:spAutoFit/>
          </a:bodyPr>
          <a:lstStyle/>
          <a:p>
            <a:pPr algn="ctr"/>
            <a:r>
              <a:rPr lang="en-US" sz="1200" b="1" i="1">
                <a:solidFill>
                  <a:srgbClr val="1B75BB"/>
                </a:solidFill>
              </a:rPr>
              <a:t>OC SAN</a:t>
            </a:r>
          </a:p>
        </p:txBody>
      </p:sp>
      <p:cxnSp>
        <p:nvCxnSpPr>
          <p:cNvPr id="32" name="Straight Arrow Connector 31">
            <a:extLst>
              <a:ext uri="{FF2B5EF4-FFF2-40B4-BE49-F238E27FC236}">
                <a16:creationId xmlns:a16="http://schemas.microsoft.com/office/drawing/2014/main" id="{A456DEED-6AA4-811E-951F-35FB07E92927}"/>
              </a:ext>
            </a:extLst>
          </p:cNvPr>
          <p:cNvCxnSpPr>
            <a:cxnSpLocks/>
          </p:cNvCxnSpPr>
          <p:nvPr userDrawn="1"/>
        </p:nvCxnSpPr>
        <p:spPr>
          <a:xfrm>
            <a:off x="10573733" y="2818537"/>
            <a:ext cx="0" cy="175113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E1B7F8-6CFE-1FEA-F6C5-9A716A3BCAA4}"/>
              </a:ext>
            </a:extLst>
          </p:cNvPr>
          <p:cNvSpPr txBox="1"/>
          <p:nvPr userDrawn="1"/>
        </p:nvSpPr>
        <p:spPr>
          <a:xfrm>
            <a:off x="10030412" y="4304235"/>
            <a:ext cx="1134348" cy="276999"/>
          </a:xfrm>
          <a:prstGeom prst="rect">
            <a:avLst/>
          </a:prstGeom>
          <a:noFill/>
        </p:spPr>
        <p:txBody>
          <a:bodyPr wrap="square">
            <a:spAutoFit/>
          </a:bodyPr>
          <a:lstStyle/>
          <a:p>
            <a:pPr algn="ctr"/>
            <a:r>
              <a:rPr lang="en-US" sz="1200" b="1" i="1">
                <a:solidFill>
                  <a:schemeClr val="bg1"/>
                </a:solidFill>
              </a:rPr>
              <a:t>La Paz County</a:t>
            </a:r>
          </a:p>
        </p:txBody>
      </p:sp>
      <p:sp>
        <p:nvSpPr>
          <p:cNvPr id="34" name="TextBox 33">
            <a:extLst>
              <a:ext uri="{FF2B5EF4-FFF2-40B4-BE49-F238E27FC236}">
                <a16:creationId xmlns:a16="http://schemas.microsoft.com/office/drawing/2014/main" id="{51FE4E13-0A0A-7762-DA4B-B21D856D8BA5}"/>
              </a:ext>
            </a:extLst>
          </p:cNvPr>
          <p:cNvSpPr txBox="1"/>
          <p:nvPr userDrawn="1"/>
        </p:nvSpPr>
        <p:spPr>
          <a:xfrm>
            <a:off x="9585859" y="2183503"/>
            <a:ext cx="1959108"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Fail-safe Back up</a:t>
            </a:r>
          </a:p>
          <a:p>
            <a:pPr algn="l"/>
            <a:r>
              <a:rPr lang="en-US" sz="1000" b="0" i="0" u="none" strike="noStrike" baseline="0">
                <a:latin typeface="Arial-BoldMT"/>
              </a:rPr>
              <a:t>Compost</a:t>
            </a:r>
          </a:p>
          <a:p>
            <a:pPr algn="l"/>
            <a:r>
              <a:rPr lang="en-US" sz="1000" b="0" i="0" u="none" strike="noStrike" baseline="0" err="1">
                <a:latin typeface="ArialMT"/>
              </a:rPr>
              <a:t>Synagro</a:t>
            </a:r>
            <a:r>
              <a:rPr lang="en-US" sz="1000">
                <a:latin typeface="ArialMT"/>
              </a:rPr>
              <a:t> – AZ Soils</a:t>
            </a:r>
            <a:endParaRPr lang="en-US" sz="1000" b="0" i="0" u="none" strike="noStrike" baseline="0">
              <a:latin typeface="ArialMT"/>
            </a:endParaRPr>
          </a:p>
        </p:txBody>
      </p:sp>
      <p:sp>
        <p:nvSpPr>
          <p:cNvPr id="35" name="TextBox 34">
            <a:extLst>
              <a:ext uri="{FF2B5EF4-FFF2-40B4-BE49-F238E27FC236}">
                <a16:creationId xmlns:a16="http://schemas.microsoft.com/office/drawing/2014/main" id="{536DC283-C555-8982-1B15-EE30E6C1CAB1}"/>
              </a:ext>
            </a:extLst>
          </p:cNvPr>
          <p:cNvSpPr txBox="1"/>
          <p:nvPr userDrawn="1"/>
        </p:nvSpPr>
        <p:spPr>
          <a:xfrm>
            <a:off x="9440186" y="5682039"/>
            <a:ext cx="225045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41.9% (Feed and Seed Crops)</a:t>
            </a:r>
          </a:p>
          <a:p>
            <a:pPr algn="l"/>
            <a:r>
              <a:rPr lang="en-US" sz="1000" b="0" i="0" u="none" strike="noStrike" baseline="0">
                <a:latin typeface="ArialMT"/>
              </a:rPr>
              <a:t>Tule Ranch</a:t>
            </a:r>
            <a:r>
              <a:rPr lang="en-US" sz="1000">
                <a:latin typeface="ArialMT"/>
              </a:rPr>
              <a:t> – </a:t>
            </a:r>
            <a:r>
              <a:rPr lang="en-US" sz="1000" err="1">
                <a:latin typeface="ArialMT"/>
              </a:rPr>
              <a:t>AgTech</a:t>
            </a:r>
            <a:endParaRPr lang="en-US" sz="1000" b="0" i="0" u="none" strike="noStrike" baseline="0">
              <a:latin typeface="ArialMT"/>
            </a:endParaRPr>
          </a:p>
          <a:p>
            <a:pPr algn="l"/>
            <a:r>
              <a:rPr lang="en-US" sz="1000" b="0" i="0" u="none" strike="noStrike" baseline="0">
                <a:latin typeface="ArialMT"/>
              </a:rPr>
              <a:t>222 tons/day, 62 trucks/week</a:t>
            </a:r>
            <a:endParaRPr lang="en-US" sz="1000" b="1"/>
          </a:p>
        </p:txBody>
      </p:sp>
      <p:cxnSp>
        <p:nvCxnSpPr>
          <p:cNvPr id="36" name="Straight Arrow Connector 35">
            <a:extLst>
              <a:ext uri="{FF2B5EF4-FFF2-40B4-BE49-F238E27FC236}">
                <a16:creationId xmlns:a16="http://schemas.microsoft.com/office/drawing/2014/main" id="{DBE3659B-466F-F567-03BF-5299EC408DAC}"/>
              </a:ext>
            </a:extLst>
          </p:cNvPr>
          <p:cNvCxnSpPr>
            <a:cxnSpLocks/>
            <a:stCxn id="31" idx="3"/>
          </p:cNvCxnSpPr>
          <p:nvPr userDrawn="1"/>
        </p:nvCxnSpPr>
        <p:spPr>
          <a:xfrm flipV="1">
            <a:off x="7002006" y="4664078"/>
            <a:ext cx="395451" cy="63589"/>
          </a:xfrm>
          <a:prstGeom prst="straightConnector1">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96DE00-F1C3-D411-C8A2-4D4AEF405C48}"/>
              </a:ext>
            </a:extLst>
          </p:cNvPr>
          <p:cNvSpPr txBox="1"/>
          <p:nvPr userDrawn="1"/>
        </p:nvSpPr>
        <p:spPr>
          <a:xfrm>
            <a:off x="5310608" y="1235227"/>
            <a:ext cx="1976487"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10.2%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Liberty Compost</a:t>
            </a:r>
          </a:p>
          <a:p>
            <a:pPr algn="l"/>
            <a:r>
              <a:rPr lang="en-US" sz="1000" b="0" i="0" u="none" strike="noStrike" baseline="0">
                <a:latin typeface="ArialMT"/>
              </a:rPr>
              <a:t>54 tons/day, 15 trucks/week</a:t>
            </a:r>
            <a:endParaRPr lang="en-US" sz="1000" b="1"/>
          </a:p>
        </p:txBody>
      </p:sp>
      <p:sp>
        <p:nvSpPr>
          <p:cNvPr id="38" name="TextBox 37">
            <a:extLst>
              <a:ext uri="{FF2B5EF4-FFF2-40B4-BE49-F238E27FC236}">
                <a16:creationId xmlns:a16="http://schemas.microsoft.com/office/drawing/2014/main" id="{EC379F96-6839-E6FC-79C9-9C7A0129413B}"/>
              </a:ext>
            </a:extLst>
          </p:cNvPr>
          <p:cNvSpPr txBox="1"/>
          <p:nvPr userDrawn="1"/>
        </p:nvSpPr>
        <p:spPr>
          <a:xfrm>
            <a:off x="5943178" y="2205603"/>
            <a:ext cx="197368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19.6%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South Kern</a:t>
            </a:r>
          </a:p>
          <a:p>
            <a:pPr algn="l"/>
            <a:r>
              <a:rPr lang="en-US" sz="1000" b="0" i="0" u="none" strike="noStrike" baseline="0">
                <a:latin typeface="ArialMT"/>
              </a:rPr>
              <a:t>104 tons/day, 29 trucks/week</a:t>
            </a:r>
            <a:endParaRPr lang="en-US" sz="1000" b="1"/>
          </a:p>
        </p:txBody>
      </p:sp>
      <p:sp>
        <p:nvSpPr>
          <p:cNvPr id="39" name="TextBox 38">
            <a:extLst>
              <a:ext uri="{FF2B5EF4-FFF2-40B4-BE49-F238E27FC236}">
                <a16:creationId xmlns:a16="http://schemas.microsoft.com/office/drawing/2014/main" id="{012A110A-D40C-AEB6-E452-2B7C1E2F76B2}"/>
              </a:ext>
            </a:extLst>
          </p:cNvPr>
          <p:cNvSpPr txBox="1"/>
          <p:nvPr userDrawn="1"/>
        </p:nvSpPr>
        <p:spPr>
          <a:xfrm>
            <a:off x="6893595" y="374140"/>
            <a:ext cx="1819569"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3.4% Compost</a:t>
            </a:r>
          </a:p>
          <a:p>
            <a:pPr algn="l"/>
            <a:r>
              <a:rPr lang="en-US" sz="1000" b="0" i="0" u="none" strike="noStrike" baseline="0">
                <a:latin typeface="ArialMT"/>
              </a:rPr>
              <a:t>IERCA</a:t>
            </a:r>
            <a:r>
              <a:rPr lang="en-US" sz="1000">
                <a:latin typeface="ArialMT"/>
              </a:rPr>
              <a:t> – Inland Empire</a:t>
            </a:r>
            <a:endParaRPr lang="en-US" sz="1000" b="0" i="0" u="none" strike="noStrike" baseline="0">
              <a:latin typeface="ArialMT"/>
            </a:endParaRPr>
          </a:p>
          <a:p>
            <a:pPr algn="l"/>
            <a:r>
              <a:rPr lang="en-US" sz="1000" b="0" i="0" u="none" strike="noStrike" baseline="0">
                <a:latin typeface="ArialMT"/>
              </a:rPr>
              <a:t>18 tons/day, 5 trucks/week</a:t>
            </a:r>
            <a:endParaRPr lang="en-US" sz="1000" b="1"/>
          </a:p>
        </p:txBody>
      </p:sp>
      <p:sp>
        <p:nvSpPr>
          <p:cNvPr id="40" name="TextBox 39">
            <a:extLst>
              <a:ext uri="{FF2B5EF4-FFF2-40B4-BE49-F238E27FC236}">
                <a16:creationId xmlns:a16="http://schemas.microsoft.com/office/drawing/2014/main" id="{1E6A49C5-B35C-13FE-EBB6-A08D73BF1B9F}"/>
              </a:ext>
            </a:extLst>
          </p:cNvPr>
          <p:cNvSpPr txBox="1"/>
          <p:nvPr userDrawn="1"/>
        </p:nvSpPr>
        <p:spPr>
          <a:xfrm>
            <a:off x="8163603" y="3656573"/>
            <a:ext cx="2323058"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0% (Pellets and Biochar)</a:t>
            </a:r>
          </a:p>
          <a:p>
            <a:r>
              <a:rPr lang="en-US" sz="1000" err="1">
                <a:latin typeface="ArialMT"/>
              </a:rPr>
              <a:t>Anaergia</a:t>
            </a:r>
            <a:r>
              <a:rPr lang="en-US" sz="1000">
                <a:latin typeface="ArialMT"/>
              </a:rPr>
              <a:t> – Rialto Bioenergy Facility</a:t>
            </a:r>
            <a:endParaRPr lang="en-US" sz="1000" b="0" i="0" u="none" strike="noStrike" baseline="0">
              <a:latin typeface="ArialMT"/>
            </a:endParaRPr>
          </a:p>
          <a:p>
            <a:pPr algn="l"/>
            <a:r>
              <a:rPr lang="en-US" sz="1000" b="0" i="0" u="none" strike="noStrike" baseline="0">
                <a:latin typeface="ArialMT"/>
              </a:rPr>
              <a:t>0 tons/day, 0 trucks/week</a:t>
            </a:r>
            <a:endParaRPr lang="en-US" sz="1000" b="1"/>
          </a:p>
        </p:txBody>
      </p:sp>
      <p:sp>
        <p:nvSpPr>
          <p:cNvPr id="41" name="TextBox 40">
            <a:extLst>
              <a:ext uri="{FF2B5EF4-FFF2-40B4-BE49-F238E27FC236}">
                <a16:creationId xmlns:a16="http://schemas.microsoft.com/office/drawing/2014/main" id="{9B411215-BCDD-0E42-1E74-916867144415}"/>
              </a:ext>
            </a:extLst>
          </p:cNvPr>
          <p:cNvSpPr txBox="1"/>
          <p:nvPr userDrawn="1"/>
        </p:nvSpPr>
        <p:spPr>
          <a:xfrm>
            <a:off x="4607019" y="4914405"/>
            <a:ext cx="1971505" cy="61293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endParaRPr lang="en-US" sz="1000" b="1" i="0" u="none" strike="noStrike" baseline="0">
              <a:latin typeface="Arial-BoldMT"/>
            </a:endParaRPr>
          </a:p>
          <a:p>
            <a:pPr algn="l"/>
            <a:r>
              <a:rPr lang="en-US" sz="1000">
                <a:latin typeface="ArialMT"/>
              </a:rPr>
              <a:t>Landfill</a:t>
            </a:r>
          </a:p>
          <a:p>
            <a:pPr algn="l"/>
            <a:r>
              <a:rPr lang="en-US" sz="1000">
                <a:latin typeface="ArialMT"/>
              </a:rPr>
              <a:t>OCWR – Prima </a:t>
            </a:r>
            <a:r>
              <a:rPr lang="en-US" sz="1000" err="1">
                <a:latin typeface="ArialMT"/>
              </a:rPr>
              <a:t>Deshecha</a:t>
            </a:r>
            <a:endParaRPr lang="en-US" sz="1000">
              <a:latin typeface="ArialMT"/>
            </a:endParaRPr>
          </a:p>
        </p:txBody>
      </p:sp>
      <p:sp>
        <p:nvSpPr>
          <p:cNvPr id="42" name="TextBox 41">
            <a:extLst>
              <a:ext uri="{FF2B5EF4-FFF2-40B4-BE49-F238E27FC236}">
                <a16:creationId xmlns:a16="http://schemas.microsoft.com/office/drawing/2014/main" id="{E8EC776B-88F2-6CD8-2B02-874E3BD80428}"/>
              </a:ext>
            </a:extLst>
          </p:cNvPr>
          <p:cNvSpPr txBox="1"/>
          <p:nvPr userDrawn="1"/>
        </p:nvSpPr>
        <p:spPr>
          <a:xfrm>
            <a:off x="7643968" y="1241601"/>
            <a:ext cx="190800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24.9% Compost</a:t>
            </a:r>
            <a:br>
              <a:rPr lang="en-US" sz="1000" b="1" i="0" u="none" strike="noStrike" baseline="0">
                <a:latin typeface="Arial-BoldMT"/>
              </a:rPr>
            </a:br>
            <a:r>
              <a:rPr lang="en-US" sz="1000" b="0" i="0" u="none" strike="noStrike" baseline="0" err="1">
                <a:latin typeface="ArialMT"/>
              </a:rPr>
              <a:t>Synagro</a:t>
            </a:r>
            <a:r>
              <a:rPr lang="en-US" sz="1000">
                <a:latin typeface="ArialMT"/>
              </a:rPr>
              <a:t> – Nursery Empire</a:t>
            </a:r>
            <a:endParaRPr lang="en-US" sz="1000" b="0" i="0" u="none" strike="noStrike" baseline="0">
              <a:latin typeface="ArialMT"/>
            </a:endParaRPr>
          </a:p>
          <a:p>
            <a:pPr algn="l"/>
            <a:r>
              <a:rPr lang="en-US" sz="1000" b="0" i="0" u="none" strike="noStrike" baseline="0">
                <a:latin typeface="ArialMT"/>
              </a:rPr>
              <a:t>132 tons/day, 37 trucks/week</a:t>
            </a:r>
            <a:endParaRPr lang="en-US" sz="1000" b="1"/>
          </a:p>
        </p:txBody>
      </p:sp>
      <p:sp>
        <p:nvSpPr>
          <p:cNvPr id="47" name="Subtitle 2">
            <a:extLst>
              <a:ext uri="{FF2B5EF4-FFF2-40B4-BE49-F238E27FC236}">
                <a16:creationId xmlns:a16="http://schemas.microsoft.com/office/drawing/2014/main" id="{357E6276-B2F0-A315-5348-916212F18225}"/>
              </a:ext>
            </a:extLst>
          </p:cNvPr>
          <p:cNvSpPr txBox="1">
            <a:spLocks/>
          </p:cNvSpPr>
          <p:nvPr userDrawn="1"/>
        </p:nvSpPr>
        <p:spPr>
          <a:xfrm>
            <a:off x="410738" y="126946"/>
            <a:ext cx="4569802" cy="1913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Biosolids Management</a:t>
            </a:r>
          </a:p>
        </p:txBody>
      </p:sp>
      <p:sp>
        <p:nvSpPr>
          <p:cNvPr id="91" name="Date Placeholder 2">
            <a:extLst>
              <a:ext uri="{FF2B5EF4-FFF2-40B4-BE49-F238E27FC236}">
                <a16:creationId xmlns:a16="http://schemas.microsoft.com/office/drawing/2014/main" id="{BB6823C3-F98D-EF5B-F906-686871AA9E38}"/>
              </a:ext>
            </a:extLst>
          </p:cNvPr>
          <p:cNvSpPr>
            <a:spLocks noGrp="1"/>
          </p:cNvSpPr>
          <p:nvPr>
            <p:ph type="dt" sz="half" idx="10"/>
          </p:nvPr>
        </p:nvSpPr>
        <p:spPr>
          <a:xfrm>
            <a:off x="838200" y="6356350"/>
            <a:ext cx="2743200" cy="365125"/>
          </a:xfrm>
        </p:spPr>
        <p:txBody>
          <a:bodyPr/>
          <a:lstStyle/>
          <a:p>
            <a:endParaRPr lang="en-US"/>
          </a:p>
        </p:txBody>
      </p:sp>
      <p:sp>
        <p:nvSpPr>
          <p:cNvPr id="92" name="Footer Placeholder 3">
            <a:extLst>
              <a:ext uri="{FF2B5EF4-FFF2-40B4-BE49-F238E27FC236}">
                <a16:creationId xmlns:a16="http://schemas.microsoft.com/office/drawing/2014/main" id="{8DB26041-486C-44EE-70F9-E13F4FDBB0AA}"/>
              </a:ext>
            </a:extLst>
          </p:cNvPr>
          <p:cNvSpPr>
            <a:spLocks noGrp="1"/>
          </p:cNvSpPr>
          <p:nvPr>
            <p:ph type="ftr" sz="quarter" idx="11"/>
          </p:nvPr>
        </p:nvSpPr>
        <p:spPr>
          <a:xfrm>
            <a:off x="4038600" y="6356350"/>
            <a:ext cx="4114800" cy="365125"/>
          </a:xfrm>
        </p:spPr>
        <p:txBody>
          <a:bodyPr/>
          <a:lstStyle/>
          <a:p>
            <a:endParaRPr lang="en-US"/>
          </a:p>
        </p:txBody>
      </p:sp>
      <p:sp>
        <p:nvSpPr>
          <p:cNvPr id="93" name="Slide Number Placeholder 4">
            <a:extLst>
              <a:ext uri="{FF2B5EF4-FFF2-40B4-BE49-F238E27FC236}">
                <a16:creationId xmlns:a16="http://schemas.microsoft.com/office/drawing/2014/main" id="{0C1DE77F-AECF-8FAE-11D5-E32B478F3D5A}"/>
              </a:ext>
            </a:extLst>
          </p:cNvPr>
          <p:cNvSpPr>
            <a:spLocks noGrp="1"/>
          </p:cNvSpPr>
          <p:nvPr>
            <p:ph type="sldNum" sz="quarter" idx="12"/>
          </p:nvPr>
        </p:nvSpPr>
        <p:spPr>
          <a:xfrm>
            <a:off x="8610600" y="6356350"/>
            <a:ext cx="2743200" cy="365125"/>
          </a:xfrm>
        </p:spPr>
        <p:txBody>
          <a:bodyPr/>
          <a:lstStyle/>
          <a:p>
            <a:fld id="{EA07271A-4EB3-4E0D-80D9-8ECE8E3D32EB}" type="slidenum">
              <a:rPr lang="en-US" smtClean="0"/>
              <a:t>‹#›</a:t>
            </a:fld>
            <a:endParaRPr lang="en-US"/>
          </a:p>
        </p:txBody>
      </p:sp>
      <p:grpSp>
        <p:nvGrpSpPr>
          <p:cNvPr id="43" name="Group 42">
            <a:extLst>
              <a:ext uri="{FF2B5EF4-FFF2-40B4-BE49-F238E27FC236}">
                <a16:creationId xmlns:a16="http://schemas.microsoft.com/office/drawing/2014/main" id="{64FECFBF-F2A1-4813-4965-88B7D7447F0D}"/>
              </a:ext>
            </a:extLst>
          </p:cNvPr>
          <p:cNvGrpSpPr/>
          <p:nvPr userDrawn="1"/>
        </p:nvGrpSpPr>
        <p:grpSpPr>
          <a:xfrm>
            <a:off x="827095" y="2400963"/>
            <a:ext cx="3737090" cy="3737088"/>
            <a:chOff x="827095" y="2489970"/>
            <a:chExt cx="3737090" cy="3737088"/>
          </a:xfrm>
        </p:grpSpPr>
        <p:pic>
          <p:nvPicPr>
            <p:cNvPr id="3" name="Picture 2" descr="Small plant growing on soil">
              <a:extLst>
                <a:ext uri="{FF2B5EF4-FFF2-40B4-BE49-F238E27FC236}">
                  <a16:creationId xmlns:a16="http://schemas.microsoft.com/office/drawing/2014/main" id="{9692963F-7841-A61D-612F-1242DDB1D6A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27095" y="2489970"/>
              <a:ext cx="3737090" cy="3737088"/>
            </a:xfrm>
            <a:prstGeom prst="ellipse">
              <a:avLst/>
            </a:prstGeom>
          </p:spPr>
        </p:pic>
        <p:sp>
          <p:nvSpPr>
            <p:cNvPr id="12" name="TextBox 1">
              <a:extLst>
                <a:ext uri="{FF2B5EF4-FFF2-40B4-BE49-F238E27FC236}">
                  <a16:creationId xmlns:a16="http://schemas.microsoft.com/office/drawing/2014/main" id="{E0E068D8-FBE4-4313-8796-3425573898C0}"/>
                </a:ext>
              </a:extLst>
            </p:cNvPr>
            <p:cNvSpPr txBox="1">
              <a:spLocks noChangeArrowheads="1"/>
            </p:cNvSpPr>
            <p:nvPr userDrawn="1"/>
          </p:nvSpPr>
          <p:spPr bwMode="auto">
            <a:xfrm>
              <a:off x="1504208" y="3421594"/>
              <a:ext cx="2454161" cy="58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lang="en-US" sz="1400" b="1">
                  <a:solidFill>
                    <a:schemeClr val="bg1"/>
                  </a:solidFill>
                  <a:effectLst/>
                  <a:latin typeface="Arial" panose="020B0604020202020204" pitchFamily="34" charset="0"/>
                  <a:ea typeface="Calibri" panose="020F0502020204030204" pitchFamily="34" charset="0"/>
                  <a:cs typeface="Arial" panose="020B0604020202020204" pitchFamily="34" charset="0"/>
                </a:rPr>
                <a:t>of OC San’s biosolids are beneficially used.</a:t>
              </a:r>
              <a:endParaRPr lang="en-US" altLang="en-US" sz="1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481A4D-6038-6AC2-DEF1-4CA155C64371}"/>
                </a:ext>
              </a:extLst>
            </p:cNvPr>
            <p:cNvSpPr txBox="1"/>
            <p:nvPr userDrawn="1"/>
          </p:nvSpPr>
          <p:spPr>
            <a:xfrm>
              <a:off x="1777903" y="2787716"/>
              <a:ext cx="2036508" cy="830997"/>
            </a:xfrm>
            <a:prstGeom prst="rect">
              <a:avLst/>
            </a:prstGeom>
            <a:noFill/>
          </p:spPr>
          <p:txBody>
            <a:bodyPr wrap="square">
              <a:spAutoFit/>
            </a:bodyPr>
            <a:lstStyle/>
            <a:p>
              <a:pPr algn="ctr"/>
              <a:r>
                <a:rPr lang="en-US" sz="4800" b="1">
                  <a:solidFill>
                    <a:schemeClr val="bg1"/>
                  </a:solidFill>
                  <a:effectLst/>
                  <a:latin typeface="Arial" panose="020B0604020202020204" pitchFamily="34" charset="0"/>
                  <a:ea typeface="Calibri" panose="020F0502020204030204" pitchFamily="34" charset="0"/>
                  <a:cs typeface="Arial" panose="020B0604020202020204" pitchFamily="34" charset="0"/>
                </a:rPr>
                <a:t>100% </a:t>
              </a:r>
              <a:endParaRPr lang="en-US" sz="4800">
                <a:solidFill>
                  <a:schemeClr val="tx1"/>
                </a:solidFill>
              </a:endParaRPr>
            </a:p>
          </p:txBody>
        </p:sp>
      </p:grpSp>
    </p:spTree>
    <p:extLst>
      <p:ext uri="{BB962C8B-B14F-4D97-AF65-F5344CB8AC3E}">
        <p14:creationId xmlns:p14="http://schemas.microsoft.com/office/powerpoint/2010/main" val="12103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35" presetClass="path" presetSubtype="0" accel="13333" decel="86667" fill="hold" nodeType="withEffect">
                                  <p:stCondLst>
                                    <p:cond delay="0"/>
                                  </p:stCondLst>
                                  <p:childTnLst>
                                    <p:animMotion origin="layout" path="M 0 0 L -0.25 0 E" pathEditMode="relative" ptsTypes="">
                                      <p:cBhvr>
                                        <p:cTn id="9" dur="3000" spd="-100000" fill="hold"/>
                                        <p:tgtEl>
                                          <p:spTgt spid="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ncial Plan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B6ECFC-1F05-4889-B9C5-25A9AC1AA0BB}"/>
              </a:ext>
            </a:extLst>
          </p:cNvPr>
          <p:cNvSpPr>
            <a:spLocks noGrp="1"/>
          </p:cNvSpPr>
          <p:nvPr>
            <p:ph type="dt" sz="half" idx="10"/>
          </p:nvPr>
        </p:nvSpPr>
        <p:spPr/>
        <p:txBody>
          <a:bodyPr/>
          <a:lstStyle/>
          <a:p>
            <a:endParaRPr lang="en-US"/>
          </a:p>
        </p:txBody>
      </p:sp>
      <p:sp>
        <p:nvSpPr>
          <p:cNvPr id="33" name="Rectangle: Rounded Corners 32">
            <a:extLst>
              <a:ext uri="{FF2B5EF4-FFF2-40B4-BE49-F238E27FC236}">
                <a16:creationId xmlns:a16="http://schemas.microsoft.com/office/drawing/2014/main" id="{9A7C1548-EE24-46C3-5663-8EC9EF173127}"/>
              </a:ext>
            </a:extLst>
          </p:cNvPr>
          <p:cNvSpPr/>
          <p:nvPr userDrawn="1"/>
        </p:nvSpPr>
        <p:spPr>
          <a:xfrm>
            <a:off x="397565" y="374904"/>
            <a:ext cx="3319918" cy="5981446"/>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A69B5CBF-6E92-9AD8-44E4-FE5A753E6887}"/>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397564" y="4558621"/>
            <a:ext cx="3319919" cy="1797729"/>
          </a:xfrm>
          <a:prstGeom prst="roundRect">
            <a:avLst>
              <a:gd name="adj" fmla="val 9834"/>
            </a:avLst>
          </a:prstGeom>
        </p:spPr>
      </p:pic>
      <p:sp>
        <p:nvSpPr>
          <p:cNvPr id="4" name="Footer Placeholder 3">
            <a:extLst>
              <a:ext uri="{FF2B5EF4-FFF2-40B4-BE49-F238E27FC236}">
                <a16:creationId xmlns:a16="http://schemas.microsoft.com/office/drawing/2014/main" id="{08F6B229-4BDC-489D-AA7A-06C7BFF7B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FC2E8-1010-49EF-BBE5-DDF871C31AD8}"/>
              </a:ext>
            </a:extLst>
          </p:cNvPr>
          <p:cNvSpPr>
            <a:spLocks noGrp="1"/>
          </p:cNvSpPr>
          <p:nvPr>
            <p:ph type="sldNum" sz="quarter" idx="12"/>
          </p:nvPr>
        </p:nvSpPr>
        <p:spPr/>
        <p:txBody>
          <a:bodyPr/>
          <a:lstStyle/>
          <a:p>
            <a:fld id="{EA07271A-4EB3-4E0D-80D9-8ECE8E3D32EB}" type="slidenum">
              <a:rPr lang="en-US" smtClean="0"/>
              <a:t>‹#›</a:t>
            </a:fld>
            <a:endParaRPr lang="en-US"/>
          </a:p>
        </p:txBody>
      </p:sp>
      <p:graphicFrame>
        <p:nvGraphicFramePr>
          <p:cNvPr id="25" name="Chart 24">
            <a:extLst>
              <a:ext uri="{FF2B5EF4-FFF2-40B4-BE49-F238E27FC236}">
                <a16:creationId xmlns:a16="http://schemas.microsoft.com/office/drawing/2014/main" id="{3418788F-F07D-C89A-3777-ED1CF032C8C0}"/>
              </a:ext>
            </a:extLst>
          </p:cNvPr>
          <p:cNvGraphicFramePr/>
          <p:nvPr userDrawn="1">
            <p:extLst>
              <p:ext uri="{D42A27DB-BD31-4B8C-83A1-F6EECF244321}">
                <p14:modId xmlns:p14="http://schemas.microsoft.com/office/powerpoint/2010/main" val="1004048578"/>
              </p:ext>
            </p:extLst>
          </p:nvPr>
        </p:nvGraphicFramePr>
        <p:xfrm>
          <a:off x="4215854" y="237673"/>
          <a:ext cx="4739925" cy="315995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A8087353-A5F8-E54B-8C5F-013052711FF2}"/>
              </a:ext>
            </a:extLst>
          </p:cNvPr>
          <p:cNvSpPr txBox="1"/>
          <p:nvPr userDrawn="1"/>
        </p:nvSpPr>
        <p:spPr>
          <a:xfrm>
            <a:off x="5715331" y="1525260"/>
            <a:ext cx="1740969" cy="584775"/>
          </a:xfrm>
          <a:prstGeom prst="rect">
            <a:avLst/>
          </a:prstGeom>
        </p:spPr>
        <p:txBody>
          <a:bodyPr wrap="square">
            <a:spAutoFit/>
          </a:bodyPr>
          <a:lstStyle/>
          <a:p>
            <a:pPr algn="ctr"/>
            <a:r>
              <a:rPr lang="en-US" sz="1600" b="1"/>
              <a:t>Where the money comes from</a:t>
            </a:r>
          </a:p>
        </p:txBody>
      </p:sp>
      <p:grpSp>
        <p:nvGrpSpPr>
          <p:cNvPr id="27" name="Group 26">
            <a:extLst>
              <a:ext uri="{FF2B5EF4-FFF2-40B4-BE49-F238E27FC236}">
                <a16:creationId xmlns:a16="http://schemas.microsoft.com/office/drawing/2014/main" id="{BDD1B903-DC72-982A-424F-3893010A98B7}"/>
              </a:ext>
            </a:extLst>
          </p:cNvPr>
          <p:cNvGrpSpPr/>
          <p:nvPr userDrawn="1"/>
        </p:nvGrpSpPr>
        <p:grpSpPr>
          <a:xfrm>
            <a:off x="8176204" y="498858"/>
            <a:ext cx="1825602" cy="2637577"/>
            <a:chOff x="4735243" y="3431059"/>
            <a:chExt cx="1825602" cy="2637577"/>
          </a:xfrm>
        </p:grpSpPr>
        <p:sp>
          <p:nvSpPr>
            <p:cNvPr id="28" name="TextBox 27">
              <a:extLst>
                <a:ext uri="{FF2B5EF4-FFF2-40B4-BE49-F238E27FC236}">
                  <a16:creationId xmlns:a16="http://schemas.microsoft.com/office/drawing/2014/main" id="{B0DB3CC2-2845-557D-DBF9-7EBF39A934E9}"/>
                </a:ext>
              </a:extLst>
            </p:cNvPr>
            <p:cNvSpPr txBox="1"/>
            <p:nvPr userDrawn="1"/>
          </p:nvSpPr>
          <p:spPr>
            <a:xfrm>
              <a:off x="4735243" y="3431059"/>
              <a:ext cx="1740969" cy="523220"/>
            </a:xfrm>
            <a:prstGeom prst="rect">
              <a:avLst/>
            </a:prstGeom>
          </p:spPr>
          <p:txBody>
            <a:bodyPr wrap="square">
              <a:spAutoFit/>
            </a:bodyPr>
            <a:lstStyle/>
            <a:p>
              <a:pPr algn="l"/>
              <a:r>
                <a:rPr lang="en-US" sz="1400" b="1">
                  <a:solidFill>
                    <a:srgbClr val="1B76BB"/>
                  </a:solidFill>
                </a:rPr>
                <a:t>Fees &amp; Charges</a:t>
              </a:r>
            </a:p>
            <a:p>
              <a:pPr algn="l"/>
              <a:r>
                <a:rPr lang="en-US" sz="1400" b="0"/>
                <a:t>$383.6M / 72.9%</a:t>
              </a:r>
            </a:p>
          </p:txBody>
        </p:sp>
        <p:sp>
          <p:nvSpPr>
            <p:cNvPr id="29" name="TextBox 28">
              <a:extLst>
                <a:ext uri="{FF2B5EF4-FFF2-40B4-BE49-F238E27FC236}">
                  <a16:creationId xmlns:a16="http://schemas.microsoft.com/office/drawing/2014/main" id="{C49BFD48-ABE4-CAB2-41D0-A6DA4DE4A1B5}"/>
                </a:ext>
              </a:extLst>
            </p:cNvPr>
            <p:cNvSpPr txBox="1"/>
            <p:nvPr userDrawn="1"/>
          </p:nvSpPr>
          <p:spPr>
            <a:xfrm>
              <a:off x="4735243" y="3959648"/>
              <a:ext cx="1740969" cy="523220"/>
            </a:xfrm>
            <a:prstGeom prst="rect">
              <a:avLst/>
            </a:prstGeom>
          </p:spPr>
          <p:txBody>
            <a:bodyPr wrap="square">
              <a:spAutoFit/>
            </a:bodyPr>
            <a:lstStyle/>
            <a:p>
              <a:pPr algn="l"/>
              <a:r>
                <a:rPr lang="en-US" sz="1400" b="1">
                  <a:solidFill>
                    <a:srgbClr val="00ADEE"/>
                  </a:solidFill>
                </a:rPr>
                <a:t>Property Taxes</a:t>
              </a:r>
            </a:p>
            <a:p>
              <a:pPr algn="l"/>
              <a:r>
                <a:rPr lang="en-US" sz="1400" b="0"/>
                <a:t>$117.6M / 22.3%</a:t>
              </a:r>
            </a:p>
          </p:txBody>
        </p:sp>
        <p:sp>
          <p:nvSpPr>
            <p:cNvPr id="30" name="TextBox 29">
              <a:extLst>
                <a:ext uri="{FF2B5EF4-FFF2-40B4-BE49-F238E27FC236}">
                  <a16:creationId xmlns:a16="http://schemas.microsoft.com/office/drawing/2014/main" id="{9A25B7F6-A8D9-B305-C005-584220D9846E}"/>
                </a:ext>
              </a:extLst>
            </p:cNvPr>
            <p:cNvSpPr txBox="1"/>
            <p:nvPr userDrawn="1"/>
          </p:nvSpPr>
          <p:spPr>
            <a:xfrm>
              <a:off x="4735243" y="4488237"/>
              <a:ext cx="1740969" cy="523220"/>
            </a:xfrm>
            <a:prstGeom prst="rect">
              <a:avLst/>
            </a:prstGeom>
          </p:spPr>
          <p:txBody>
            <a:bodyPr wrap="square">
              <a:spAutoFit/>
            </a:bodyPr>
            <a:lstStyle/>
            <a:p>
              <a:pPr algn="l"/>
              <a:r>
                <a:rPr lang="en-US" sz="1400" b="1">
                  <a:solidFill>
                    <a:srgbClr val="8BC53F"/>
                  </a:solidFill>
                </a:rPr>
                <a:t>Other</a:t>
              </a:r>
            </a:p>
            <a:p>
              <a:pPr algn="l"/>
              <a:r>
                <a:rPr lang="en-US" sz="1400" b="0"/>
                <a:t>$4.6M / 0.9%</a:t>
              </a:r>
            </a:p>
          </p:txBody>
        </p:sp>
        <p:sp>
          <p:nvSpPr>
            <p:cNvPr id="31" name="TextBox 30">
              <a:extLst>
                <a:ext uri="{FF2B5EF4-FFF2-40B4-BE49-F238E27FC236}">
                  <a16:creationId xmlns:a16="http://schemas.microsoft.com/office/drawing/2014/main" id="{554FF1B5-7DAA-8E29-6203-7DFB294E4406}"/>
                </a:ext>
              </a:extLst>
            </p:cNvPr>
            <p:cNvSpPr txBox="1"/>
            <p:nvPr userDrawn="1"/>
          </p:nvSpPr>
          <p:spPr>
            <a:xfrm>
              <a:off x="4738314" y="5016826"/>
              <a:ext cx="1740969" cy="523220"/>
            </a:xfrm>
            <a:prstGeom prst="rect">
              <a:avLst/>
            </a:prstGeom>
          </p:spPr>
          <p:txBody>
            <a:bodyPr wrap="square">
              <a:spAutoFit/>
            </a:bodyPr>
            <a:lstStyle/>
            <a:p>
              <a:pPr algn="l"/>
              <a:r>
                <a:rPr lang="en-US" sz="1400" b="1">
                  <a:solidFill>
                    <a:srgbClr val="FAAF40"/>
                  </a:solidFill>
                </a:rPr>
                <a:t>Interest</a:t>
              </a:r>
            </a:p>
            <a:p>
              <a:pPr algn="l"/>
              <a:r>
                <a:rPr lang="en-US" sz="1400" b="0"/>
                <a:t>$17.1M / 3.2%</a:t>
              </a:r>
            </a:p>
          </p:txBody>
        </p:sp>
        <p:sp>
          <p:nvSpPr>
            <p:cNvPr id="32" name="TextBox 31">
              <a:extLst>
                <a:ext uri="{FF2B5EF4-FFF2-40B4-BE49-F238E27FC236}">
                  <a16:creationId xmlns:a16="http://schemas.microsoft.com/office/drawing/2014/main" id="{8932CA31-49B4-2A76-849C-CC6FD2CE97EE}"/>
                </a:ext>
              </a:extLst>
            </p:cNvPr>
            <p:cNvSpPr txBox="1"/>
            <p:nvPr userDrawn="1"/>
          </p:nvSpPr>
          <p:spPr>
            <a:xfrm>
              <a:off x="4738314" y="5545416"/>
              <a:ext cx="1822531" cy="523220"/>
            </a:xfrm>
            <a:prstGeom prst="rect">
              <a:avLst/>
            </a:prstGeom>
          </p:spPr>
          <p:txBody>
            <a:bodyPr wrap="square">
              <a:spAutoFit/>
            </a:bodyPr>
            <a:lstStyle/>
            <a:p>
              <a:pPr algn="l"/>
              <a:r>
                <a:rPr lang="en-US" sz="1400" b="1">
                  <a:solidFill>
                    <a:srgbClr val="CE5F39"/>
                  </a:solidFill>
                </a:rPr>
                <a:t>Intra-district Transfers</a:t>
              </a:r>
            </a:p>
            <a:p>
              <a:pPr algn="l"/>
              <a:r>
                <a:rPr lang="en-US" sz="1400" b="0"/>
                <a:t>$3.5M / 0.7%</a:t>
              </a:r>
            </a:p>
          </p:txBody>
        </p:sp>
      </p:grpSp>
      <p:graphicFrame>
        <p:nvGraphicFramePr>
          <p:cNvPr id="13" name="Chart 12">
            <a:extLst>
              <a:ext uri="{FF2B5EF4-FFF2-40B4-BE49-F238E27FC236}">
                <a16:creationId xmlns:a16="http://schemas.microsoft.com/office/drawing/2014/main" id="{E200DCE0-2A68-A12F-55D0-C3F23AB440D0}"/>
              </a:ext>
            </a:extLst>
          </p:cNvPr>
          <p:cNvGraphicFramePr/>
          <p:nvPr userDrawn="1">
            <p:extLst>
              <p:ext uri="{D42A27DB-BD31-4B8C-83A1-F6EECF244321}">
                <p14:modId xmlns:p14="http://schemas.microsoft.com/office/powerpoint/2010/main" val="4183936413"/>
              </p:ext>
            </p:extLst>
          </p:nvPr>
        </p:nvGraphicFramePr>
        <p:xfrm>
          <a:off x="4212783" y="3460377"/>
          <a:ext cx="4739925" cy="315995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86BE7A94-B4CB-FD66-7C43-831FAF84CE41}"/>
              </a:ext>
            </a:extLst>
          </p:cNvPr>
          <p:cNvSpPr txBox="1"/>
          <p:nvPr userDrawn="1"/>
        </p:nvSpPr>
        <p:spPr>
          <a:xfrm>
            <a:off x="5712260" y="4747964"/>
            <a:ext cx="1740969" cy="584775"/>
          </a:xfrm>
          <a:prstGeom prst="rect">
            <a:avLst/>
          </a:prstGeom>
        </p:spPr>
        <p:txBody>
          <a:bodyPr wrap="square">
            <a:spAutoFit/>
          </a:bodyPr>
          <a:lstStyle/>
          <a:p>
            <a:pPr algn="ctr"/>
            <a:r>
              <a:rPr lang="en-US" sz="1600" b="1"/>
              <a:t>Where the</a:t>
            </a:r>
            <a:br>
              <a:rPr lang="en-US" sz="1600" b="1"/>
            </a:br>
            <a:r>
              <a:rPr lang="en-US" sz="1600" b="1"/>
              <a:t>money goes</a:t>
            </a:r>
          </a:p>
        </p:txBody>
      </p:sp>
      <p:grpSp>
        <p:nvGrpSpPr>
          <p:cNvPr id="18" name="Group 17">
            <a:extLst>
              <a:ext uri="{FF2B5EF4-FFF2-40B4-BE49-F238E27FC236}">
                <a16:creationId xmlns:a16="http://schemas.microsoft.com/office/drawing/2014/main" id="{59C00175-2F40-578C-A61D-8B710FDA4A3E}"/>
              </a:ext>
            </a:extLst>
          </p:cNvPr>
          <p:cNvGrpSpPr/>
          <p:nvPr userDrawn="1"/>
        </p:nvGrpSpPr>
        <p:grpSpPr>
          <a:xfrm>
            <a:off x="8173133" y="3985857"/>
            <a:ext cx="2489090" cy="2108987"/>
            <a:chOff x="4735243" y="3431059"/>
            <a:chExt cx="2489090" cy="2108987"/>
          </a:xfrm>
        </p:grpSpPr>
        <p:sp>
          <p:nvSpPr>
            <p:cNvPr id="21" name="TextBox 20">
              <a:extLst>
                <a:ext uri="{FF2B5EF4-FFF2-40B4-BE49-F238E27FC236}">
                  <a16:creationId xmlns:a16="http://schemas.microsoft.com/office/drawing/2014/main" id="{0E058BC9-D844-92D7-1849-C1F0A9374FDC}"/>
                </a:ext>
              </a:extLst>
            </p:cNvPr>
            <p:cNvSpPr txBox="1"/>
            <p:nvPr userDrawn="1"/>
          </p:nvSpPr>
          <p:spPr>
            <a:xfrm>
              <a:off x="4735243" y="3431059"/>
              <a:ext cx="2489090" cy="523220"/>
            </a:xfrm>
            <a:prstGeom prst="rect">
              <a:avLst/>
            </a:prstGeom>
          </p:spPr>
          <p:txBody>
            <a:bodyPr wrap="square">
              <a:spAutoFit/>
            </a:bodyPr>
            <a:lstStyle/>
            <a:p>
              <a:pPr algn="l"/>
              <a:r>
                <a:rPr lang="en-US" sz="1400" b="1">
                  <a:solidFill>
                    <a:srgbClr val="1B76BB"/>
                  </a:solidFill>
                </a:rPr>
                <a:t>Capital Improvement Program</a:t>
              </a:r>
            </a:p>
            <a:p>
              <a:pPr algn="l"/>
              <a:r>
                <a:rPr lang="en-US" sz="1400" b="0"/>
                <a:t>$223.1M / 42.9%</a:t>
              </a:r>
            </a:p>
          </p:txBody>
        </p:sp>
        <p:sp>
          <p:nvSpPr>
            <p:cNvPr id="22" name="TextBox 21">
              <a:extLst>
                <a:ext uri="{FF2B5EF4-FFF2-40B4-BE49-F238E27FC236}">
                  <a16:creationId xmlns:a16="http://schemas.microsoft.com/office/drawing/2014/main" id="{7E006E53-8B94-A25A-951A-4D5AA495E0DC}"/>
                </a:ext>
              </a:extLst>
            </p:cNvPr>
            <p:cNvSpPr txBox="1"/>
            <p:nvPr userDrawn="1"/>
          </p:nvSpPr>
          <p:spPr>
            <a:xfrm>
              <a:off x="4735243" y="3959648"/>
              <a:ext cx="1740969" cy="523220"/>
            </a:xfrm>
            <a:prstGeom prst="rect">
              <a:avLst/>
            </a:prstGeom>
          </p:spPr>
          <p:txBody>
            <a:bodyPr wrap="square">
              <a:spAutoFit/>
            </a:bodyPr>
            <a:lstStyle/>
            <a:p>
              <a:pPr algn="l"/>
              <a:r>
                <a:rPr lang="en-US" sz="1400" b="1">
                  <a:solidFill>
                    <a:srgbClr val="00ADEE"/>
                  </a:solidFill>
                </a:rPr>
                <a:t>Operating Expenses</a:t>
              </a:r>
            </a:p>
            <a:p>
              <a:pPr algn="l"/>
              <a:r>
                <a:rPr lang="en-US" sz="1400" b="0"/>
                <a:t>$232.7M / 44.7%</a:t>
              </a:r>
            </a:p>
          </p:txBody>
        </p:sp>
        <p:sp>
          <p:nvSpPr>
            <p:cNvPr id="23" name="TextBox 22">
              <a:extLst>
                <a:ext uri="{FF2B5EF4-FFF2-40B4-BE49-F238E27FC236}">
                  <a16:creationId xmlns:a16="http://schemas.microsoft.com/office/drawing/2014/main" id="{651C8AF7-401F-1EE0-CF9A-C33A5812E6C5}"/>
                </a:ext>
              </a:extLst>
            </p:cNvPr>
            <p:cNvSpPr txBox="1"/>
            <p:nvPr userDrawn="1"/>
          </p:nvSpPr>
          <p:spPr>
            <a:xfrm>
              <a:off x="4735243" y="4488237"/>
              <a:ext cx="1740969" cy="523220"/>
            </a:xfrm>
            <a:prstGeom prst="rect">
              <a:avLst/>
            </a:prstGeom>
          </p:spPr>
          <p:txBody>
            <a:bodyPr wrap="square">
              <a:spAutoFit/>
            </a:bodyPr>
            <a:lstStyle/>
            <a:p>
              <a:pPr algn="l"/>
              <a:r>
                <a:rPr lang="en-US" sz="1400" b="1">
                  <a:solidFill>
                    <a:srgbClr val="8BC53F"/>
                  </a:solidFill>
                </a:rPr>
                <a:t>Debt Service</a:t>
              </a:r>
            </a:p>
            <a:p>
              <a:pPr algn="l"/>
              <a:r>
                <a:rPr lang="en-US" sz="1400" b="0"/>
                <a:t>$61M / 11.7%</a:t>
              </a:r>
            </a:p>
          </p:txBody>
        </p:sp>
        <p:sp>
          <p:nvSpPr>
            <p:cNvPr id="24" name="TextBox 23">
              <a:extLst>
                <a:ext uri="{FF2B5EF4-FFF2-40B4-BE49-F238E27FC236}">
                  <a16:creationId xmlns:a16="http://schemas.microsoft.com/office/drawing/2014/main" id="{CF75E829-E4D2-2225-4EAA-0BC22D501CED}"/>
                </a:ext>
              </a:extLst>
            </p:cNvPr>
            <p:cNvSpPr txBox="1"/>
            <p:nvPr userDrawn="1"/>
          </p:nvSpPr>
          <p:spPr>
            <a:xfrm>
              <a:off x="4738314" y="5016826"/>
              <a:ext cx="1952619" cy="523220"/>
            </a:xfrm>
            <a:prstGeom prst="rect">
              <a:avLst/>
            </a:prstGeom>
          </p:spPr>
          <p:txBody>
            <a:bodyPr wrap="square">
              <a:spAutoFit/>
            </a:bodyPr>
            <a:lstStyle/>
            <a:p>
              <a:pPr algn="l"/>
              <a:r>
                <a:rPr lang="en-US" sz="1400" b="1">
                  <a:solidFill>
                    <a:srgbClr val="FAAF40"/>
                  </a:solidFill>
                </a:rPr>
                <a:t>Intra-district Transfers</a:t>
              </a:r>
            </a:p>
            <a:p>
              <a:pPr algn="l"/>
              <a:r>
                <a:rPr lang="en-US" sz="1400" b="0"/>
                <a:t>$3.5M / 0.7%</a:t>
              </a:r>
            </a:p>
          </p:txBody>
        </p:sp>
      </p:grpSp>
      <p:sp>
        <p:nvSpPr>
          <p:cNvPr id="35" name="Title 1">
            <a:extLst>
              <a:ext uri="{FF2B5EF4-FFF2-40B4-BE49-F238E27FC236}">
                <a16:creationId xmlns:a16="http://schemas.microsoft.com/office/drawing/2014/main" id="{F6999847-FFC6-C81A-1126-AF0FD0056242}"/>
              </a:ext>
            </a:extLst>
          </p:cNvPr>
          <p:cNvSpPr txBox="1">
            <a:spLocks/>
          </p:cNvSpPr>
          <p:nvPr userDrawn="1"/>
        </p:nvSpPr>
        <p:spPr>
          <a:xfrm>
            <a:off x="675365" y="710348"/>
            <a:ext cx="2644140" cy="43273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4000">
                <a:solidFill>
                  <a:schemeClr val="bg1"/>
                </a:solidFill>
                <a:latin typeface="Arial"/>
                <a:cs typeface="Arial" panose="020B0604020202020204" pitchFamily="34" charset="0"/>
              </a:rPr>
              <a:t>Sound Financial Planning</a:t>
            </a:r>
          </a:p>
        </p:txBody>
      </p:sp>
      <p:sp>
        <p:nvSpPr>
          <p:cNvPr id="9" name="Title 1">
            <a:extLst>
              <a:ext uri="{FF2B5EF4-FFF2-40B4-BE49-F238E27FC236}">
                <a16:creationId xmlns:a16="http://schemas.microsoft.com/office/drawing/2014/main" id="{4043555A-483C-D9A2-8AF3-9017D8BEFB0B}"/>
              </a:ext>
            </a:extLst>
          </p:cNvPr>
          <p:cNvSpPr txBox="1">
            <a:spLocks/>
          </p:cNvSpPr>
          <p:nvPr userDrawn="1"/>
        </p:nvSpPr>
        <p:spPr>
          <a:xfrm>
            <a:off x="675365" y="4558621"/>
            <a:ext cx="2644140" cy="179772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2400">
                <a:solidFill>
                  <a:schemeClr val="bg1"/>
                </a:solidFill>
                <a:latin typeface="Arial"/>
                <a:cs typeface="Arial" panose="020B0604020202020204" pitchFamily="34" charset="0"/>
              </a:rPr>
              <a:t>For Fiscal Year 2024/25</a:t>
            </a:r>
          </a:p>
        </p:txBody>
      </p:sp>
    </p:spTree>
    <p:extLst>
      <p:ext uri="{BB962C8B-B14F-4D97-AF65-F5344CB8AC3E}">
        <p14:creationId xmlns:p14="http://schemas.microsoft.com/office/powerpoint/2010/main" val="6881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par>
                                <p:cTn id="8" presetID="10" presetClass="entr" presetSubtype="0" fill="hold"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10" presetClass="entr" presetSubtype="0" fill="hold" nodeType="withEffect">
                                  <p:stCondLst>
                                    <p:cond delay="2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13" grpId="0">
        <p:bldAsOne/>
      </p:bldGraphic>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3D5849-ABAF-4C7F-B2F4-721ECEC483A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D125DA0-9AA8-4298-9999-6F99331D3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FB18B-B11F-4218-AF6F-35BB95706AE8}"/>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11" name="Graphic 10">
            <a:extLst>
              <a:ext uri="{FF2B5EF4-FFF2-40B4-BE49-F238E27FC236}">
                <a16:creationId xmlns:a16="http://schemas.microsoft.com/office/drawing/2014/main" id="{890CDC1C-7240-681E-A5DD-2A49F39138F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1" r="859" b="11006"/>
          <a:stretch/>
        </p:blipFill>
        <p:spPr>
          <a:xfrm>
            <a:off x="-1" y="1451298"/>
            <a:ext cx="12191999" cy="5406702"/>
          </a:xfrm>
          <a:prstGeom prst="rect">
            <a:avLst/>
          </a:prstGeom>
        </p:spPr>
      </p:pic>
      <p:sp>
        <p:nvSpPr>
          <p:cNvPr id="12" name="Title 1">
            <a:extLst>
              <a:ext uri="{FF2B5EF4-FFF2-40B4-BE49-F238E27FC236}">
                <a16:creationId xmlns:a16="http://schemas.microsoft.com/office/drawing/2014/main" id="{D07D0CA8-500B-6382-1335-2A16CD4F560A}"/>
              </a:ext>
            </a:extLst>
          </p:cNvPr>
          <p:cNvSpPr txBox="1">
            <a:spLocks/>
          </p:cNvSpPr>
          <p:nvPr userDrawn="1"/>
        </p:nvSpPr>
        <p:spPr>
          <a:xfrm>
            <a:off x="790118" y="728001"/>
            <a:ext cx="10611760" cy="5401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9600">
                <a:solidFill>
                  <a:srgbClr val="1B75BB"/>
                </a:solidFill>
                <a:latin typeface="Arial"/>
                <a:cs typeface="Arial" panose="020B0604020202020204" pitchFamily="34" charset="0"/>
              </a:rPr>
              <a:t>Questions?</a:t>
            </a:r>
          </a:p>
        </p:txBody>
      </p:sp>
      <p:cxnSp>
        <p:nvCxnSpPr>
          <p:cNvPr id="13" name="Straight Connector 12">
            <a:extLst>
              <a:ext uri="{FF2B5EF4-FFF2-40B4-BE49-F238E27FC236}">
                <a16:creationId xmlns:a16="http://schemas.microsoft.com/office/drawing/2014/main" id="{8437889E-31E3-9410-8219-9B04A414CAF0}"/>
              </a:ext>
            </a:extLst>
          </p:cNvPr>
          <p:cNvCxnSpPr>
            <a:cxnSpLocks/>
            <a:endCxn id="11" idx="2"/>
          </p:cNvCxnSpPr>
          <p:nvPr userDrawn="1"/>
        </p:nvCxnSpPr>
        <p:spPr>
          <a:xfrm>
            <a:off x="6095999" y="4314825"/>
            <a:ext cx="0" cy="2543175"/>
          </a:xfrm>
          <a:prstGeom prst="line">
            <a:avLst/>
          </a:prstGeom>
          <a:ln>
            <a:solidFill>
              <a:schemeClr val="bg1">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76BC71-3F13-F458-8967-D195F952AE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Date Placeholder 2">
            <a:extLst>
              <a:ext uri="{FF2B5EF4-FFF2-40B4-BE49-F238E27FC236}">
                <a16:creationId xmlns:a16="http://schemas.microsoft.com/office/drawing/2014/main" id="{4DD1F4BF-D94D-41DF-B56A-C0F8FBD3012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676D56A-677A-40A5-8E66-3820CAC0F3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614236-C564-43B0-95DE-9A8886566A77}"/>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7" name="Rectangle: Rounded Corners 26">
            <a:extLst>
              <a:ext uri="{FF2B5EF4-FFF2-40B4-BE49-F238E27FC236}">
                <a16:creationId xmlns:a16="http://schemas.microsoft.com/office/drawing/2014/main" id="{C8E0FAFF-38DA-479A-6722-F83910C4CA8A}"/>
              </a:ext>
            </a:extLst>
          </p:cNvPr>
          <p:cNvSpPr/>
          <p:nvPr userDrawn="1"/>
        </p:nvSpPr>
        <p:spPr>
          <a:xfrm rot="5400000">
            <a:off x="626057" y="2004393"/>
            <a:ext cx="5074255" cy="3352800"/>
          </a:xfrm>
          <a:prstGeom prst="roundRect">
            <a:avLst>
              <a:gd name="adj" fmla="val 13637"/>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itle 1">
            <a:extLst>
              <a:ext uri="{FF2B5EF4-FFF2-40B4-BE49-F238E27FC236}">
                <a16:creationId xmlns:a16="http://schemas.microsoft.com/office/drawing/2014/main" id="{2B476C58-AF58-8225-C63C-F95B7A85AA25}"/>
              </a:ext>
            </a:extLst>
          </p:cNvPr>
          <p:cNvSpPr txBox="1">
            <a:spLocks/>
          </p:cNvSpPr>
          <p:nvPr userDrawn="1"/>
        </p:nvSpPr>
        <p:spPr>
          <a:xfrm>
            <a:off x="1729599" y="1307862"/>
            <a:ext cx="2867172" cy="12455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r>
              <a:rPr lang="en-US" sz="3800">
                <a:solidFill>
                  <a:srgbClr val="1B75BB"/>
                </a:solidFill>
                <a:latin typeface="Arial"/>
                <a:cs typeface="Arial" panose="020B0604020202020204" pitchFamily="34" charset="0"/>
              </a:rPr>
              <a:t>For More Information</a:t>
            </a:r>
          </a:p>
        </p:txBody>
      </p:sp>
      <p:sp>
        <p:nvSpPr>
          <p:cNvPr id="29" name="Content Placeholder 2">
            <a:extLst>
              <a:ext uri="{FF2B5EF4-FFF2-40B4-BE49-F238E27FC236}">
                <a16:creationId xmlns:a16="http://schemas.microsoft.com/office/drawing/2014/main" id="{D563F49F-558B-14DD-AC6E-1EA9F84757C6}"/>
              </a:ext>
            </a:extLst>
          </p:cNvPr>
          <p:cNvSpPr txBox="1">
            <a:spLocks/>
          </p:cNvSpPr>
          <p:nvPr userDrawn="1"/>
        </p:nvSpPr>
        <p:spPr>
          <a:xfrm>
            <a:off x="2099622" y="2615961"/>
            <a:ext cx="2127126" cy="610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US" sz="1400">
                <a:solidFill>
                  <a:prstClr val="black"/>
                </a:solidFill>
                <a:ea typeface="Times New Roman" panose="02020603050405020304" pitchFamily="18" charset="0"/>
              </a:rPr>
              <a:t>Visit us at: OCSan.gov</a:t>
            </a:r>
            <a:br>
              <a:rPr lang="en-US" sz="1400">
                <a:solidFill>
                  <a:prstClr val="black"/>
                </a:solidFill>
                <a:ea typeface="Times New Roman" panose="02020603050405020304" pitchFamily="18" charset="0"/>
              </a:rPr>
            </a:br>
            <a:r>
              <a:rPr lang="en-US" sz="1400">
                <a:solidFill>
                  <a:prstClr val="black"/>
                </a:solidFill>
                <a:ea typeface="Times New Roman" panose="02020603050405020304" pitchFamily="18" charset="0"/>
              </a:rPr>
              <a:t>Follow us: @OCSanDistrict</a:t>
            </a:r>
          </a:p>
        </p:txBody>
      </p:sp>
      <p:sp>
        <p:nvSpPr>
          <p:cNvPr id="30" name="Content Placeholder 2">
            <a:extLst>
              <a:ext uri="{FF2B5EF4-FFF2-40B4-BE49-F238E27FC236}">
                <a16:creationId xmlns:a16="http://schemas.microsoft.com/office/drawing/2014/main" id="{A8DD8005-3055-0819-059A-4A4D9CC47092}"/>
              </a:ext>
            </a:extLst>
          </p:cNvPr>
          <p:cNvSpPr txBox="1">
            <a:spLocks/>
          </p:cNvSpPr>
          <p:nvPr userDrawn="1"/>
        </p:nvSpPr>
        <p:spPr>
          <a:xfrm>
            <a:off x="2741551" y="3609567"/>
            <a:ext cx="843268" cy="272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US" sz="1400" i="1">
                <a:solidFill>
                  <a:prstClr val="black"/>
                </a:solidFill>
                <a:ea typeface="Times New Roman" panose="02020603050405020304" pitchFamily="18" charset="0"/>
              </a:rPr>
              <a:t>Also on…</a:t>
            </a:r>
          </a:p>
        </p:txBody>
      </p:sp>
      <p:sp>
        <p:nvSpPr>
          <p:cNvPr id="31" name="Text Placeholder 2">
            <a:extLst>
              <a:ext uri="{FF2B5EF4-FFF2-40B4-BE49-F238E27FC236}">
                <a16:creationId xmlns:a16="http://schemas.microsoft.com/office/drawing/2014/main" id="{76991B0E-3A27-E2B7-872A-5567FD2696F7}"/>
              </a:ext>
            </a:extLst>
          </p:cNvPr>
          <p:cNvSpPr txBox="1">
            <a:spLocks/>
          </p:cNvSpPr>
          <p:nvPr userDrawn="1"/>
        </p:nvSpPr>
        <p:spPr>
          <a:xfrm>
            <a:off x="1729599" y="4574088"/>
            <a:ext cx="2867172" cy="1478372"/>
          </a:xfrm>
          <a:prstGeom prst="rect">
            <a:avLst/>
          </a:prstGeom>
        </p:spPr>
        <p:txBody>
          <a:bodyPr vert="horz" lIns="91440" tIns="182880" rIns="91440" bIns="45720" rtlCol="0" anchor="t">
            <a:noAutofit/>
          </a:bodyPr>
          <a:lstStyle>
            <a:lvl1pPr marL="0" indent="0" algn="ctr" defTabSz="914400" rtl="0" eaLnBrk="1" latinLnBrk="0" hangingPunct="1">
              <a:lnSpc>
                <a:spcPts val="900"/>
              </a:lnSpc>
              <a:spcBef>
                <a:spcPts val="1000"/>
              </a:spcBef>
              <a:spcAft>
                <a:spcPts val="0"/>
              </a:spcAft>
              <a:buFont typeface="Arial" panose="020B0604020202020204" pitchFamily="34" charset="0"/>
              <a:buNone/>
              <a:defRPr sz="14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ts val="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ysClr val="windowText" lastClr="000000"/>
                </a:solidFill>
                <a:effectLst/>
                <a:uLnTx/>
                <a:uFillTx/>
                <a:latin typeface="Calibri"/>
                <a:ea typeface="+mn-ea"/>
                <a:cs typeface="+mn-cs"/>
              </a:rPr>
              <a:t>Contact info here</a:t>
            </a:r>
          </a:p>
        </p:txBody>
      </p:sp>
      <p:sp>
        <p:nvSpPr>
          <p:cNvPr id="32" name="Rectangle 31">
            <a:extLst>
              <a:ext uri="{FF2B5EF4-FFF2-40B4-BE49-F238E27FC236}">
                <a16:creationId xmlns:a16="http://schemas.microsoft.com/office/drawing/2014/main" id="{73B56C34-DA5D-0268-F514-62846E818F58}"/>
              </a:ext>
            </a:extLst>
          </p:cNvPr>
          <p:cNvSpPr/>
          <p:nvPr userDrawn="1"/>
        </p:nvSpPr>
        <p:spPr>
          <a:xfrm>
            <a:off x="2951355" y="3117082"/>
            <a:ext cx="421634" cy="4456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57A82A38-0FC5-E9DE-09D0-46DE60D8F2E5}"/>
              </a:ext>
            </a:extLst>
          </p:cNvPr>
          <p:cNvGrpSpPr/>
          <p:nvPr userDrawn="1"/>
        </p:nvGrpSpPr>
        <p:grpSpPr>
          <a:xfrm>
            <a:off x="2418109" y="3120583"/>
            <a:ext cx="1488125" cy="433739"/>
            <a:chOff x="2278827" y="3120583"/>
            <a:chExt cx="1488125" cy="433739"/>
          </a:xfrm>
        </p:grpSpPr>
        <p:pic>
          <p:nvPicPr>
            <p:cNvPr id="34" name="Picture 33" descr="A logo of a camera&#10;&#10;Description automatically generated">
              <a:extLst>
                <a:ext uri="{FF2B5EF4-FFF2-40B4-BE49-F238E27FC236}">
                  <a16:creationId xmlns:a16="http://schemas.microsoft.com/office/drawing/2014/main" id="{FFC23883-FAE8-CF3C-D25E-F549B13B0B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48101" y="3135471"/>
              <a:ext cx="418851" cy="418851"/>
            </a:xfrm>
            <a:prstGeom prst="rect">
              <a:avLst/>
            </a:prstGeom>
          </p:spPr>
        </p:pic>
        <p:pic>
          <p:nvPicPr>
            <p:cNvPr id="35" name="Picture 34" descr="A blue square with a white letter f&#10;&#10;Description automatically generated">
              <a:extLst>
                <a:ext uri="{FF2B5EF4-FFF2-40B4-BE49-F238E27FC236}">
                  <a16:creationId xmlns:a16="http://schemas.microsoft.com/office/drawing/2014/main" id="{248BECAA-0B94-1F89-35F6-1C73A30D5D0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278827" y="3120583"/>
              <a:ext cx="418851" cy="418851"/>
            </a:xfrm>
            <a:prstGeom prst="rect">
              <a:avLst/>
            </a:prstGeom>
          </p:spPr>
        </p:pic>
        <p:pic>
          <p:nvPicPr>
            <p:cNvPr id="36" name="Picture 35" descr="A white x on a black background&#10;&#10;Description automatically generated">
              <a:extLst>
                <a:ext uri="{FF2B5EF4-FFF2-40B4-BE49-F238E27FC236}">
                  <a16:creationId xmlns:a16="http://schemas.microsoft.com/office/drawing/2014/main" id="{15E0B3D5-B30D-10D0-25C0-AF499819FA1F}"/>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828253" y="3148604"/>
              <a:ext cx="389273" cy="390830"/>
            </a:xfrm>
            <a:prstGeom prst="rect">
              <a:avLst/>
            </a:prstGeom>
          </p:spPr>
        </p:pic>
      </p:grpSp>
      <p:grpSp>
        <p:nvGrpSpPr>
          <p:cNvPr id="37" name="Group 36">
            <a:extLst>
              <a:ext uri="{FF2B5EF4-FFF2-40B4-BE49-F238E27FC236}">
                <a16:creationId xmlns:a16="http://schemas.microsoft.com/office/drawing/2014/main" id="{C9423FD7-E094-8614-338A-4FA46C6EAC39}"/>
              </a:ext>
            </a:extLst>
          </p:cNvPr>
          <p:cNvGrpSpPr/>
          <p:nvPr userDrawn="1"/>
        </p:nvGrpSpPr>
        <p:grpSpPr>
          <a:xfrm>
            <a:off x="2415551" y="3949692"/>
            <a:ext cx="1490683" cy="420624"/>
            <a:chOff x="2415551" y="3949692"/>
            <a:chExt cx="1490683" cy="420624"/>
          </a:xfrm>
        </p:grpSpPr>
        <p:pic>
          <p:nvPicPr>
            <p:cNvPr id="38" name="Picture 37" descr="A blue square with white letters&#10;&#10;Description automatically generated">
              <a:extLst>
                <a:ext uri="{FF2B5EF4-FFF2-40B4-BE49-F238E27FC236}">
                  <a16:creationId xmlns:a16="http://schemas.microsoft.com/office/drawing/2014/main" id="{B8833185-AA73-D3F2-BBBD-E2A1ACCB6B8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415551" y="3949692"/>
              <a:ext cx="421409" cy="420624"/>
            </a:xfrm>
            <a:prstGeom prst="rect">
              <a:avLst/>
            </a:prstGeom>
          </p:spPr>
        </p:pic>
        <p:pic>
          <p:nvPicPr>
            <p:cNvPr id="39" name="Picture 38" descr="A green square with a white letter n in it&#10;&#10;Description automatically generated">
              <a:extLst>
                <a:ext uri="{FF2B5EF4-FFF2-40B4-BE49-F238E27FC236}">
                  <a16:creationId xmlns:a16="http://schemas.microsoft.com/office/drawing/2014/main" id="{FDDF8297-AFD3-D3A3-313A-5CF0C41D709C}"/>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483928" y="3949692"/>
              <a:ext cx="422306" cy="420624"/>
            </a:xfrm>
            <a:prstGeom prst="rect">
              <a:avLst/>
            </a:prstGeom>
          </p:spPr>
        </p:pic>
        <p:pic>
          <p:nvPicPr>
            <p:cNvPr id="40" name="Picture 39" descr="A red and white play button&#10;&#10;Description automatically generated">
              <a:extLst>
                <a:ext uri="{FF2B5EF4-FFF2-40B4-BE49-F238E27FC236}">
                  <a16:creationId xmlns:a16="http://schemas.microsoft.com/office/drawing/2014/main" id="{ACB8810A-4C0C-65F7-E75D-E77947E70A5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52365" y="3949692"/>
              <a:ext cx="420624" cy="420624"/>
            </a:xfrm>
            <a:prstGeom prst="rect">
              <a:avLst/>
            </a:prstGeom>
          </p:spPr>
        </p:pic>
      </p:grpSp>
    </p:spTree>
    <p:extLst>
      <p:ext uri="{BB962C8B-B14F-4D97-AF65-F5344CB8AC3E}">
        <p14:creationId xmlns:p14="http://schemas.microsoft.com/office/powerpoint/2010/main" val="389237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in Title - Blue Glass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a:extLst>
              <a:ext uri="{FF2B5EF4-FFF2-40B4-BE49-F238E27FC236}">
                <a16:creationId xmlns:a16="http://schemas.microsoft.com/office/drawing/2014/main" id="{BAE13DDB-FBAB-E46F-3ADB-AA544B60D7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5329" y="376124"/>
            <a:ext cx="3658352" cy="849901"/>
          </a:xfrm>
          <a:prstGeom prst="rect">
            <a:avLst/>
          </a:prstGeom>
        </p:spPr>
      </p:pic>
      <p:sp>
        <p:nvSpPr>
          <p:cNvPr id="11" name="Title Placeholder 1">
            <a:extLst>
              <a:ext uri="{FF2B5EF4-FFF2-40B4-BE49-F238E27FC236}">
                <a16:creationId xmlns:a16="http://schemas.microsoft.com/office/drawing/2014/main" id="{2E977712-058E-BFC5-9B0E-3166C65CF2E2}"/>
              </a:ext>
            </a:extLst>
          </p:cNvPr>
          <p:cNvSpPr>
            <a:spLocks noGrp="1"/>
          </p:cNvSpPr>
          <p:nvPr>
            <p:ph type="title" hasCustomPrompt="1"/>
          </p:nvPr>
        </p:nvSpPr>
        <p:spPr>
          <a:xfrm>
            <a:off x="435330" y="3353050"/>
            <a:ext cx="5333999" cy="1127952"/>
          </a:xfrm>
          <a:prstGeom prst="rect">
            <a:avLst/>
          </a:prstGeom>
        </p:spPr>
        <p:txBody>
          <a:bodyPr vert="horz" lIns="91440" tIns="45720" rIns="91440" bIns="45720" rtlCol="0" anchor="b">
            <a:normAutofit/>
          </a:bodyPr>
          <a:lstStyle>
            <a:lvl1pPr>
              <a:defRPr>
                <a:solidFill>
                  <a:schemeClr val="bg1"/>
                </a:solidFill>
              </a:defRPr>
            </a:lvl1pPr>
          </a:lstStyle>
          <a:p>
            <a:r>
              <a:rPr lang="en-US"/>
              <a:t>[title]</a:t>
            </a:r>
          </a:p>
        </p:txBody>
      </p:sp>
      <p:sp>
        <p:nvSpPr>
          <p:cNvPr id="13" name="Text Placeholder 2">
            <a:extLst>
              <a:ext uri="{FF2B5EF4-FFF2-40B4-BE49-F238E27FC236}">
                <a16:creationId xmlns:a16="http://schemas.microsoft.com/office/drawing/2014/main" id="{0A9669D5-29E4-8C67-B332-EE3B55B3E899}"/>
              </a:ext>
            </a:extLst>
          </p:cNvPr>
          <p:cNvSpPr>
            <a:spLocks noGrp="1"/>
          </p:cNvSpPr>
          <p:nvPr>
            <p:ph type="body" idx="1" hasCustomPrompt="1"/>
          </p:nvPr>
        </p:nvSpPr>
        <p:spPr>
          <a:xfrm>
            <a:off x="476744" y="4481005"/>
            <a:ext cx="5292585" cy="805099"/>
          </a:xfrm>
        </p:spPr>
        <p:txBody>
          <a:bodyPr lIns="91440" rIns="91440" anchor="t"/>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“Presented by [name, title]”</a:t>
            </a:r>
          </a:p>
        </p:txBody>
      </p:sp>
      <p:sp>
        <p:nvSpPr>
          <p:cNvPr id="14" name="Text Placeholder 2">
            <a:extLst>
              <a:ext uri="{FF2B5EF4-FFF2-40B4-BE49-F238E27FC236}">
                <a16:creationId xmlns:a16="http://schemas.microsoft.com/office/drawing/2014/main" id="{431D04EB-5303-0BBB-5601-7238F91AA727}"/>
              </a:ext>
            </a:extLst>
          </p:cNvPr>
          <p:cNvSpPr>
            <a:spLocks noGrp="1"/>
          </p:cNvSpPr>
          <p:nvPr>
            <p:ph type="body" idx="10" hasCustomPrompt="1"/>
          </p:nvPr>
        </p:nvSpPr>
        <p:spPr>
          <a:xfrm>
            <a:off x="476744" y="5552158"/>
            <a:ext cx="5292585" cy="474173"/>
          </a:xfrm>
        </p:spPr>
        <p:txBody>
          <a:bodyPr lIns="91440" rIns="91440" anchor="ct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date </a:t>
            </a:r>
            <a:r>
              <a:rPr lang="en-US" sz="1600" err="1">
                <a:effectLst/>
                <a:latin typeface="Calibri" panose="020F0502020204030204" pitchFamily="34" charset="0"/>
                <a:ea typeface="Times New Roman" panose="02020603050405020304" pitchFamily="18" charset="0"/>
              </a:rPr>
              <a:t>ie</a:t>
            </a:r>
            <a:r>
              <a:rPr lang="en-US" sz="1600">
                <a:effectLst/>
                <a:latin typeface="Calibri" panose="020F0502020204030204" pitchFamily="34" charset="0"/>
                <a:ea typeface="Times New Roman" panose="02020603050405020304" pitchFamily="18" charset="0"/>
              </a:rPr>
              <a:t>. January 1, 2024</a:t>
            </a:r>
            <a:r>
              <a:rPr lang="en-US"/>
              <a:t>]</a:t>
            </a:r>
          </a:p>
        </p:txBody>
      </p:sp>
    </p:spTree>
    <p:extLst>
      <p:ext uri="{BB962C8B-B14F-4D97-AF65-F5344CB8AC3E}">
        <p14:creationId xmlns:p14="http://schemas.microsoft.com/office/powerpoint/2010/main" val="231953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B6ECFC-1F05-4889-B9C5-25A9AC1AA0B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8F6B229-4BDC-489D-AA7A-06C7BFF7B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FC2E8-1010-49EF-BBE5-DDF871C31AD8}"/>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15" name="Content Placeholder 2">
            <a:extLst>
              <a:ext uri="{FF2B5EF4-FFF2-40B4-BE49-F238E27FC236}">
                <a16:creationId xmlns:a16="http://schemas.microsoft.com/office/drawing/2014/main" id="{39957E2D-94DC-4E4F-928B-9B4B97996833}"/>
              </a:ext>
            </a:extLst>
          </p:cNvPr>
          <p:cNvSpPr>
            <a:spLocks noGrp="1"/>
          </p:cNvSpPr>
          <p:nvPr>
            <p:ph idx="1" hasCustomPrompt="1"/>
          </p:nvPr>
        </p:nvSpPr>
        <p:spPr>
          <a:xfrm>
            <a:off x="4038600" y="1208118"/>
            <a:ext cx="7027363" cy="4142231"/>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Top Corners Rounded 1">
            <a:extLst>
              <a:ext uri="{FF2B5EF4-FFF2-40B4-BE49-F238E27FC236}">
                <a16:creationId xmlns:a16="http://schemas.microsoft.com/office/drawing/2014/main" id="{52864B08-1C18-3FB9-2D98-04BD30F5D720}"/>
              </a:ext>
            </a:extLst>
          </p:cNvPr>
          <p:cNvSpPr/>
          <p:nvPr userDrawn="1"/>
        </p:nvSpPr>
        <p:spPr>
          <a:xfrm rot="5400000">
            <a:off x="-1283844" y="1750188"/>
            <a:ext cx="5890008" cy="3322320"/>
          </a:xfrm>
          <a:prstGeom prst="round2SameRect">
            <a:avLst>
              <a:gd name="adj1" fmla="val 5199"/>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C64C4C21-9E0C-5126-E589-2D1A0CD1FD7E}"/>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97" r="1"/>
          <a:stretch/>
        </p:blipFill>
        <p:spPr>
          <a:xfrm>
            <a:off x="-259080" y="4558621"/>
            <a:ext cx="3581399" cy="1797729"/>
          </a:xfrm>
          <a:prstGeom prst="roundRect">
            <a:avLst>
              <a:gd name="adj" fmla="val 9834"/>
            </a:avLst>
          </a:prstGeom>
        </p:spPr>
      </p:pic>
      <p:sp>
        <p:nvSpPr>
          <p:cNvPr id="11" name="Title Placeholder 1">
            <a:extLst>
              <a:ext uri="{FF2B5EF4-FFF2-40B4-BE49-F238E27FC236}">
                <a16:creationId xmlns:a16="http://schemas.microsoft.com/office/drawing/2014/main" id="{96FBEB81-E04C-4A0A-B4FA-2BF8245C70B1}"/>
              </a:ext>
            </a:extLst>
          </p:cNvPr>
          <p:cNvSpPr>
            <a:spLocks noGrp="1"/>
          </p:cNvSpPr>
          <p:nvPr>
            <p:ph type="title"/>
          </p:nvPr>
        </p:nvSpPr>
        <p:spPr>
          <a:xfrm>
            <a:off x="397565" y="781305"/>
            <a:ext cx="2743200" cy="5260084"/>
          </a:xfrm>
          <a:prstGeom prst="rect">
            <a:avLst/>
          </a:prstGeom>
        </p:spPr>
        <p:txBody>
          <a:bodyPr vert="horz" lIns="91440" tIns="45720" rIns="91440" bIns="45720" rtlCol="0" anchor="ctr">
            <a:normAutofit/>
          </a:bodyPr>
          <a:lstStyle>
            <a:lvl1pPr>
              <a:defRPr sz="4400" b="1">
                <a:latin typeface="Arial" panose="020B0604020202020204" pitchFamily="34" charset="0"/>
                <a:cs typeface="Arial" panose="020B0604020202020204" pitchFamily="34"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BE637CBA-C028-79BD-49B4-F5CB9B5F06EC}"/>
              </a:ext>
            </a:extLst>
          </p:cNvPr>
          <p:cNvCxnSpPr>
            <a:cxnSpLocks/>
          </p:cNvCxnSpPr>
          <p:nvPr userDrawn="1"/>
        </p:nvCxnSpPr>
        <p:spPr>
          <a:xfrm>
            <a:off x="11649075" y="3629025"/>
            <a:ext cx="0" cy="3228975"/>
          </a:xfrm>
          <a:prstGeom prst="line">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548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in Title">
    <p:bg>
      <p:bgPr>
        <a:solidFill>
          <a:schemeClr val="bg1"/>
        </a:solidFill>
        <a:effectLst/>
      </p:bgPr>
    </p:bg>
    <p:spTree>
      <p:nvGrpSpPr>
        <p:cNvPr id="1" name=""/>
        <p:cNvGrpSpPr/>
        <p:nvPr/>
      </p:nvGrpSpPr>
      <p:grpSpPr>
        <a:xfrm>
          <a:off x="0" y="0"/>
          <a:ext cx="0" cy="0"/>
          <a:chOff x="0" y="0"/>
          <a:chExt cx="0" cy="0"/>
        </a:xfrm>
      </p:grpSpPr>
      <p:pic>
        <p:nvPicPr>
          <p:cNvPr id="66" name="Picture 65" descr="A white logo with a black background&#10;&#10;Description automatically generated">
            <a:extLst>
              <a:ext uri="{FF2B5EF4-FFF2-40B4-BE49-F238E27FC236}">
                <a16:creationId xmlns:a16="http://schemas.microsoft.com/office/drawing/2014/main" id="{D31903CA-67B4-8F53-2938-2D5DB798DA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72464" y="982484"/>
            <a:ext cx="8619537" cy="5875517"/>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DEF65632-89CB-0D26-612B-6F9B2550FE1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5329" y="376123"/>
            <a:ext cx="3657600" cy="841472"/>
          </a:xfrm>
          <a:prstGeom prst="rect">
            <a:avLst/>
          </a:prstGeom>
        </p:spPr>
      </p:pic>
      <p:sp>
        <p:nvSpPr>
          <p:cNvPr id="9" name="Title Placeholder 1">
            <a:extLst>
              <a:ext uri="{FF2B5EF4-FFF2-40B4-BE49-F238E27FC236}">
                <a16:creationId xmlns:a16="http://schemas.microsoft.com/office/drawing/2014/main" id="{A4A0ACE1-902D-6F96-F88C-C1404F98FE24}"/>
              </a:ext>
            </a:extLst>
          </p:cNvPr>
          <p:cNvSpPr>
            <a:spLocks noGrp="1"/>
          </p:cNvSpPr>
          <p:nvPr>
            <p:ph type="title" hasCustomPrompt="1"/>
          </p:nvPr>
        </p:nvSpPr>
        <p:spPr>
          <a:xfrm>
            <a:off x="435330" y="3353050"/>
            <a:ext cx="5333999" cy="1127952"/>
          </a:xfrm>
          <a:prstGeom prst="rect">
            <a:avLst/>
          </a:prstGeom>
        </p:spPr>
        <p:txBody>
          <a:bodyPr vert="horz" lIns="91440" tIns="45720" rIns="91440" bIns="45720" rtlCol="0" anchor="b">
            <a:normAutofit/>
          </a:bodyPr>
          <a:lstStyle>
            <a:lvl1pPr>
              <a:defRPr/>
            </a:lvl1pPr>
          </a:lstStyle>
          <a:p>
            <a:r>
              <a:rPr lang="en-US"/>
              <a:t>[title]</a:t>
            </a:r>
          </a:p>
        </p:txBody>
      </p:sp>
      <p:sp>
        <p:nvSpPr>
          <p:cNvPr id="12" name="Text Placeholder 2">
            <a:extLst>
              <a:ext uri="{FF2B5EF4-FFF2-40B4-BE49-F238E27FC236}">
                <a16:creationId xmlns:a16="http://schemas.microsoft.com/office/drawing/2014/main" id="{8C66F54B-5F34-1A7A-65B3-A627305B16CC}"/>
              </a:ext>
            </a:extLst>
          </p:cNvPr>
          <p:cNvSpPr>
            <a:spLocks noGrp="1"/>
          </p:cNvSpPr>
          <p:nvPr>
            <p:ph type="body" idx="1" hasCustomPrompt="1"/>
          </p:nvPr>
        </p:nvSpPr>
        <p:spPr>
          <a:xfrm>
            <a:off x="476744" y="4481005"/>
            <a:ext cx="5292585" cy="805099"/>
          </a:xfrm>
        </p:spPr>
        <p:txBody>
          <a:bodyPr lIns="91440" rIns="91440" anchor="t"/>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“Presented by [name, title]”</a:t>
            </a:r>
          </a:p>
        </p:txBody>
      </p:sp>
      <p:sp>
        <p:nvSpPr>
          <p:cNvPr id="13" name="Text Placeholder 2">
            <a:extLst>
              <a:ext uri="{FF2B5EF4-FFF2-40B4-BE49-F238E27FC236}">
                <a16:creationId xmlns:a16="http://schemas.microsoft.com/office/drawing/2014/main" id="{25A255F1-3536-1D2D-2007-221A4204B5A3}"/>
              </a:ext>
            </a:extLst>
          </p:cNvPr>
          <p:cNvSpPr>
            <a:spLocks noGrp="1"/>
          </p:cNvSpPr>
          <p:nvPr>
            <p:ph type="body" idx="10" hasCustomPrompt="1"/>
          </p:nvPr>
        </p:nvSpPr>
        <p:spPr>
          <a:xfrm>
            <a:off x="476744" y="5552158"/>
            <a:ext cx="5292585" cy="474173"/>
          </a:xfrm>
        </p:spPr>
        <p:txBody>
          <a:bodyPr lIns="91440" rIns="91440" anchor="ct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date </a:t>
            </a:r>
            <a:r>
              <a:rPr lang="en-US" sz="1600" err="1">
                <a:effectLst/>
                <a:latin typeface="Calibri" panose="020F0502020204030204" pitchFamily="34" charset="0"/>
                <a:ea typeface="Times New Roman" panose="02020603050405020304" pitchFamily="18" charset="0"/>
              </a:rPr>
              <a:t>ie</a:t>
            </a:r>
            <a:r>
              <a:rPr lang="en-US" sz="1600">
                <a:effectLst/>
                <a:latin typeface="Calibri" panose="020F0502020204030204" pitchFamily="34" charset="0"/>
                <a:ea typeface="Times New Roman" panose="02020603050405020304" pitchFamily="18" charset="0"/>
              </a:rPr>
              <a:t>. January 1, 2024</a:t>
            </a:r>
            <a:r>
              <a:rPr lang="en-US"/>
              <a:t>]</a:t>
            </a:r>
          </a:p>
        </p:txBody>
      </p:sp>
    </p:spTree>
    <p:extLst>
      <p:ext uri="{BB962C8B-B14F-4D97-AF65-F5344CB8AC3E}">
        <p14:creationId xmlns:p14="http://schemas.microsoft.com/office/powerpoint/2010/main" val="272492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87FA9B-6537-4B31-8251-C07A8CCCD1C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71FF154-E4C5-41A1-8915-FDBCECF6B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CE049-4821-4162-AF72-E3F7BAB2A7BD}"/>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11" name="Content Placeholder 2">
            <a:extLst>
              <a:ext uri="{FF2B5EF4-FFF2-40B4-BE49-F238E27FC236}">
                <a16:creationId xmlns:a16="http://schemas.microsoft.com/office/drawing/2014/main" id="{CF2D764E-A61D-4DE2-AC63-A22DAE4678CB}"/>
              </a:ext>
            </a:extLst>
          </p:cNvPr>
          <p:cNvSpPr>
            <a:spLocks noGrp="1"/>
          </p:cNvSpPr>
          <p:nvPr>
            <p:ph idx="1"/>
          </p:nvPr>
        </p:nvSpPr>
        <p:spPr>
          <a:xfrm>
            <a:off x="838201" y="1669547"/>
            <a:ext cx="7630867" cy="436549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4AD91E0-8423-4930-8816-8BB0DD1C1298}"/>
              </a:ext>
            </a:extLst>
          </p:cNvPr>
          <p:cNvSpPr/>
          <p:nvPr userDrawn="1"/>
        </p:nvSpPr>
        <p:spPr>
          <a:xfrm>
            <a:off x="2" y="431307"/>
            <a:ext cx="10813772" cy="738398"/>
          </a:xfrm>
          <a:prstGeom prst="rect">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7836DE-CC65-428A-877C-FAEC06A83691}"/>
              </a:ext>
            </a:extLst>
          </p:cNvPr>
          <p:cNvSpPr/>
          <p:nvPr userDrawn="1"/>
        </p:nvSpPr>
        <p:spPr>
          <a:xfrm>
            <a:off x="11353799" y="0"/>
            <a:ext cx="405711" cy="2494440"/>
          </a:xfrm>
          <a:prstGeom prst="rect">
            <a:avLst/>
          </a:prstGeom>
          <a:solidFill>
            <a:srgbClr val="FAAF4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itle Placeholder 1">
            <a:extLst>
              <a:ext uri="{FF2B5EF4-FFF2-40B4-BE49-F238E27FC236}">
                <a16:creationId xmlns:a16="http://schemas.microsoft.com/office/drawing/2014/main" id="{D0AEBF30-46DE-46CB-8F93-1EF6F7E7E5A7}"/>
              </a:ext>
            </a:extLst>
          </p:cNvPr>
          <p:cNvSpPr>
            <a:spLocks noGrp="1"/>
          </p:cNvSpPr>
          <p:nvPr>
            <p:ph type="title" hasCustomPrompt="1"/>
          </p:nvPr>
        </p:nvSpPr>
        <p:spPr>
          <a:xfrm>
            <a:off x="397567" y="431307"/>
            <a:ext cx="10076952" cy="738398"/>
          </a:xfrm>
          <a:prstGeom prst="rect">
            <a:avLst/>
          </a:prstGeom>
        </p:spPr>
        <p:txBody>
          <a:bodyPr vert="horz" lIns="91440" tIns="45720" rIns="91440" bIns="45720" rtlCol="0" anchor="ctr">
            <a:normAutofit/>
          </a:bodyPr>
          <a:lstStyle>
            <a:lvl1pPr>
              <a:defRPr sz="5000" b="1">
                <a:solidFill>
                  <a:schemeClr val="bg1"/>
                </a:solidFill>
                <a:latin typeface="+mn-lt"/>
              </a:defRPr>
            </a:lvl1pPr>
          </a:lstStyle>
          <a:p>
            <a:r>
              <a:rPr lang="en-US"/>
              <a:t>Headline</a:t>
            </a:r>
          </a:p>
        </p:txBody>
      </p:sp>
    </p:spTree>
    <p:extLst>
      <p:ext uri="{BB962C8B-B14F-4D97-AF65-F5344CB8AC3E}">
        <p14:creationId xmlns:p14="http://schemas.microsoft.com/office/powerpoint/2010/main" val="706558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mparing Pipelines">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B2D1EE7-E2A5-8AB8-BF64-38458C1DD44C}"/>
              </a:ext>
            </a:extLst>
          </p:cNvPr>
          <p:cNvCxnSpPr>
            <a:cxnSpLocks/>
          </p:cNvCxnSpPr>
          <p:nvPr userDrawn="1"/>
        </p:nvCxnSpPr>
        <p:spPr>
          <a:xfrm flipH="1">
            <a:off x="0" y="2627378"/>
            <a:ext cx="6853084" cy="0"/>
          </a:xfrm>
          <a:prstGeom prst="line">
            <a:avLst/>
          </a:prstGeom>
          <a:ln>
            <a:solidFill>
              <a:srgbClr val="17649D"/>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4749F4B-1F80-B0ED-7FF6-80E72E4FD515}"/>
              </a:ext>
            </a:extLst>
          </p:cNvPr>
          <p:cNvGrpSpPr/>
          <p:nvPr userDrawn="1"/>
        </p:nvGrpSpPr>
        <p:grpSpPr>
          <a:xfrm>
            <a:off x="838200" y="934405"/>
            <a:ext cx="11706226" cy="5320867"/>
            <a:chOff x="838200" y="934405"/>
            <a:chExt cx="11706226" cy="5320867"/>
          </a:xfrm>
        </p:grpSpPr>
        <p:sp>
          <p:nvSpPr>
            <p:cNvPr id="18" name="TextBox 17">
              <a:extLst>
                <a:ext uri="{FF2B5EF4-FFF2-40B4-BE49-F238E27FC236}">
                  <a16:creationId xmlns:a16="http://schemas.microsoft.com/office/drawing/2014/main" id="{5E5D49F8-D77D-960D-9A69-C9AD684EBAAB}"/>
                </a:ext>
              </a:extLst>
            </p:cNvPr>
            <p:cNvSpPr txBox="1"/>
            <p:nvPr userDrawn="1"/>
          </p:nvSpPr>
          <p:spPr>
            <a:xfrm>
              <a:off x="838200" y="3033204"/>
              <a:ext cx="2617269" cy="2677656"/>
            </a:xfrm>
            <a:prstGeom prst="rect">
              <a:avLst/>
            </a:prstGeom>
            <a:noFill/>
          </p:spPr>
          <p:txBody>
            <a:bodyPr wrap="square">
              <a:spAutoFit/>
            </a:bodyPr>
            <a:lstStyle/>
            <a:p>
              <a:pPr algn="l">
                <a:spcBef>
                  <a:spcPts val="0"/>
                </a:spcBef>
                <a:spcAft>
                  <a:spcPts val="1200"/>
                </a:spcAft>
              </a:pPr>
              <a:r>
                <a:rPr lang="en-US" sz="1800" b="0"/>
                <a:t>Pipeline</a:t>
              </a:r>
              <a:br>
                <a:rPr lang="en-US" sz="1800" b="0"/>
              </a:br>
              <a:r>
                <a:rPr lang="en-US" sz="1800" b="0"/>
                <a:t>Maintenance Responsibilities:</a:t>
              </a:r>
            </a:p>
            <a:p>
              <a:pPr marL="285750" indent="-285750" algn="l">
                <a:spcBef>
                  <a:spcPts val="0"/>
                </a:spcBef>
                <a:spcAft>
                  <a:spcPts val="1200"/>
                </a:spcAft>
                <a:buFont typeface="Arial" panose="020B0604020202020204" pitchFamily="34" charset="0"/>
                <a:buChar char="•"/>
              </a:pPr>
              <a:r>
                <a:rPr lang="en-US" sz="1400" b="1"/>
                <a:t>Private Lateral</a:t>
              </a:r>
              <a:br>
                <a:rPr lang="en-US" sz="1400" b="0"/>
              </a:br>
              <a:r>
                <a:rPr lang="en-US" sz="1400" b="0"/>
                <a:t>Home/Business Owner</a:t>
              </a:r>
            </a:p>
            <a:p>
              <a:pPr marL="285750" indent="-285750" algn="l">
                <a:spcBef>
                  <a:spcPts val="0"/>
                </a:spcBef>
                <a:spcAft>
                  <a:spcPts val="1200"/>
                </a:spcAft>
                <a:buFont typeface="Arial" panose="020B0604020202020204" pitchFamily="34" charset="0"/>
                <a:buChar char="•"/>
              </a:pPr>
              <a:r>
                <a:rPr lang="en-US" sz="1400" b="1"/>
                <a:t>Local Sewer</a:t>
              </a:r>
              <a:br>
                <a:rPr lang="en-US" sz="1400" b="0"/>
              </a:br>
              <a:r>
                <a:rPr lang="en-US" sz="1400" b="0"/>
                <a:t>City or Local Agency</a:t>
              </a:r>
            </a:p>
            <a:p>
              <a:pPr marL="285750" indent="-285750" algn="l">
                <a:spcBef>
                  <a:spcPts val="0"/>
                </a:spcBef>
                <a:spcAft>
                  <a:spcPts val="1200"/>
                </a:spcAft>
                <a:buFont typeface="Arial" panose="020B0604020202020204" pitchFamily="34" charset="0"/>
                <a:buChar char="•"/>
              </a:pPr>
              <a:r>
                <a:rPr lang="en-US" sz="1400" b="1"/>
                <a:t>Regional Trunkline</a:t>
              </a:r>
              <a:br>
                <a:rPr lang="en-US" sz="1400" b="0"/>
              </a:br>
              <a:r>
                <a:rPr lang="en-US" sz="1400" b="0"/>
                <a:t>Wastewater Agency</a:t>
              </a:r>
            </a:p>
          </p:txBody>
        </p:sp>
        <p:pic>
          <p:nvPicPr>
            <p:cNvPr id="10" name="Picture 9" descr="Icon&#10;&#10;Description automatically generated">
              <a:extLst>
                <a:ext uri="{FF2B5EF4-FFF2-40B4-BE49-F238E27FC236}">
                  <a16:creationId xmlns:a16="http://schemas.microsoft.com/office/drawing/2014/main" id="{1A34B3BC-0472-D76A-EE1B-B75FBD06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4014" y="934405"/>
              <a:ext cx="9440412" cy="4635227"/>
            </a:xfrm>
            <a:prstGeom prst="rect">
              <a:avLst/>
            </a:prstGeom>
          </p:spPr>
        </p:pic>
        <p:sp>
          <p:nvSpPr>
            <p:cNvPr id="6" name="TextBox 5">
              <a:extLst>
                <a:ext uri="{FF2B5EF4-FFF2-40B4-BE49-F238E27FC236}">
                  <a16:creationId xmlns:a16="http://schemas.microsoft.com/office/drawing/2014/main" id="{BF7761A6-516E-6BF9-29D2-8929A04291EB}"/>
                </a:ext>
              </a:extLst>
            </p:cNvPr>
            <p:cNvSpPr txBox="1"/>
            <p:nvPr userDrawn="1"/>
          </p:nvSpPr>
          <p:spPr>
            <a:xfrm>
              <a:off x="3614318" y="4870277"/>
              <a:ext cx="1257225" cy="1384995"/>
            </a:xfrm>
            <a:prstGeom prst="rect">
              <a:avLst/>
            </a:prstGeom>
            <a:noFill/>
          </p:spPr>
          <p:txBody>
            <a:bodyPr wrap="square">
              <a:spAutoFit/>
            </a:bodyPr>
            <a:lstStyle/>
            <a:p>
              <a:pPr algn="ctr"/>
              <a:r>
                <a:rPr lang="en-US" sz="2800" b="1">
                  <a:solidFill>
                    <a:srgbClr val="1B75BB"/>
                  </a:solidFill>
                  <a:cs typeface="Arial" panose="020B0604020202020204" pitchFamily="34" charset="0"/>
                </a:rPr>
                <a:t>Private Lateral</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 inch diameter</a:t>
              </a:r>
            </a:p>
          </p:txBody>
        </p:sp>
        <p:sp>
          <p:nvSpPr>
            <p:cNvPr id="7" name="TextBox 6">
              <a:extLst>
                <a:ext uri="{FF2B5EF4-FFF2-40B4-BE49-F238E27FC236}">
                  <a16:creationId xmlns:a16="http://schemas.microsoft.com/office/drawing/2014/main" id="{C13CC982-9205-CA5A-6A3B-CAB432F5E317}"/>
                </a:ext>
              </a:extLst>
            </p:cNvPr>
            <p:cNvSpPr txBox="1"/>
            <p:nvPr userDrawn="1"/>
          </p:nvSpPr>
          <p:spPr>
            <a:xfrm>
              <a:off x="5297037" y="4870277"/>
              <a:ext cx="1574547" cy="1384995"/>
            </a:xfrm>
            <a:prstGeom prst="rect">
              <a:avLst/>
            </a:prstGeom>
            <a:noFill/>
          </p:spPr>
          <p:txBody>
            <a:bodyPr wrap="square">
              <a:spAutoFit/>
            </a:bodyPr>
            <a:lstStyle/>
            <a:p>
              <a:pPr algn="ctr"/>
              <a:r>
                <a:rPr kumimoji="0" lang="en-US" sz="2800" b="1" i="0" u="none" strike="noStrike" kern="1200" cap="none" spc="0" normalizeH="0" baseline="0" noProof="0">
                  <a:ln>
                    <a:noFill/>
                  </a:ln>
                  <a:solidFill>
                    <a:srgbClr val="1B75BB"/>
                  </a:solidFill>
                  <a:effectLst/>
                  <a:uLnTx/>
                  <a:uFillTx/>
                  <a:latin typeface="Calibri" panose="020F0502020204030204"/>
                  <a:ea typeface="+mn-ea"/>
                  <a:cs typeface="Arial" panose="020B0604020202020204" pitchFamily="34" charset="0"/>
                </a:rPr>
                <a:t>Local Sewer</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4-12 inch </a:t>
              </a:r>
            </a:p>
            <a:p>
              <a:pPr algn="ctr"/>
              <a:r>
                <a:rPr lang="en-US" sz="1400" b="0"/>
                <a:t>diameter</a:t>
              </a:r>
              <a:endParaRPr lang="en-US" sz="1800" b="0"/>
            </a:p>
          </p:txBody>
        </p:sp>
        <p:sp>
          <p:nvSpPr>
            <p:cNvPr id="8" name="TextBox 7">
              <a:extLst>
                <a:ext uri="{FF2B5EF4-FFF2-40B4-BE49-F238E27FC236}">
                  <a16:creationId xmlns:a16="http://schemas.microsoft.com/office/drawing/2014/main" id="{5ECD1A2B-E52C-D1F1-D232-E100F50325DF}"/>
                </a:ext>
              </a:extLst>
            </p:cNvPr>
            <p:cNvSpPr txBox="1"/>
            <p:nvPr userDrawn="1"/>
          </p:nvSpPr>
          <p:spPr>
            <a:xfrm>
              <a:off x="7599814" y="4874939"/>
              <a:ext cx="3275247" cy="1169551"/>
            </a:xfrm>
            <a:prstGeom prst="rect">
              <a:avLst/>
            </a:prstGeom>
            <a:noFill/>
          </p:spPr>
          <p:txBody>
            <a:bodyPr wrap="square">
              <a:spAutoFit/>
            </a:bodyPr>
            <a:lstStyle/>
            <a:p>
              <a:pPr algn="ctr"/>
              <a:r>
                <a:rPr lang="en-US" sz="2800" b="1">
                  <a:solidFill>
                    <a:srgbClr val="1B75BB"/>
                  </a:solidFill>
                  <a:cs typeface="Arial" panose="020B0604020202020204" pitchFamily="34" charset="0"/>
                </a:rPr>
                <a:t>OC San</a:t>
              </a:r>
              <a:br>
                <a:rPr lang="en-US" sz="2800" b="1">
                  <a:solidFill>
                    <a:srgbClr val="1B75BB"/>
                  </a:solidFill>
                  <a:cs typeface="Arial" panose="020B0604020202020204" pitchFamily="34" charset="0"/>
                </a:rPr>
              </a:br>
              <a:r>
                <a:rPr lang="en-US" sz="2800" b="1">
                  <a:solidFill>
                    <a:srgbClr val="1B75BB"/>
                  </a:solidFill>
                  <a:cs typeface="Arial" panose="020B0604020202020204" pitchFamily="34" charset="0"/>
                </a:rPr>
                <a:t>Regional Trunkline </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up to 10 ft diameter</a:t>
              </a:r>
              <a:endParaRPr lang="en-US" sz="1800" b="0"/>
            </a:p>
          </p:txBody>
        </p:sp>
      </p:grpSp>
      <p:sp>
        <p:nvSpPr>
          <p:cNvPr id="9" name="Title 1">
            <a:extLst>
              <a:ext uri="{FF2B5EF4-FFF2-40B4-BE49-F238E27FC236}">
                <a16:creationId xmlns:a16="http://schemas.microsoft.com/office/drawing/2014/main" id="{665062B0-B28A-480B-A9BB-948F84C637F4}"/>
              </a:ext>
            </a:extLst>
          </p:cNvPr>
          <p:cNvSpPr txBox="1">
            <a:spLocks/>
          </p:cNvSpPr>
          <p:nvPr userDrawn="1"/>
        </p:nvSpPr>
        <p:spPr>
          <a:xfrm>
            <a:off x="838202" y="357174"/>
            <a:ext cx="7164896" cy="21468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6000">
                <a:solidFill>
                  <a:srgbClr val="FAAF40"/>
                </a:solidFill>
                <a:latin typeface="Arial"/>
                <a:cs typeface="Arial" panose="020B0604020202020204" pitchFamily="34" charset="0"/>
              </a:rPr>
              <a:t>Comparing</a:t>
            </a:r>
            <a:br>
              <a:rPr lang="en-US" sz="6000">
                <a:solidFill>
                  <a:srgbClr val="FAAF40"/>
                </a:solidFill>
                <a:latin typeface="Arial"/>
                <a:cs typeface="Arial" panose="020B0604020202020204" pitchFamily="34" charset="0"/>
              </a:rPr>
            </a:br>
            <a:r>
              <a:rPr lang="en-US" sz="6000">
                <a:solidFill>
                  <a:srgbClr val="FAAF40"/>
                </a:solidFill>
                <a:latin typeface="Arial"/>
                <a:cs typeface="Arial" panose="020B0604020202020204" pitchFamily="34" charset="0"/>
              </a:rPr>
              <a:t>Sewer Pipelines</a:t>
            </a:r>
          </a:p>
        </p:txBody>
      </p:sp>
      <p:sp>
        <p:nvSpPr>
          <p:cNvPr id="13" name="Date Placeholder 3">
            <a:extLst>
              <a:ext uri="{FF2B5EF4-FFF2-40B4-BE49-F238E27FC236}">
                <a16:creationId xmlns:a16="http://schemas.microsoft.com/office/drawing/2014/main" id="{D3A98653-6944-4F9C-2570-CD75C0EFEDCE}"/>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5" name="Footer Placeholder 4">
            <a:extLst>
              <a:ext uri="{FF2B5EF4-FFF2-40B4-BE49-F238E27FC236}">
                <a16:creationId xmlns:a16="http://schemas.microsoft.com/office/drawing/2014/main" id="{AE5C20D3-AEF9-3A9D-E65B-9BDD06C5EF09}"/>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4332E195-F4C3-B334-3BAF-FC970718F117}"/>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06169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par>
                                <p:cTn id="11" presetID="42" presetClass="path" presetSubtype="0" accel="13333" decel="86667" fill="hold" nodeType="withEffect">
                                  <p:stCondLst>
                                    <p:cond delay="0"/>
                                  </p:stCondLst>
                                  <p:childTnLst>
                                    <p:animMotion origin="layout" path="M 0 0 L 0 0.25 E" pathEditMode="relative" ptsTypes="">
                                      <p:cBhvr>
                                        <p:cTn id="12" dur="300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29964" y="121155"/>
            <a:ext cx="3057236" cy="685800"/>
          </a:xfrm>
          <a:prstGeom prst="rect">
            <a:avLst/>
          </a:prstGeom>
        </p:spPr>
      </p:pic>
      <p:sp>
        <p:nvSpPr>
          <p:cNvPr id="10" name="Rectangle 9"/>
          <p:cNvSpPr/>
          <p:nvPr userDrawn="1"/>
        </p:nvSpPr>
        <p:spPr>
          <a:xfrm>
            <a:off x="0" y="923648"/>
            <a:ext cx="121920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descr="Graphical user interface, website&#10;&#10;Description automatically generated">
            <a:extLst>
              <a:ext uri="{FF2B5EF4-FFF2-40B4-BE49-F238E27FC236}">
                <a16:creationId xmlns:a16="http://schemas.microsoft.com/office/drawing/2014/main" id="{EA0AB275-FEB6-4474-A21F-0A5D7603C89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5406431"/>
            <a:ext cx="12192000" cy="1442045"/>
          </a:xfrm>
          <a:prstGeom prst="rect">
            <a:avLst/>
          </a:prstGeom>
        </p:spPr>
      </p:pic>
    </p:spTree>
    <p:extLst>
      <p:ext uri="{BB962C8B-B14F-4D97-AF65-F5344CB8AC3E}">
        <p14:creationId xmlns:p14="http://schemas.microsoft.com/office/powerpoint/2010/main" val="127400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Click="0" advTm="20000">
        <p159:morph option="byObject"/>
      </p:transition>
    </mc:Choice>
    <mc:Fallback xmlns="">
      <p:transition advClick="0" advTm="2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mp; Content">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7B75122-DA1B-CBCD-55E4-1C7D3031DD90}"/>
              </a:ext>
            </a:extLst>
          </p:cNvPr>
          <p:cNvSpPr txBox="1"/>
          <p:nvPr userDrawn="1"/>
        </p:nvSpPr>
        <p:spPr>
          <a:xfrm>
            <a:off x="5725529" y="6568001"/>
            <a:ext cx="4020763" cy="200055"/>
          </a:xfrm>
          <a:prstGeom prst="rect">
            <a:avLst/>
          </a:prstGeom>
          <a:noFill/>
        </p:spPr>
        <p:txBody>
          <a:bodyPr wrap="square" lIns="0" rIns="0" rtlCol="0" anchor="b">
            <a:spAutoFit/>
          </a:bodyPr>
          <a:lstStyle/>
          <a:p>
            <a:pPr algn="r"/>
            <a:r>
              <a:rPr lang="en-US" sz="700" kern="1200" spc="130">
                <a:solidFill>
                  <a:schemeClr val="bg2">
                    <a:lumMod val="50000"/>
                  </a:schemeClr>
                </a:solidFill>
                <a:latin typeface="Arial" panose="020B0604020202020204" pitchFamily="34" charset="0"/>
                <a:cs typeface="Arial" panose="020B0604020202020204" pitchFamily="34" charset="0"/>
              </a:rPr>
              <a:t>Orange County Sanitation District | 70</a:t>
            </a:r>
            <a:r>
              <a:rPr lang="en-US" sz="700" kern="1200" spc="130" baseline="30000">
                <a:solidFill>
                  <a:schemeClr val="bg2">
                    <a:lumMod val="50000"/>
                  </a:schemeClr>
                </a:solidFill>
                <a:latin typeface="Arial" panose="020B0604020202020204" pitchFamily="34" charset="0"/>
                <a:cs typeface="Arial" panose="020B0604020202020204" pitchFamily="34" charset="0"/>
              </a:rPr>
              <a:t>th</a:t>
            </a:r>
            <a:r>
              <a:rPr lang="en-US" sz="700" kern="1200" spc="130">
                <a:solidFill>
                  <a:schemeClr val="bg2">
                    <a:lumMod val="50000"/>
                  </a:schemeClr>
                </a:solidFill>
                <a:latin typeface="Arial" panose="020B0604020202020204" pitchFamily="34" charset="0"/>
                <a:cs typeface="Arial" panose="020B0604020202020204" pitchFamily="34" charset="0"/>
              </a:rPr>
              <a:t> Anniversary</a:t>
            </a:r>
          </a:p>
        </p:txBody>
      </p:sp>
      <p:sp>
        <p:nvSpPr>
          <p:cNvPr id="3" name="TextBox 2">
            <a:extLst>
              <a:ext uri="{FF2B5EF4-FFF2-40B4-BE49-F238E27FC236}">
                <a16:creationId xmlns:a16="http://schemas.microsoft.com/office/drawing/2014/main" id="{38B84F27-5052-06D3-5519-77A35D3D49C1}"/>
              </a:ext>
            </a:extLst>
          </p:cNvPr>
          <p:cNvSpPr txBox="1"/>
          <p:nvPr userDrawn="1"/>
        </p:nvSpPr>
        <p:spPr>
          <a:xfrm>
            <a:off x="435329" y="6568001"/>
            <a:ext cx="4020763" cy="200055"/>
          </a:xfrm>
          <a:prstGeom prst="rect">
            <a:avLst/>
          </a:prstGeom>
          <a:noFill/>
        </p:spPr>
        <p:txBody>
          <a:bodyPr wrap="square" lIns="0" rIns="0" rtlCol="0" anchor="b">
            <a:spAutoFit/>
          </a:bodyPr>
          <a:lstStyle/>
          <a:p>
            <a:pPr algn="l"/>
            <a:r>
              <a:rPr lang="en-US" sz="700" kern="1200" spc="130">
                <a:solidFill>
                  <a:schemeClr val="bg2">
                    <a:lumMod val="50000"/>
                  </a:schemeClr>
                </a:solidFill>
                <a:latin typeface="Arial" panose="020B0604020202020204" pitchFamily="34" charset="0"/>
                <a:cs typeface="Arial" panose="020B0604020202020204" pitchFamily="34" charset="0"/>
              </a:rPr>
              <a:t>1954 - 2024</a:t>
            </a:r>
          </a:p>
        </p:txBody>
      </p:sp>
      <p:sp>
        <p:nvSpPr>
          <p:cNvPr id="2" name="Content Placeholder 4">
            <a:extLst>
              <a:ext uri="{FF2B5EF4-FFF2-40B4-BE49-F238E27FC236}">
                <a16:creationId xmlns:a16="http://schemas.microsoft.com/office/drawing/2014/main" id="{C3C4A0F9-0064-CFBE-13D4-6F2E296184C2}"/>
              </a:ext>
            </a:extLst>
          </p:cNvPr>
          <p:cNvSpPr>
            <a:spLocks noGrp="1"/>
          </p:cNvSpPr>
          <p:nvPr>
            <p:ph sz="quarter" idx="11"/>
          </p:nvPr>
        </p:nvSpPr>
        <p:spPr>
          <a:xfrm>
            <a:off x="435329" y="1322092"/>
            <a:ext cx="9480831" cy="5030437"/>
          </a:xfrm>
        </p:spPr>
        <p:txBody>
          <a:bodyPr numCol="1"/>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pic>
        <p:nvPicPr>
          <p:cNvPr id="14" name="Picture 13" descr="A white logo with a black background&#10;&#10;Description automatically generated">
            <a:extLst>
              <a:ext uri="{FF2B5EF4-FFF2-40B4-BE49-F238E27FC236}">
                <a16:creationId xmlns:a16="http://schemas.microsoft.com/office/drawing/2014/main" id="{CD7C070C-F6A9-9E3F-21FC-1D7F66B15F4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748339" y="5303520"/>
            <a:ext cx="2443660" cy="1554480"/>
          </a:xfrm>
          <a:prstGeom prst="rect">
            <a:avLst/>
          </a:prstGeom>
        </p:spPr>
      </p:pic>
      <p:sp>
        <p:nvSpPr>
          <p:cNvPr id="5" name="Rectangle: Rounded Corners 4">
            <a:extLst>
              <a:ext uri="{FF2B5EF4-FFF2-40B4-BE49-F238E27FC236}">
                <a16:creationId xmlns:a16="http://schemas.microsoft.com/office/drawing/2014/main" id="{EA55A3B0-C6E2-5075-26E1-3A4EB159AED2}"/>
              </a:ext>
            </a:extLst>
          </p:cNvPr>
          <p:cNvSpPr/>
          <p:nvPr userDrawn="1"/>
        </p:nvSpPr>
        <p:spPr>
          <a:xfrm rot="5400000">
            <a:off x="4695874" y="-482925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6" name="Title Placeholder 1">
            <a:extLst>
              <a:ext uri="{FF2B5EF4-FFF2-40B4-BE49-F238E27FC236}">
                <a16:creationId xmlns:a16="http://schemas.microsoft.com/office/drawing/2014/main" id="{DA42A596-28BF-BF4F-EAE9-7E9CC442D31D}"/>
              </a:ext>
            </a:extLst>
          </p:cNvPr>
          <p:cNvSpPr>
            <a:spLocks noGrp="1"/>
          </p:cNvSpPr>
          <p:nvPr>
            <p:ph type="title"/>
          </p:nvPr>
        </p:nvSpPr>
        <p:spPr>
          <a:xfrm>
            <a:off x="397493" y="248762"/>
            <a:ext cx="9888331" cy="678989"/>
          </a:xfrm>
          <a:prstGeom prst="rect">
            <a:avLst/>
          </a:prstGeom>
        </p:spPr>
        <p:txBody>
          <a:bodyPr vert="horz" wrap="square"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18272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in Title - Blue Glass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black and white sign with white text&#10;&#10;Description automatically generated">
            <a:extLst>
              <a:ext uri="{FF2B5EF4-FFF2-40B4-BE49-F238E27FC236}">
                <a16:creationId xmlns:a16="http://schemas.microsoft.com/office/drawing/2014/main" id="{8A45B704-374F-2D00-28C8-143A04B60C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3549" y="376123"/>
            <a:ext cx="2743764" cy="849901"/>
          </a:xfrm>
          <a:prstGeom prst="rect">
            <a:avLst/>
          </a:prstGeom>
        </p:spPr>
      </p:pic>
      <p:sp>
        <p:nvSpPr>
          <p:cNvPr id="3" name="Title Placeholder 1">
            <a:extLst>
              <a:ext uri="{FF2B5EF4-FFF2-40B4-BE49-F238E27FC236}">
                <a16:creationId xmlns:a16="http://schemas.microsoft.com/office/drawing/2014/main" id="{5372473B-C97C-23A4-9B7D-E1B0DBFE13FF}"/>
              </a:ext>
            </a:extLst>
          </p:cNvPr>
          <p:cNvSpPr>
            <a:spLocks noGrp="1"/>
          </p:cNvSpPr>
          <p:nvPr>
            <p:ph type="title" hasCustomPrompt="1"/>
          </p:nvPr>
        </p:nvSpPr>
        <p:spPr>
          <a:xfrm>
            <a:off x="683549" y="3353050"/>
            <a:ext cx="5043798" cy="1127952"/>
          </a:xfrm>
          <a:prstGeom prst="rect">
            <a:avLst/>
          </a:prstGeom>
        </p:spPr>
        <p:txBody>
          <a:bodyPr vert="horz" lIns="91440" tIns="45720" rIns="91440" bIns="45720" rtlCol="0" anchor="b">
            <a:normAutofit/>
          </a:bodyPr>
          <a:lstStyle>
            <a:lvl1pPr>
              <a:defRPr>
                <a:solidFill>
                  <a:schemeClr val="bg1"/>
                </a:solidFill>
              </a:defRPr>
            </a:lvl1pPr>
          </a:lstStyle>
          <a:p>
            <a:r>
              <a:rPr lang="en-US"/>
              <a:t>[title]</a:t>
            </a:r>
          </a:p>
        </p:txBody>
      </p:sp>
      <p:sp>
        <p:nvSpPr>
          <p:cNvPr id="4" name="Text Placeholder 2">
            <a:extLst>
              <a:ext uri="{FF2B5EF4-FFF2-40B4-BE49-F238E27FC236}">
                <a16:creationId xmlns:a16="http://schemas.microsoft.com/office/drawing/2014/main" id="{6C6FEC6A-4A8D-5526-2B71-0DFEA6AB7F5F}"/>
              </a:ext>
            </a:extLst>
          </p:cNvPr>
          <p:cNvSpPr>
            <a:spLocks noGrp="1"/>
          </p:cNvSpPr>
          <p:nvPr>
            <p:ph type="body" idx="1" hasCustomPrompt="1"/>
          </p:nvPr>
        </p:nvSpPr>
        <p:spPr>
          <a:xfrm>
            <a:off x="714609" y="4481004"/>
            <a:ext cx="3969439" cy="805099"/>
          </a:xfrm>
        </p:spPr>
        <p:txBody>
          <a:bodyPr lIns="91440" rIns="91440" anchor="t"/>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“Presented by [name, title]”</a:t>
            </a:r>
          </a:p>
        </p:txBody>
      </p:sp>
      <p:sp>
        <p:nvSpPr>
          <p:cNvPr id="6" name="Text Placeholder 2">
            <a:extLst>
              <a:ext uri="{FF2B5EF4-FFF2-40B4-BE49-F238E27FC236}">
                <a16:creationId xmlns:a16="http://schemas.microsoft.com/office/drawing/2014/main" id="{318509C9-C3C4-02F8-3843-9566FE2D52DF}"/>
              </a:ext>
            </a:extLst>
          </p:cNvPr>
          <p:cNvSpPr>
            <a:spLocks noGrp="1"/>
          </p:cNvSpPr>
          <p:nvPr>
            <p:ph type="body" idx="10" hasCustomPrompt="1"/>
          </p:nvPr>
        </p:nvSpPr>
        <p:spPr>
          <a:xfrm>
            <a:off x="714609" y="5552157"/>
            <a:ext cx="3969439" cy="474173"/>
          </a:xfrm>
        </p:spPr>
        <p:txBody>
          <a:bodyPr lIns="91440" rIns="91440" anchor="ct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date </a:t>
            </a:r>
            <a:r>
              <a:rPr lang="en-US" sz="1600" err="1">
                <a:effectLst/>
                <a:latin typeface="Calibri" panose="020F0502020204030204" pitchFamily="34" charset="0"/>
                <a:ea typeface="Times New Roman" panose="02020603050405020304" pitchFamily="18" charset="0"/>
              </a:rPr>
              <a:t>ie</a:t>
            </a:r>
            <a:r>
              <a:rPr lang="en-US" sz="1600">
                <a:effectLst/>
                <a:latin typeface="Calibri" panose="020F0502020204030204" pitchFamily="34" charset="0"/>
                <a:ea typeface="Times New Roman" panose="02020603050405020304" pitchFamily="18" charset="0"/>
              </a:rPr>
              <a:t>. January 1, 2024</a:t>
            </a:r>
            <a:r>
              <a:rPr lang="en-US"/>
              <a:t>]</a:t>
            </a:r>
          </a:p>
        </p:txBody>
      </p:sp>
    </p:spTree>
    <p:extLst>
      <p:ext uri="{BB962C8B-B14F-4D97-AF65-F5344CB8AC3E}">
        <p14:creationId xmlns:p14="http://schemas.microsoft.com/office/powerpoint/2010/main" val="46835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bg1"/>
        </a:solidFill>
        <a:effectLst/>
      </p:bgPr>
    </p:bg>
    <p:spTree>
      <p:nvGrpSpPr>
        <p:cNvPr id="1" name=""/>
        <p:cNvGrpSpPr/>
        <p:nvPr/>
      </p:nvGrpSpPr>
      <p:grpSpPr>
        <a:xfrm>
          <a:off x="0" y="0"/>
          <a:ext cx="0" cy="0"/>
          <a:chOff x="0" y="0"/>
          <a:chExt cx="0" cy="0"/>
        </a:xfrm>
      </p:grpSpPr>
      <p:pic>
        <p:nvPicPr>
          <p:cNvPr id="10" name="Picture 9" descr="A white logo with a black background&#10;&#10;Description automatically generated">
            <a:extLst>
              <a:ext uri="{FF2B5EF4-FFF2-40B4-BE49-F238E27FC236}">
                <a16:creationId xmlns:a16="http://schemas.microsoft.com/office/drawing/2014/main" id="{4BF8392A-A32F-502B-C018-A0D4A0EDD27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672105" y="982483"/>
            <a:ext cx="7519895" cy="5875517"/>
          </a:xfrm>
          <a:prstGeom prst="rect">
            <a:avLst/>
          </a:prstGeom>
        </p:spPr>
      </p:pic>
      <p:pic>
        <p:nvPicPr>
          <p:cNvPr id="3" name="Picture 2" descr="A black background with blue text&#10;&#10;Description automatically generated">
            <a:extLst>
              <a:ext uri="{FF2B5EF4-FFF2-40B4-BE49-F238E27FC236}">
                <a16:creationId xmlns:a16="http://schemas.microsoft.com/office/drawing/2014/main" id="{58C1A6DD-A328-1BF4-9D98-96883FDF43A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3549" y="376123"/>
            <a:ext cx="2743200" cy="841472"/>
          </a:xfrm>
          <a:prstGeom prst="rect">
            <a:avLst/>
          </a:prstGeom>
        </p:spPr>
      </p:pic>
      <p:sp>
        <p:nvSpPr>
          <p:cNvPr id="4" name="Title Placeholder 1">
            <a:extLst>
              <a:ext uri="{FF2B5EF4-FFF2-40B4-BE49-F238E27FC236}">
                <a16:creationId xmlns:a16="http://schemas.microsoft.com/office/drawing/2014/main" id="{C29B9821-24D0-ED9D-9C30-8EB94B14E775}"/>
              </a:ext>
            </a:extLst>
          </p:cNvPr>
          <p:cNvSpPr>
            <a:spLocks noGrp="1"/>
          </p:cNvSpPr>
          <p:nvPr>
            <p:ph type="title" hasCustomPrompt="1"/>
          </p:nvPr>
        </p:nvSpPr>
        <p:spPr>
          <a:xfrm>
            <a:off x="683549" y="3353050"/>
            <a:ext cx="5043798" cy="1127952"/>
          </a:xfrm>
          <a:prstGeom prst="rect">
            <a:avLst/>
          </a:prstGeom>
        </p:spPr>
        <p:txBody>
          <a:bodyPr vert="horz" lIns="91440" tIns="45720" rIns="91440" bIns="45720" rtlCol="0" anchor="b">
            <a:normAutofit/>
          </a:bodyPr>
          <a:lstStyle>
            <a:lvl1pPr>
              <a:defRPr/>
            </a:lvl1pPr>
          </a:lstStyle>
          <a:p>
            <a:r>
              <a:rPr lang="en-US"/>
              <a:t>[title]</a:t>
            </a:r>
          </a:p>
        </p:txBody>
      </p:sp>
      <p:sp>
        <p:nvSpPr>
          <p:cNvPr id="6" name="Text Placeholder 2">
            <a:extLst>
              <a:ext uri="{FF2B5EF4-FFF2-40B4-BE49-F238E27FC236}">
                <a16:creationId xmlns:a16="http://schemas.microsoft.com/office/drawing/2014/main" id="{538DD80D-AA95-5C5E-9F08-8DE3D863F4B8}"/>
              </a:ext>
            </a:extLst>
          </p:cNvPr>
          <p:cNvSpPr>
            <a:spLocks noGrp="1"/>
          </p:cNvSpPr>
          <p:nvPr>
            <p:ph type="body" idx="1" hasCustomPrompt="1"/>
          </p:nvPr>
        </p:nvSpPr>
        <p:spPr>
          <a:xfrm>
            <a:off x="714609" y="4481004"/>
            <a:ext cx="3969439" cy="805099"/>
          </a:xfrm>
        </p:spPr>
        <p:txBody>
          <a:bodyPr lIns="91440" rIns="91440" anchor="t"/>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“Presented by [name, title]”</a:t>
            </a:r>
          </a:p>
        </p:txBody>
      </p:sp>
      <p:sp>
        <p:nvSpPr>
          <p:cNvPr id="7" name="Text Placeholder 2">
            <a:extLst>
              <a:ext uri="{FF2B5EF4-FFF2-40B4-BE49-F238E27FC236}">
                <a16:creationId xmlns:a16="http://schemas.microsoft.com/office/drawing/2014/main" id="{F96A9603-25BC-43B9-176F-C1EF05579C77}"/>
              </a:ext>
            </a:extLst>
          </p:cNvPr>
          <p:cNvSpPr>
            <a:spLocks noGrp="1"/>
          </p:cNvSpPr>
          <p:nvPr>
            <p:ph type="body" idx="10" hasCustomPrompt="1"/>
          </p:nvPr>
        </p:nvSpPr>
        <p:spPr>
          <a:xfrm>
            <a:off x="714609" y="5552157"/>
            <a:ext cx="3969439" cy="474173"/>
          </a:xfrm>
        </p:spPr>
        <p:txBody>
          <a:bodyPr lIns="91440" rIns="91440" anchor="ct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date </a:t>
            </a:r>
            <a:r>
              <a:rPr lang="en-US" sz="1600" err="1">
                <a:effectLst/>
                <a:latin typeface="Calibri" panose="020F0502020204030204" pitchFamily="34" charset="0"/>
                <a:ea typeface="Times New Roman" panose="02020603050405020304" pitchFamily="18" charset="0"/>
              </a:rPr>
              <a:t>ie</a:t>
            </a:r>
            <a:r>
              <a:rPr lang="en-US" sz="1600">
                <a:effectLst/>
                <a:latin typeface="Calibri" panose="020F0502020204030204" pitchFamily="34" charset="0"/>
                <a:ea typeface="Times New Roman" panose="02020603050405020304" pitchFamily="18" charset="0"/>
              </a:rPr>
              <a:t>. January 1, 2024</a:t>
            </a:r>
            <a:r>
              <a:rPr lang="en-US"/>
              <a:t>]</a:t>
            </a:r>
          </a:p>
        </p:txBody>
      </p:sp>
    </p:spTree>
    <p:extLst>
      <p:ext uri="{BB962C8B-B14F-4D97-AF65-F5344CB8AC3E}">
        <p14:creationId xmlns:p14="http://schemas.microsoft.com/office/powerpoint/2010/main" val="722657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782D80-6D29-06EE-1464-817EE3028E7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3" name="Group 2">
            <a:extLst>
              <a:ext uri="{FF2B5EF4-FFF2-40B4-BE49-F238E27FC236}">
                <a16:creationId xmlns:a16="http://schemas.microsoft.com/office/drawing/2014/main" id="{DE27471E-0206-0877-502C-994CD3227237}"/>
              </a:ext>
            </a:extLst>
          </p:cNvPr>
          <p:cNvGrpSpPr/>
          <p:nvPr userDrawn="1"/>
        </p:nvGrpSpPr>
        <p:grpSpPr>
          <a:xfrm>
            <a:off x="10921158" y="238258"/>
            <a:ext cx="1041362" cy="1085910"/>
            <a:chOff x="10921158" y="238258"/>
            <a:chExt cx="1041362" cy="1085910"/>
          </a:xfrm>
        </p:grpSpPr>
        <p:pic>
          <p:nvPicPr>
            <p:cNvPr id="5" name="Picture 4">
              <a:extLst>
                <a:ext uri="{FF2B5EF4-FFF2-40B4-BE49-F238E27FC236}">
                  <a16:creationId xmlns:a16="http://schemas.microsoft.com/office/drawing/2014/main" id="{B7548063-35F3-8337-5923-9EF2F7C1EF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0" name="TextBox 9">
              <a:extLst>
                <a:ext uri="{FF2B5EF4-FFF2-40B4-BE49-F238E27FC236}">
                  <a16:creationId xmlns:a16="http://schemas.microsoft.com/office/drawing/2014/main" id="{BCB06907-B7E9-31E9-4296-79E7AB1947F3}"/>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11" name="Rectangle: Rounded Corners 10">
            <a:extLst>
              <a:ext uri="{FF2B5EF4-FFF2-40B4-BE49-F238E27FC236}">
                <a16:creationId xmlns:a16="http://schemas.microsoft.com/office/drawing/2014/main" id="{5F743418-9BDC-E76E-0B80-49865261416C}"/>
              </a:ext>
            </a:extLst>
          </p:cNvPr>
          <p:cNvSpPr/>
          <p:nvPr userDrawn="1"/>
        </p:nvSpPr>
        <p:spPr>
          <a:xfrm>
            <a:off x="1667915" y="1782068"/>
            <a:ext cx="4069724" cy="4592606"/>
          </a:xfrm>
          <a:prstGeom prst="roundRect">
            <a:avLst>
              <a:gd name="adj" fmla="val 98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12" name="Text Placeholder 2">
            <a:extLst>
              <a:ext uri="{FF2B5EF4-FFF2-40B4-BE49-F238E27FC236}">
                <a16:creationId xmlns:a16="http://schemas.microsoft.com/office/drawing/2014/main" id="{5E15DF76-C46E-FFCF-FCA2-C9C5E3E06149}"/>
              </a:ext>
            </a:extLst>
          </p:cNvPr>
          <p:cNvSpPr>
            <a:spLocks noGrp="1"/>
          </p:cNvSpPr>
          <p:nvPr>
            <p:ph type="body" idx="1"/>
          </p:nvPr>
        </p:nvSpPr>
        <p:spPr>
          <a:xfrm>
            <a:off x="1895977" y="2795450"/>
            <a:ext cx="3609473" cy="3335383"/>
          </a:xfrm>
        </p:spPr>
        <p:txBody>
          <a:bodyPr anchor="t">
            <a:normAutofit/>
          </a:bodyPr>
          <a:lstStyle>
            <a:lvl1pPr marL="342900" indent="-342900" algn="l">
              <a:buFont typeface="Arial" panose="020B0604020202020204" pitchFamily="34" charset="0"/>
              <a:buChar char="•"/>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
            <a:extLst>
              <a:ext uri="{FF2B5EF4-FFF2-40B4-BE49-F238E27FC236}">
                <a16:creationId xmlns:a16="http://schemas.microsoft.com/office/drawing/2014/main" id="{FABD770F-6601-2556-620A-D9DBDC33F0E8}"/>
              </a:ext>
            </a:extLst>
          </p:cNvPr>
          <p:cNvSpPr txBox="1">
            <a:spLocks/>
          </p:cNvSpPr>
          <p:nvPr userDrawn="1"/>
        </p:nvSpPr>
        <p:spPr>
          <a:xfrm>
            <a:off x="1895976" y="1782068"/>
            <a:ext cx="3609473" cy="8740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Agenda</a:t>
            </a:r>
          </a:p>
        </p:txBody>
      </p:sp>
    </p:spTree>
    <p:extLst>
      <p:ext uri="{BB962C8B-B14F-4D97-AF65-F5344CB8AC3E}">
        <p14:creationId xmlns:p14="http://schemas.microsoft.com/office/powerpoint/2010/main" val="3613809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15A2EBE-9192-3DF2-9BA7-675754ECC9BC}"/>
              </a:ext>
            </a:extLst>
          </p:cNvPr>
          <p:cNvSpPr/>
          <p:nvPr userDrawn="1"/>
        </p:nvSpPr>
        <p:spPr>
          <a:xfrm rot="5400000">
            <a:off x="4695874" y="-463362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7" name="Rectangle 6">
            <a:extLst>
              <a:ext uri="{FF2B5EF4-FFF2-40B4-BE49-F238E27FC236}">
                <a16:creationId xmlns:a16="http://schemas.microsoft.com/office/drawing/2014/main" id="{0230B806-C851-54EE-BEB6-DBF86A5CF191}"/>
              </a:ext>
            </a:extLst>
          </p:cNvPr>
          <p:cNvSpPr>
            <a:spLocks noGrp="1" noRot="1" noMove="1" noResize="1" noEditPoints="1" noAdjustHandles="1" noChangeArrowheads="1" noChangeShapeType="1"/>
          </p:cNvSpPr>
          <p:nvPr userDrawn="1"/>
        </p:nvSpPr>
        <p:spPr>
          <a:xfrm flipV="1">
            <a:off x="-424070" y="186908"/>
            <a:ext cx="413468" cy="1052006"/>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Placeholder 1">
            <a:extLst>
              <a:ext uri="{FF2B5EF4-FFF2-40B4-BE49-F238E27FC236}">
                <a16:creationId xmlns:a16="http://schemas.microsoft.com/office/drawing/2014/main" id="{46019789-6515-531F-2EE3-595EB52CA64D}"/>
              </a:ext>
            </a:extLst>
          </p:cNvPr>
          <p:cNvSpPr>
            <a:spLocks noGrp="1"/>
          </p:cNvSpPr>
          <p:nvPr>
            <p:ph type="title"/>
          </p:nvPr>
        </p:nvSpPr>
        <p:spPr>
          <a:xfrm>
            <a:off x="397493" y="441719"/>
            <a:ext cx="9888331" cy="678989"/>
          </a:xfrm>
          <a:prstGeom prst="rect">
            <a:avLst/>
          </a:prstGeom>
        </p:spPr>
        <p:txBody>
          <a:bodyPr vert="horz" wrap="square" lIns="91440" tIns="45720" rIns="91440" bIns="45720" rtlCol="0" anchor="ctr">
            <a:normAutofit/>
          </a:bodyPr>
          <a:lstStyle/>
          <a:p>
            <a:r>
              <a:rPr lang="en-US"/>
              <a:t>Click to edit Master title style</a:t>
            </a:r>
          </a:p>
        </p:txBody>
      </p:sp>
      <p:sp>
        <p:nvSpPr>
          <p:cNvPr id="2" name="Content Placeholder 4">
            <a:extLst>
              <a:ext uri="{FF2B5EF4-FFF2-40B4-BE49-F238E27FC236}">
                <a16:creationId xmlns:a16="http://schemas.microsoft.com/office/drawing/2014/main" id="{38E36EB6-EC96-F8D7-AB7B-B2488569CD08}"/>
              </a:ext>
            </a:extLst>
          </p:cNvPr>
          <p:cNvSpPr>
            <a:spLocks noGrp="1"/>
          </p:cNvSpPr>
          <p:nvPr>
            <p:ph sz="quarter" idx="14"/>
          </p:nvPr>
        </p:nvSpPr>
        <p:spPr>
          <a:xfrm>
            <a:off x="435330" y="1482213"/>
            <a:ext cx="11152372" cy="5218057"/>
          </a:xfrm>
        </p:spPr>
        <p:txBody>
          <a:bodyPr numCol="1"/>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624849D-5FA8-91E2-1A71-F21E1C1A4841}"/>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5" name="Group 4">
            <a:extLst>
              <a:ext uri="{FF2B5EF4-FFF2-40B4-BE49-F238E27FC236}">
                <a16:creationId xmlns:a16="http://schemas.microsoft.com/office/drawing/2014/main" id="{3F632CF9-59F3-F3D0-76F4-48F412F17E74}"/>
              </a:ext>
            </a:extLst>
          </p:cNvPr>
          <p:cNvGrpSpPr/>
          <p:nvPr userDrawn="1"/>
        </p:nvGrpSpPr>
        <p:grpSpPr>
          <a:xfrm>
            <a:off x="10921158" y="238258"/>
            <a:ext cx="1041362" cy="1085910"/>
            <a:chOff x="10921158" y="238258"/>
            <a:chExt cx="1041362" cy="1085910"/>
          </a:xfrm>
        </p:grpSpPr>
        <p:pic>
          <p:nvPicPr>
            <p:cNvPr id="9" name="Picture 8">
              <a:extLst>
                <a:ext uri="{FF2B5EF4-FFF2-40B4-BE49-F238E27FC236}">
                  <a16:creationId xmlns:a16="http://schemas.microsoft.com/office/drawing/2014/main" id="{96CF6238-C664-1EF7-1C9C-190CB0E6E6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0" name="TextBox 9">
              <a:extLst>
                <a:ext uri="{FF2B5EF4-FFF2-40B4-BE49-F238E27FC236}">
                  <a16:creationId xmlns:a16="http://schemas.microsoft.com/office/drawing/2014/main" id="{2900A898-526D-8D00-711A-159E0614E0E3}"/>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2025114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Description &amp; Content">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54EFEAB-5AE8-9629-4329-45B21E63F559}"/>
              </a:ext>
            </a:extLst>
          </p:cNvPr>
          <p:cNvSpPr/>
          <p:nvPr userDrawn="1"/>
        </p:nvSpPr>
        <p:spPr>
          <a:xfrm rot="5400000">
            <a:off x="242865" y="-192564"/>
            <a:ext cx="3518263" cy="2823529"/>
          </a:xfrm>
          <a:prstGeom prst="roundRect">
            <a:avLst>
              <a:gd name="adj" fmla="val 16050"/>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Rectangle 9">
            <a:extLst>
              <a:ext uri="{FF2B5EF4-FFF2-40B4-BE49-F238E27FC236}">
                <a16:creationId xmlns:a16="http://schemas.microsoft.com/office/drawing/2014/main" id="{93A51F70-800F-ACE8-9429-289CA20847B8}"/>
              </a:ext>
            </a:extLst>
          </p:cNvPr>
          <p:cNvSpPr>
            <a:spLocks noGrp="1" noRot="1" noMove="1" noResize="1" noEditPoints="1" noAdjustHandles="1" noChangeArrowheads="1" noChangeShapeType="1"/>
          </p:cNvSpPr>
          <p:nvPr userDrawn="1"/>
        </p:nvSpPr>
        <p:spPr>
          <a:xfrm flipV="1">
            <a:off x="452846" y="-680675"/>
            <a:ext cx="3143794" cy="67272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9FD62A9-2FE6-6945-737A-4F010B94EA2D}"/>
              </a:ext>
            </a:extLst>
          </p:cNvPr>
          <p:cNvGrpSpPr/>
          <p:nvPr userDrawn="1"/>
        </p:nvGrpSpPr>
        <p:grpSpPr>
          <a:xfrm>
            <a:off x="10921158" y="238258"/>
            <a:ext cx="1041362" cy="1085910"/>
            <a:chOff x="10921158" y="238258"/>
            <a:chExt cx="1041362" cy="1085910"/>
          </a:xfrm>
        </p:grpSpPr>
        <p:pic>
          <p:nvPicPr>
            <p:cNvPr id="13" name="Picture 12">
              <a:extLst>
                <a:ext uri="{FF2B5EF4-FFF2-40B4-BE49-F238E27FC236}">
                  <a16:creationId xmlns:a16="http://schemas.microsoft.com/office/drawing/2014/main" id="{5C435324-888D-46EF-F4C2-A9F40BED3F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1" name="TextBox 10">
              <a:extLst>
                <a:ext uri="{FF2B5EF4-FFF2-40B4-BE49-F238E27FC236}">
                  <a16:creationId xmlns:a16="http://schemas.microsoft.com/office/drawing/2014/main" id="{BAF2CC59-6931-2496-0FB3-1C04CFA94E0F}"/>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12" name="Content Placeholder 4">
            <a:extLst>
              <a:ext uri="{FF2B5EF4-FFF2-40B4-BE49-F238E27FC236}">
                <a16:creationId xmlns:a16="http://schemas.microsoft.com/office/drawing/2014/main" id="{0B6830A1-0EBC-30F2-FEEF-0BE8A602D901}"/>
              </a:ext>
            </a:extLst>
          </p:cNvPr>
          <p:cNvSpPr>
            <a:spLocks noGrp="1"/>
          </p:cNvSpPr>
          <p:nvPr userDrawn="1">
            <p:ph sz="quarter" idx="11"/>
          </p:nvPr>
        </p:nvSpPr>
        <p:spPr>
          <a:xfrm>
            <a:off x="3779519" y="1567544"/>
            <a:ext cx="7953759" cy="5052198"/>
          </a:xfrm>
        </p:spPr>
        <p:txBody>
          <a:bodyPr numCol="1"/>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4" name="Slide Number Placeholder 5">
            <a:extLst>
              <a:ext uri="{FF2B5EF4-FFF2-40B4-BE49-F238E27FC236}">
                <a16:creationId xmlns:a16="http://schemas.microsoft.com/office/drawing/2014/main" id="{440A1E7B-F192-1D04-3039-1BA85CFA902F}"/>
              </a:ext>
            </a:extLst>
          </p:cNvPr>
          <p:cNvSpPr>
            <a:spLocks noGrp="1"/>
          </p:cNvSpPr>
          <p:nvPr userDrawn="1">
            <p:ph type="sldNum" sz="quarter" idx="4"/>
          </p:nvPr>
        </p:nvSpPr>
        <p:spPr>
          <a:xfrm>
            <a:off x="11733279" y="6488690"/>
            <a:ext cx="45872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16" name="Title Placeholder 1">
            <a:extLst>
              <a:ext uri="{FF2B5EF4-FFF2-40B4-BE49-F238E27FC236}">
                <a16:creationId xmlns:a16="http://schemas.microsoft.com/office/drawing/2014/main" id="{8CDEACBE-5150-6EDC-D230-F2FCC490E017}"/>
              </a:ext>
            </a:extLst>
          </p:cNvPr>
          <p:cNvSpPr>
            <a:spLocks noGrp="1"/>
          </p:cNvSpPr>
          <p:nvPr userDrawn="1">
            <p:ph type="title"/>
          </p:nvPr>
        </p:nvSpPr>
        <p:spPr>
          <a:xfrm>
            <a:off x="802463" y="353667"/>
            <a:ext cx="2384874" cy="1386929"/>
          </a:xfrm>
          <a:prstGeom prst="rect">
            <a:avLst/>
          </a:prstGeom>
        </p:spPr>
        <p:txBody>
          <a:bodyPr vert="horz" wrap="square" lIns="91440" tIns="45720" rIns="91440" bIns="45720" rtlCol="0" anchor="b">
            <a:normAutofit/>
          </a:bodyPr>
          <a:lstStyle/>
          <a:p>
            <a:r>
              <a:rPr lang="en-US"/>
              <a:t>Click to edit Master title style</a:t>
            </a:r>
          </a:p>
        </p:txBody>
      </p:sp>
      <p:sp>
        <p:nvSpPr>
          <p:cNvPr id="17" name="Text Placeholder 2">
            <a:extLst>
              <a:ext uri="{FF2B5EF4-FFF2-40B4-BE49-F238E27FC236}">
                <a16:creationId xmlns:a16="http://schemas.microsoft.com/office/drawing/2014/main" id="{6935F4EB-404C-6B43-027E-4BB90E7FFCD6}"/>
              </a:ext>
            </a:extLst>
          </p:cNvPr>
          <p:cNvSpPr>
            <a:spLocks noGrp="1"/>
          </p:cNvSpPr>
          <p:nvPr userDrawn="1">
            <p:ph type="body" idx="1"/>
          </p:nvPr>
        </p:nvSpPr>
        <p:spPr>
          <a:xfrm>
            <a:off x="800650" y="1740594"/>
            <a:ext cx="2384874" cy="1034344"/>
          </a:xfrm>
        </p:spPr>
        <p:txBody>
          <a:bodyPr anchor="t"/>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6093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2C89DA-C496-4497-A257-E670EB0650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4CF60A2-B6BD-48FA-A16A-57A354C1D7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A2BF6-B0AA-4786-8C4C-55E7DBC01A31}"/>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9" name="Content Placeholder 2">
            <a:extLst>
              <a:ext uri="{FF2B5EF4-FFF2-40B4-BE49-F238E27FC236}">
                <a16:creationId xmlns:a16="http://schemas.microsoft.com/office/drawing/2014/main" id="{3BED27DC-7820-4F12-8A7A-D7A6A943A61F}"/>
              </a:ext>
            </a:extLst>
          </p:cNvPr>
          <p:cNvSpPr>
            <a:spLocks noGrp="1"/>
          </p:cNvSpPr>
          <p:nvPr>
            <p:ph idx="1" hasCustomPrompt="1"/>
          </p:nvPr>
        </p:nvSpPr>
        <p:spPr>
          <a:xfrm>
            <a:off x="4337966" y="1517905"/>
            <a:ext cx="7630867" cy="4727448"/>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933FB730-0ED7-8764-4419-66A332A634FD}"/>
              </a:ext>
            </a:extLst>
          </p:cNvPr>
          <p:cNvSpPr/>
          <p:nvPr userDrawn="1"/>
        </p:nvSpPr>
        <p:spPr>
          <a:xfrm>
            <a:off x="397565" y="374904"/>
            <a:ext cx="3319918" cy="5981446"/>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D3C863D-738A-1054-2295-3834422E2678}"/>
              </a:ext>
            </a:extLst>
          </p:cNvPr>
          <p:cNvCxnSpPr>
            <a:cxnSpLocks/>
          </p:cNvCxnSpPr>
          <p:nvPr userDrawn="1"/>
        </p:nvCxnSpPr>
        <p:spPr>
          <a:xfrm>
            <a:off x="6848475" y="413004"/>
            <a:ext cx="5343525" cy="0"/>
          </a:xfrm>
          <a:prstGeom prst="line">
            <a:avLst/>
          </a:prstGeom>
          <a:ln>
            <a:solidFill>
              <a:srgbClr val="FAAF40"/>
            </a:solidFill>
            <a:headEnd type="ova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97CC686E-4A91-83D0-E1C9-F20DA668BC36}"/>
              </a:ext>
            </a:extLst>
          </p:cNvPr>
          <p:cNvSpPr txBox="1">
            <a:spLocks/>
          </p:cNvSpPr>
          <p:nvPr userDrawn="1"/>
        </p:nvSpPr>
        <p:spPr>
          <a:xfrm>
            <a:off x="619714" y="605790"/>
            <a:ext cx="2961685" cy="5509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r>
              <a:rPr lang="en-US" sz="4400"/>
              <a:t>Click to edit Master title style</a:t>
            </a:r>
          </a:p>
        </p:txBody>
      </p:sp>
      <p:pic>
        <p:nvPicPr>
          <p:cNvPr id="2" name="Graphic 1">
            <a:extLst>
              <a:ext uri="{FF2B5EF4-FFF2-40B4-BE49-F238E27FC236}">
                <a16:creationId xmlns:a16="http://schemas.microsoft.com/office/drawing/2014/main" id="{B997055C-12C8-ADBB-6BCE-AC358D2D502D}"/>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397564" y="4558621"/>
            <a:ext cx="3319919" cy="1797729"/>
          </a:xfrm>
          <a:prstGeom prst="roundRect">
            <a:avLst>
              <a:gd name="adj" fmla="val 9834"/>
            </a:avLst>
          </a:prstGeom>
        </p:spPr>
      </p:pic>
    </p:spTree>
    <p:extLst>
      <p:ext uri="{BB962C8B-B14F-4D97-AF65-F5344CB8AC3E}">
        <p14:creationId xmlns:p14="http://schemas.microsoft.com/office/powerpoint/2010/main" val="3955922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1176C4-A62B-B1C3-AF91-DA32C48C5A4B}"/>
              </a:ext>
            </a:extLst>
          </p:cNvPr>
          <p:cNvSpPr/>
          <p:nvPr userDrawn="1"/>
        </p:nvSpPr>
        <p:spPr>
          <a:xfrm rot="5400000">
            <a:off x="2914032" y="-2969939"/>
            <a:ext cx="1352854" cy="8006833"/>
          </a:xfrm>
          <a:prstGeom prst="roundRect">
            <a:avLst>
              <a:gd name="adj" fmla="val 20483"/>
            </a:avLst>
          </a:prstGeom>
          <a:solidFill>
            <a:schemeClr val="bg1"/>
          </a:solidFill>
          <a:ln w="19050">
            <a:gradFill>
              <a:gsLst>
                <a:gs pos="0">
                  <a:srgbClr val="229FDF"/>
                </a:gs>
                <a:gs pos="100000">
                  <a:srgbClr val="4472C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 baseline="30000"/>
          </a:p>
        </p:txBody>
      </p:sp>
      <p:sp>
        <p:nvSpPr>
          <p:cNvPr id="7" name="Rectangle 6">
            <a:extLst>
              <a:ext uri="{FF2B5EF4-FFF2-40B4-BE49-F238E27FC236}">
                <a16:creationId xmlns:a16="http://schemas.microsoft.com/office/drawing/2014/main" id="{1861B338-3AA5-3F3F-3D9A-4EED0E71BEA3}"/>
              </a:ext>
            </a:extLst>
          </p:cNvPr>
          <p:cNvSpPr>
            <a:spLocks noGrp="1" noRot="1" noMove="1" noResize="1" noEditPoints="1" noAdjustHandles="1" noChangeArrowheads="1" noChangeShapeType="1"/>
          </p:cNvSpPr>
          <p:nvPr userDrawn="1"/>
        </p:nvSpPr>
        <p:spPr>
          <a:xfrm flipV="1">
            <a:off x="-436743" y="238537"/>
            <a:ext cx="426140" cy="156640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EEF3B77F-1499-3586-2864-0A7D58071055}"/>
              </a:ext>
            </a:extLst>
          </p:cNvPr>
          <p:cNvSpPr>
            <a:spLocks noGrp="1"/>
          </p:cNvSpPr>
          <p:nvPr>
            <p:ph type="title"/>
          </p:nvPr>
        </p:nvSpPr>
        <p:spPr>
          <a:xfrm>
            <a:off x="397494" y="357052"/>
            <a:ext cx="6662255" cy="1352854"/>
          </a:xfrm>
          <a:prstGeom prst="rect">
            <a:avLst/>
          </a:prstGeom>
        </p:spPr>
        <p:txBody>
          <a:bodyPr vert="horz" wrap="square" lIns="91440" tIns="45720" rIns="91440" bIns="45720" rtlCol="0" anchor="ctr">
            <a:normAutofit/>
          </a:bodyPr>
          <a:lstStyle/>
          <a:p>
            <a:r>
              <a:rPr lang="en-US"/>
              <a:t>Click to edit Master title style</a:t>
            </a:r>
          </a:p>
        </p:txBody>
      </p:sp>
      <p:sp>
        <p:nvSpPr>
          <p:cNvPr id="4" name="Content Placeholder 4">
            <a:extLst>
              <a:ext uri="{FF2B5EF4-FFF2-40B4-BE49-F238E27FC236}">
                <a16:creationId xmlns:a16="http://schemas.microsoft.com/office/drawing/2014/main" id="{37F52C55-D44D-DAE4-EEFF-1D55C5ED7E44}"/>
              </a:ext>
            </a:extLst>
          </p:cNvPr>
          <p:cNvSpPr>
            <a:spLocks noGrp="1"/>
          </p:cNvSpPr>
          <p:nvPr>
            <p:ph sz="quarter" idx="11"/>
          </p:nvPr>
        </p:nvSpPr>
        <p:spPr>
          <a:xfrm>
            <a:off x="435330" y="1900363"/>
            <a:ext cx="11152372" cy="4873924"/>
          </a:xfrm>
        </p:spPr>
        <p:txBody>
          <a:bodyPr numCol="1"/>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4D1B6ACD-0DA9-8E08-5793-6DD50CEF67B0}"/>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9" name="Group 8">
            <a:extLst>
              <a:ext uri="{FF2B5EF4-FFF2-40B4-BE49-F238E27FC236}">
                <a16:creationId xmlns:a16="http://schemas.microsoft.com/office/drawing/2014/main" id="{1873872F-568F-19AF-B14B-8029922ADC93}"/>
              </a:ext>
            </a:extLst>
          </p:cNvPr>
          <p:cNvGrpSpPr/>
          <p:nvPr userDrawn="1"/>
        </p:nvGrpSpPr>
        <p:grpSpPr>
          <a:xfrm>
            <a:off x="10921158" y="238258"/>
            <a:ext cx="1041362" cy="1085910"/>
            <a:chOff x="10921158" y="238258"/>
            <a:chExt cx="1041362" cy="1085910"/>
          </a:xfrm>
        </p:grpSpPr>
        <p:pic>
          <p:nvPicPr>
            <p:cNvPr id="10" name="Picture 9">
              <a:extLst>
                <a:ext uri="{FF2B5EF4-FFF2-40B4-BE49-F238E27FC236}">
                  <a16:creationId xmlns:a16="http://schemas.microsoft.com/office/drawing/2014/main" id="{B2803294-2586-09DE-B341-560CA425A4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1" name="TextBox 10">
              <a:extLst>
                <a:ext uri="{FF2B5EF4-FFF2-40B4-BE49-F238E27FC236}">
                  <a16:creationId xmlns:a16="http://schemas.microsoft.com/office/drawing/2014/main" id="{5A97D568-72E3-4508-01EA-B27D0FE682AA}"/>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922948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Content, &amp; Imag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9637D05-94E9-0414-F121-8C37CB8D6F00}"/>
              </a:ext>
            </a:extLst>
          </p:cNvPr>
          <p:cNvSpPr/>
          <p:nvPr userDrawn="1"/>
        </p:nvSpPr>
        <p:spPr>
          <a:xfrm rot="5400000">
            <a:off x="6027613" y="-3418527"/>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4" name="Title Placeholder 1">
            <a:extLst>
              <a:ext uri="{FF2B5EF4-FFF2-40B4-BE49-F238E27FC236}">
                <a16:creationId xmlns:a16="http://schemas.microsoft.com/office/drawing/2014/main" id="{46019789-6515-531F-2EE3-595EB52CA64D}"/>
              </a:ext>
            </a:extLst>
          </p:cNvPr>
          <p:cNvSpPr>
            <a:spLocks noGrp="1"/>
          </p:cNvSpPr>
          <p:nvPr userDrawn="1">
            <p:ph type="title"/>
          </p:nvPr>
        </p:nvSpPr>
        <p:spPr>
          <a:xfrm>
            <a:off x="6615487" y="1590261"/>
            <a:ext cx="4915383" cy="801663"/>
          </a:xfrm>
          <a:prstGeom prst="rect">
            <a:avLst/>
          </a:prstGeom>
        </p:spPr>
        <p:txBody>
          <a:bodyPr vert="horz" wrap="square" lIns="91440" tIns="45720" rIns="91440" bIns="45720" rtlCol="0" anchor="ctr">
            <a:noAutofit/>
          </a:bodyPr>
          <a:lstStyle>
            <a:lvl1pPr>
              <a:defRPr sz="3800"/>
            </a:lvl1pPr>
          </a:lstStyle>
          <a:p>
            <a:r>
              <a:rPr lang="en-US"/>
              <a:t>Click to edit Master title style</a:t>
            </a:r>
          </a:p>
        </p:txBody>
      </p:sp>
      <p:sp>
        <p:nvSpPr>
          <p:cNvPr id="9" name="Text Placeholder 2">
            <a:extLst>
              <a:ext uri="{FF2B5EF4-FFF2-40B4-BE49-F238E27FC236}">
                <a16:creationId xmlns:a16="http://schemas.microsoft.com/office/drawing/2014/main" id="{08724BFD-F2F6-CC6C-73D8-C52A298E5500}"/>
              </a:ext>
            </a:extLst>
          </p:cNvPr>
          <p:cNvSpPr>
            <a:spLocks noGrp="1"/>
          </p:cNvSpPr>
          <p:nvPr userDrawn="1">
            <p:ph type="body" idx="1"/>
          </p:nvPr>
        </p:nvSpPr>
        <p:spPr>
          <a:xfrm>
            <a:off x="6615487" y="2514292"/>
            <a:ext cx="4915383" cy="482325"/>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4">
            <a:extLst>
              <a:ext uri="{FF2B5EF4-FFF2-40B4-BE49-F238E27FC236}">
                <a16:creationId xmlns:a16="http://schemas.microsoft.com/office/drawing/2014/main" id="{76138E32-B957-F7F0-D1CB-D8B688824709}"/>
              </a:ext>
            </a:extLst>
          </p:cNvPr>
          <p:cNvSpPr>
            <a:spLocks noGrp="1"/>
          </p:cNvSpPr>
          <p:nvPr userDrawn="1">
            <p:ph sz="quarter" idx="10"/>
          </p:nvPr>
        </p:nvSpPr>
        <p:spPr>
          <a:xfrm>
            <a:off x="6615487" y="2996615"/>
            <a:ext cx="4915383" cy="3703656"/>
          </a:xfrm>
        </p:spPr>
        <p:txBody>
          <a:bodyPr numCol="1"/>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1" name="Picture Placeholder 12">
            <a:extLst>
              <a:ext uri="{FF2B5EF4-FFF2-40B4-BE49-F238E27FC236}">
                <a16:creationId xmlns:a16="http://schemas.microsoft.com/office/drawing/2014/main" id="{938BF615-7B64-3D48-0E18-E03A239609FF}"/>
              </a:ext>
            </a:extLst>
          </p:cNvPr>
          <p:cNvSpPr>
            <a:spLocks noGrp="1"/>
          </p:cNvSpPr>
          <p:nvPr userDrawn="1">
            <p:ph type="pic" sz="quarter" idx="14"/>
          </p:nvPr>
        </p:nvSpPr>
        <p:spPr>
          <a:xfrm>
            <a:off x="1" y="0"/>
            <a:ext cx="5959279" cy="6858000"/>
          </a:xfrm>
          <a:solidFill>
            <a:schemeClr val="bg1">
              <a:lumMod val="95000"/>
            </a:schemeClr>
          </a:solidFill>
        </p:spPr>
        <p:txBody>
          <a:bodyPr anchor="ctr"/>
          <a:lstStyle>
            <a:lvl1pPr algn="ctr">
              <a:buNone/>
              <a:defRPr>
                <a:solidFill>
                  <a:schemeClr val="tx1"/>
                </a:solidFill>
              </a:defRPr>
            </a:lvl1pPr>
          </a:lstStyle>
          <a:p>
            <a:r>
              <a:rPr lang="en-US"/>
              <a:t>Click icon to add picture</a:t>
            </a:r>
          </a:p>
        </p:txBody>
      </p:sp>
      <p:sp>
        <p:nvSpPr>
          <p:cNvPr id="2" name="Slide Number Placeholder 5">
            <a:extLst>
              <a:ext uri="{FF2B5EF4-FFF2-40B4-BE49-F238E27FC236}">
                <a16:creationId xmlns:a16="http://schemas.microsoft.com/office/drawing/2014/main" id="{2088CA24-284E-22F7-1BF1-B38E651C2C32}"/>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7" name="Group 6">
            <a:extLst>
              <a:ext uri="{FF2B5EF4-FFF2-40B4-BE49-F238E27FC236}">
                <a16:creationId xmlns:a16="http://schemas.microsoft.com/office/drawing/2014/main" id="{D1895E0E-95BB-A39D-D7F2-544308377A9C}"/>
              </a:ext>
            </a:extLst>
          </p:cNvPr>
          <p:cNvGrpSpPr/>
          <p:nvPr userDrawn="1"/>
        </p:nvGrpSpPr>
        <p:grpSpPr>
          <a:xfrm>
            <a:off x="10921158" y="238258"/>
            <a:ext cx="1041362" cy="1085910"/>
            <a:chOff x="10921158" y="238258"/>
            <a:chExt cx="1041362" cy="1085910"/>
          </a:xfrm>
        </p:grpSpPr>
        <p:pic>
          <p:nvPicPr>
            <p:cNvPr id="8" name="Picture 7">
              <a:extLst>
                <a:ext uri="{FF2B5EF4-FFF2-40B4-BE49-F238E27FC236}">
                  <a16:creationId xmlns:a16="http://schemas.microsoft.com/office/drawing/2014/main" id="{EF3F9E01-8168-C752-C899-C12DBAC411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2" name="TextBox 11">
              <a:extLst>
                <a:ext uri="{FF2B5EF4-FFF2-40B4-BE49-F238E27FC236}">
                  <a16:creationId xmlns:a16="http://schemas.microsoft.com/office/drawing/2014/main" id="{CAC85A89-0D61-190B-C0B0-0D162B1C51F7}"/>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3515448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mp; Description with Image">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611F273-3391-CF12-1478-0E17303C9F0F}"/>
              </a:ext>
            </a:extLst>
          </p:cNvPr>
          <p:cNvSpPr/>
          <p:nvPr userDrawn="1"/>
        </p:nvSpPr>
        <p:spPr>
          <a:xfrm rot="5400000">
            <a:off x="-55023" y="16503"/>
            <a:ext cx="4368840" cy="3497637"/>
          </a:xfrm>
          <a:prstGeom prst="roundRect">
            <a:avLst>
              <a:gd name="adj" fmla="val 12310"/>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30000"/>
          </a:p>
        </p:txBody>
      </p:sp>
      <p:sp>
        <p:nvSpPr>
          <p:cNvPr id="8" name="Rectangle 7">
            <a:extLst>
              <a:ext uri="{FF2B5EF4-FFF2-40B4-BE49-F238E27FC236}">
                <a16:creationId xmlns:a16="http://schemas.microsoft.com/office/drawing/2014/main" id="{E7ED1576-9739-027B-71BF-FB9D1DBE216C}"/>
              </a:ext>
            </a:extLst>
          </p:cNvPr>
          <p:cNvSpPr>
            <a:spLocks noGrp="1" noRot="1" noMove="1" noResize="1" noEditPoints="1" noAdjustHandles="1" noChangeArrowheads="1" noChangeShapeType="1"/>
          </p:cNvSpPr>
          <p:nvPr userDrawn="1"/>
        </p:nvSpPr>
        <p:spPr>
          <a:xfrm flipV="1">
            <a:off x="254441" y="-485029"/>
            <a:ext cx="3795423" cy="464416"/>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876DDE2C-27E7-4E0E-0FBF-7D0623226D8E}"/>
              </a:ext>
            </a:extLst>
          </p:cNvPr>
          <p:cNvSpPr>
            <a:spLocks noGrp="1"/>
          </p:cNvSpPr>
          <p:nvPr>
            <p:ph type="title"/>
          </p:nvPr>
        </p:nvSpPr>
        <p:spPr>
          <a:xfrm>
            <a:off x="663553" y="262506"/>
            <a:ext cx="2916217" cy="3534433"/>
          </a:xfrm>
          <a:prstGeom prst="rect">
            <a:avLst/>
          </a:prstGeom>
        </p:spPr>
        <p:txBody>
          <a:bodyPr vert="horz" wrap="square"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F66B8252-8BAC-D874-8F53-AACDABAEC380}"/>
              </a:ext>
            </a:extLst>
          </p:cNvPr>
          <p:cNvSpPr>
            <a:spLocks noGrp="1"/>
          </p:cNvSpPr>
          <p:nvPr>
            <p:ph type="body" idx="1"/>
          </p:nvPr>
        </p:nvSpPr>
        <p:spPr>
          <a:xfrm>
            <a:off x="663553" y="4223163"/>
            <a:ext cx="2916217" cy="2262699"/>
          </a:xfrm>
        </p:spPr>
        <p:txBody>
          <a:bodyPr anchor="t">
            <a:norm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icture Placeholder 12">
            <a:extLst>
              <a:ext uri="{FF2B5EF4-FFF2-40B4-BE49-F238E27FC236}">
                <a16:creationId xmlns:a16="http://schemas.microsoft.com/office/drawing/2014/main" id="{0290E144-744F-2B1A-29FF-14BC145F4650}"/>
              </a:ext>
            </a:extLst>
          </p:cNvPr>
          <p:cNvSpPr>
            <a:spLocks noGrp="1"/>
          </p:cNvSpPr>
          <p:nvPr>
            <p:ph type="pic" sz="quarter" idx="14"/>
          </p:nvPr>
        </p:nvSpPr>
        <p:spPr>
          <a:xfrm>
            <a:off x="4479852" y="1520104"/>
            <a:ext cx="6977349" cy="4965756"/>
          </a:xfrm>
          <a:prstGeom prst="roundRect">
            <a:avLst>
              <a:gd name="adj" fmla="val 4656"/>
            </a:avLst>
          </a:prstGeom>
          <a:solidFill>
            <a:schemeClr val="bg1">
              <a:lumMod val="95000"/>
            </a:schemeClr>
          </a:solidFill>
        </p:spPr>
        <p:txBody>
          <a:bodyPr anchor="ctr"/>
          <a:lstStyle>
            <a:lvl1pPr algn="ctr">
              <a:buNone/>
              <a:defRPr>
                <a:solidFill>
                  <a:schemeClr val="tx1"/>
                </a:solidFill>
              </a:defRPr>
            </a:lvl1pPr>
          </a:lstStyle>
          <a:p>
            <a:r>
              <a:rPr lang="en-US"/>
              <a:t>Click icon to add picture</a:t>
            </a:r>
          </a:p>
        </p:txBody>
      </p:sp>
      <p:sp>
        <p:nvSpPr>
          <p:cNvPr id="5" name="Slide Number Placeholder 5">
            <a:extLst>
              <a:ext uri="{FF2B5EF4-FFF2-40B4-BE49-F238E27FC236}">
                <a16:creationId xmlns:a16="http://schemas.microsoft.com/office/drawing/2014/main" id="{2D902381-CFF1-F34E-EAA5-9C98627DA211}"/>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9" name="Group 8">
            <a:extLst>
              <a:ext uri="{FF2B5EF4-FFF2-40B4-BE49-F238E27FC236}">
                <a16:creationId xmlns:a16="http://schemas.microsoft.com/office/drawing/2014/main" id="{C6F28FF2-742E-603E-A87C-125D6FF0F205}"/>
              </a:ext>
            </a:extLst>
          </p:cNvPr>
          <p:cNvGrpSpPr/>
          <p:nvPr userDrawn="1"/>
        </p:nvGrpSpPr>
        <p:grpSpPr>
          <a:xfrm>
            <a:off x="10921158" y="238258"/>
            <a:ext cx="1041362" cy="1085910"/>
            <a:chOff x="10921158" y="238258"/>
            <a:chExt cx="1041362" cy="1085910"/>
          </a:xfrm>
        </p:grpSpPr>
        <p:pic>
          <p:nvPicPr>
            <p:cNvPr id="11" name="Picture 10">
              <a:extLst>
                <a:ext uri="{FF2B5EF4-FFF2-40B4-BE49-F238E27FC236}">
                  <a16:creationId xmlns:a16="http://schemas.microsoft.com/office/drawing/2014/main" id="{85863EAE-8FEE-2C5E-749B-EC2642526A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2" name="TextBox 11">
              <a:extLst>
                <a:ext uri="{FF2B5EF4-FFF2-40B4-BE49-F238E27FC236}">
                  <a16:creationId xmlns:a16="http://schemas.microsoft.com/office/drawing/2014/main" id="{8E15E12C-67D1-5966-B8E3-2EF45AB91CFF}"/>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2138459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DDEE379-C767-F05B-8F3E-BFA889B648AF}"/>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5" name="Group 4">
            <a:extLst>
              <a:ext uri="{FF2B5EF4-FFF2-40B4-BE49-F238E27FC236}">
                <a16:creationId xmlns:a16="http://schemas.microsoft.com/office/drawing/2014/main" id="{FE401D69-E108-2EC8-2A53-5E0E9D42FE44}"/>
              </a:ext>
            </a:extLst>
          </p:cNvPr>
          <p:cNvGrpSpPr/>
          <p:nvPr userDrawn="1"/>
        </p:nvGrpSpPr>
        <p:grpSpPr>
          <a:xfrm>
            <a:off x="10921158" y="238258"/>
            <a:ext cx="1041362" cy="1085910"/>
            <a:chOff x="10921158" y="238258"/>
            <a:chExt cx="1041362" cy="1085910"/>
          </a:xfrm>
        </p:grpSpPr>
        <p:pic>
          <p:nvPicPr>
            <p:cNvPr id="6" name="Picture 5">
              <a:extLst>
                <a:ext uri="{FF2B5EF4-FFF2-40B4-BE49-F238E27FC236}">
                  <a16:creationId xmlns:a16="http://schemas.microsoft.com/office/drawing/2014/main" id="{35293FD8-03C0-5E50-5FD9-1D838B1295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7" name="TextBox 6">
              <a:extLst>
                <a:ext uri="{FF2B5EF4-FFF2-40B4-BE49-F238E27FC236}">
                  <a16:creationId xmlns:a16="http://schemas.microsoft.com/office/drawing/2014/main" id="{4F4E5BAA-002B-5CC2-EFAB-E8CE9B2F6DCD}"/>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1651670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1007A0F-7E0B-39B0-1270-A008ADBEC0B6}"/>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61445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Mission">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02BCD4-E754-77FE-72DD-6B7A6B5220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Slide Number Placeholder 5">
            <a:extLst>
              <a:ext uri="{FF2B5EF4-FFF2-40B4-BE49-F238E27FC236}">
                <a16:creationId xmlns:a16="http://schemas.microsoft.com/office/drawing/2014/main" id="{9B01C48D-784E-B38E-8075-24C2FE46ABF9}"/>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bg1"/>
                </a:solidFill>
              </a:defRPr>
            </a:lvl1pPr>
          </a:lstStyle>
          <a:p>
            <a:fld id="{EA07271A-4EB3-4E0D-80D9-8ECE8E3D32EB}" type="slidenum">
              <a:rPr lang="en-US" smtClean="0"/>
              <a:pPr/>
              <a:t>‹#›</a:t>
            </a:fld>
            <a:endParaRPr lang="en-US"/>
          </a:p>
        </p:txBody>
      </p:sp>
      <p:grpSp>
        <p:nvGrpSpPr>
          <p:cNvPr id="11" name="Group 10">
            <a:extLst>
              <a:ext uri="{FF2B5EF4-FFF2-40B4-BE49-F238E27FC236}">
                <a16:creationId xmlns:a16="http://schemas.microsoft.com/office/drawing/2014/main" id="{82F0CB48-5860-F96E-353E-D005DFEBD324}"/>
              </a:ext>
            </a:extLst>
          </p:cNvPr>
          <p:cNvGrpSpPr/>
          <p:nvPr userDrawn="1"/>
        </p:nvGrpSpPr>
        <p:grpSpPr>
          <a:xfrm>
            <a:off x="10921158" y="238258"/>
            <a:ext cx="1041362" cy="1085910"/>
            <a:chOff x="10921158" y="238258"/>
            <a:chExt cx="1041362" cy="1085910"/>
          </a:xfrm>
        </p:grpSpPr>
        <p:pic>
          <p:nvPicPr>
            <p:cNvPr id="12" name="Picture 11">
              <a:extLst>
                <a:ext uri="{FF2B5EF4-FFF2-40B4-BE49-F238E27FC236}">
                  <a16:creationId xmlns:a16="http://schemas.microsoft.com/office/drawing/2014/main" id="{C5C6CB97-0507-A6C7-9764-11FB97482D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3" name="TextBox 12">
              <a:extLst>
                <a:ext uri="{FF2B5EF4-FFF2-40B4-BE49-F238E27FC236}">
                  <a16:creationId xmlns:a16="http://schemas.microsoft.com/office/drawing/2014/main" id="{35BFF74E-7670-9A08-EBB2-8257D618E193}"/>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14" name="Rectangle: Rounded Corners 13">
            <a:extLst>
              <a:ext uri="{FF2B5EF4-FFF2-40B4-BE49-F238E27FC236}">
                <a16:creationId xmlns:a16="http://schemas.microsoft.com/office/drawing/2014/main" id="{FCEB88FD-706B-CE8C-B36E-DB303A62E136}"/>
              </a:ext>
            </a:extLst>
          </p:cNvPr>
          <p:cNvSpPr/>
          <p:nvPr userDrawn="1"/>
        </p:nvSpPr>
        <p:spPr>
          <a:xfrm rot="5400000">
            <a:off x="1785144" y="2141588"/>
            <a:ext cx="2819400" cy="3494088"/>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Content Placeholder 2">
            <a:extLst>
              <a:ext uri="{FF2B5EF4-FFF2-40B4-BE49-F238E27FC236}">
                <a16:creationId xmlns:a16="http://schemas.microsoft.com/office/drawing/2014/main" id="{5DFB45FE-6D2F-EEC9-6570-3B7F4B6D0CD6}"/>
              </a:ext>
            </a:extLst>
          </p:cNvPr>
          <p:cNvSpPr txBox="1">
            <a:spLocks/>
          </p:cNvSpPr>
          <p:nvPr userDrawn="1"/>
        </p:nvSpPr>
        <p:spPr>
          <a:xfrm>
            <a:off x="1791017" y="3977104"/>
            <a:ext cx="2802527" cy="1070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en-US" sz="1400">
                <a:solidFill>
                  <a:srgbClr val="000000"/>
                </a:solidFill>
              </a:rPr>
              <a:t>“To protect public health and the environment by providing effective wastewater collection, treatment, and recycling.”</a:t>
            </a:r>
          </a:p>
        </p:txBody>
      </p:sp>
      <p:sp>
        <p:nvSpPr>
          <p:cNvPr id="16" name="Title 1">
            <a:extLst>
              <a:ext uri="{FF2B5EF4-FFF2-40B4-BE49-F238E27FC236}">
                <a16:creationId xmlns:a16="http://schemas.microsoft.com/office/drawing/2014/main" id="{4B042744-204F-7DD6-798C-10C7832BF5C0}"/>
              </a:ext>
            </a:extLst>
          </p:cNvPr>
          <p:cNvSpPr txBox="1">
            <a:spLocks/>
          </p:cNvSpPr>
          <p:nvPr userDrawn="1"/>
        </p:nvSpPr>
        <p:spPr>
          <a:xfrm>
            <a:off x="1791017" y="2718698"/>
            <a:ext cx="2802527" cy="12584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Our</a:t>
            </a:r>
          </a:p>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Mission</a:t>
            </a:r>
          </a:p>
        </p:txBody>
      </p:sp>
    </p:spTree>
    <p:extLst>
      <p:ext uri="{BB962C8B-B14F-4D97-AF65-F5344CB8AC3E}">
        <p14:creationId xmlns:p14="http://schemas.microsoft.com/office/powerpoint/2010/main" val="3727987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Vision">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6B51AD-1151-AB48-68EF-2EA00D3107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802211"/>
            <a:ext cx="12192000" cy="5055789"/>
          </a:xfrm>
          <a:prstGeom prst="rect">
            <a:avLst/>
          </a:prstGeom>
        </p:spPr>
      </p:pic>
      <p:sp>
        <p:nvSpPr>
          <p:cNvPr id="4" name="Rectangle 3">
            <a:extLst>
              <a:ext uri="{FF2B5EF4-FFF2-40B4-BE49-F238E27FC236}">
                <a16:creationId xmlns:a16="http://schemas.microsoft.com/office/drawing/2014/main" id="{30916E22-5DB7-9FB8-D05C-906E3B802305}"/>
              </a:ext>
            </a:extLst>
          </p:cNvPr>
          <p:cNvSpPr>
            <a:spLocks noGrp="1" noRot="1" noMove="1" noResize="1" noEditPoints="1" noAdjustHandles="1" noChangeArrowheads="1" noChangeShapeType="1"/>
          </p:cNvSpPr>
          <p:nvPr userDrawn="1"/>
        </p:nvSpPr>
        <p:spPr>
          <a:xfrm flipV="1">
            <a:off x="173845" y="-156739"/>
            <a:ext cx="3579172" cy="14878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5">
            <a:extLst>
              <a:ext uri="{FF2B5EF4-FFF2-40B4-BE49-F238E27FC236}">
                <a16:creationId xmlns:a16="http://schemas.microsoft.com/office/drawing/2014/main" id="{42599CFA-5114-FDE7-1A4D-DBCDE61DD7B8}"/>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bg1"/>
                </a:solidFill>
              </a:defRPr>
            </a:lvl1pPr>
          </a:lstStyle>
          <a:p>
            <a:fld id="{EA07271A-4EB3-4E0D-80D9-8ECE8E3D32EB}" type="slidenum">
              <a:rPr lang="en-US" smtClean="0"/>
              <a:pPr/>
              <a:t>‹#›</a:t>
            </a:fld>
            <a:endParaRPr lang="en-US"/>
          </a:p>
        </p:txBody>
      </p:sp>
      <p:grpSp>
        <p:nvGrpSpPr>
          <p:cNvPr id="6" name="Group 5">
            <a:extLst>
              <a:ext uri="{FF2B5EF4-FFF2-40B4-BE49-F238E27FC236}">
                <a16:creationId xmlns:a16="http://schemas.microsoft.com/office/drawing/2014/main" id="{80A96272-D3DF-99CB-C06A-9F60A8F63225}"/>
              </a:ext>
            </a:extLst>
          </p:cNvPr>
          <p:cNvGrpSpPr/>
          <p:nvPr userDrawn="1"/>
        </p:nvGrpSpPr>
        <p:grpSpPr>
          <a:xfrm>
            <a:off x="10921158" y="238258"/>
            <a:ext cx="1041362" cy="1085910"/>
            <a:chOff x="10921158" y="238258"/>
            <a:chExt cx="1041362" cy="1085910"/>
          </a:xfrm>
        </p:grpSpPr>
        <p:pic>
          <p:nvPicPr>
            <p:cNvPr id="8" name="Picture 7">
              <a:extLst>
                <a:ext uri="{FF2B5EF4-FFF2-40B4-BE49-F238E27FC236}">
                  <a16:creationId xmlns:a16="http://schemas.microsoft.com/office/drawing/2014/main" id="{DC70DDA5-ADA2-C1F1-79E1-F0E0FC0CE8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9" name="TextBox 8">
              <a:extLst>
                <a:ext uri="{FF2B5EF4-FFF2-40B4-BE49-F238E27FC236}">
                  <a16:creationId xmlns:a16="http://schemas.microsoft.com/office/drawing/2014/main" id="{F262BD79-282A-39CB-2291-D47EA1043389}"/>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10" name="Freeform: Shape 9">
            <a:extLst>
              <a:ext uri="{FF2B5EF4-FFF2-40B4-BE49-F238E27FC236}">
                <a16:creationId xmlns:a16="http://schemas.microsoft.com/office/drawing/2014/main" id="{058C7F0D-6CAA-97ED-8BD3-0ECCD46051F3}"/>
              </a:ext>
            </a:extLst>
          </p:cNvPr>
          <p:cNvSpPr/>
          <p:nvPr userDrawn="1"/>
        </p:nvSpPr>
        <p:spPr>
          <a:xfrm rot="5400000">
            <a:off x="384585" y="258990"/>
            <a:ext cx="3039291" cy="2399391"/>
          </a:xfrm>
          <a:custGeom>
            <a:avLst/>
            <a:gdLst>
              <a:gd name="connsiteX0" fmla="*/ 0 w 2978329"/>
              <a:gd name="connsiteY0" fmla="*/ 2399391 h 2399391"/>
              <a:gd name="connsiteX1" fmla="*/ 0 w 2978329"/>
              <a:gd name="connsiteY1" fmla="*/ 0 h 2399391"/>
              <a:gd name="connsiteX2" fmla="*/ 2578423 w 2978329"/>
              <a:gd name="connsiteY2" fmla="*/ 0 h 2399391"/>
              <a:gd name="connsiteX3" fmla="*/ 2978329 w 2978329"/>
              <a:gd name="connsiteY3" fmla="*/ 399906 h 2399391"/>
              <a:gd name="connsiteX4" fmla="*/ 2978329 w 2978329"/>
              <a:gd name="connsiteY4" fmla="*/ 1999485 h 2399391"/>
              <a:gd name="connsiteX5" fmla="*/ 2578423 w 2978329"/>
              <a:gd name="connsiteY5" fmla="*/ 2399391 h 23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8329" h="2399391">
                <a:moveTo>
                  <a:pt x="0" y="2399391"/>
                </a:moveTo>
                <a:lnTo>
                  <a:pt x="0" y="0"/>
                </a:lnTo>
                <a:lnTo>
                  <a:pt x="2578423" y="0"/>
                </a:lnTo>
                <a:cubicBezTo>
                  <a:pt x="2799285" y="0"/>
                  <a:pt x="2978329" y="179044"/>
                  <a:pt x="2978329" y="399906"/>
                </a:cubicBezTo>
                <a:lnTo>
                  <a:pt x="2978329" y="1999485"/>
                </a:lnTo>
                <a:cubicBezTo>
                  <a:pt x="2978329" y="2220347"/>
                  <a:pt x="2799285" y="2399391"/>
                  <a:pt x="2578423" y="2399391"/>
                </a:cubicBezTo>
                <a:close/>
              </a:path>
            </a:pathLst>
          </a:cu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Rectangle 10">
            <a:extLst>
              <a:ext uri="{FF2B5EF4-FFF2-40B4-BE49-F238E27FC236}">
                <a16:creationId xmlns:a16="http://schemas.microsoft.com/office/drawing/2014/main" id="{BB0D4BBB-472B-DAB5-AACC-DD6EBEC4DEA9}"/>
              </a:ext>
            </a:extLst>
          </p:cNvPr>
          <p:cNvSpPr/>
          <p:nvPr userDrawn="1"/>
        </p:nvSpPr>
        <p:spPr>
          <a:xfrm flipV="1">
            <a:off x="549483" y="-156739"/>
            <a:ext cx="2684379" cy="14878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4571BF0F-5592-9CC4-AC33-4203B83C3516}"/>
              </a:ext>
            </a:extLst>
          </p:cNvPr>
          <p:cNvSpPr txBox="1">
            <a:spLocks/>
          </p:cNvSpPr>
          <p:nvPr userDrawn="1"/>
        </p:nvSpPr>
        <p:spPr>
          <a:xfrm>
            <a:off x="3753016" y="1546512"/>
            <a:ext cx="7168141" cy="3039291"/>
          </a:xfrm>
          <a:prstGeom prst="rect">
            <a:avLst/>
          </a:prstGeom>
        </p:spPr>
        <p:txBody>
          <a:bodyPr numCol="2" spcCol="4572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Providing reliable, responsive, and affordable services in line with customer needs and expectations.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Protecting public health and the environment utilizing all practical and effective means for wastewater, energy, and solids resource recovery.</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Continually seeking efficiencies to ensure that the public’s money is wisely spent.</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Communicating our mission and strategies with those we serve and all other stakeholders.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Partnering with others to benefit our customers, this region, and our industry.</a:t>
            </a:r>
            <a:endParaRPr lang="en-US" sz="1400">
              <a:effectLst/>
              <a:latin typeface="+mn-lt"/>
              <a:ea typeface="Calibri" panose="020F0502020204030204" pitchFamily="34" charset="0"/>
              <a:cs typeface="MinionPro-Regular"/>
            </a:endParaRPr>
          </a:p>
          <a:p>
            <a:pPr marL="228600" marR="0" indent="-228600">
              <a:lnSpc>
                <a:spcPct val="107000"/>
              </a:lnSpc>
              <a:spcBef>
                <a:spcPts val="0"/>
              </a:spcBef>
              <a:spcAft>
                <a:spcPts val="80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Creating the best possible workforce in terms of safety, productivity, customer service, and training.</a:t>
            </a:r>
            <a:endParaRPr lang="en-US" sz="1400">
              <a:effectLst/>
              <a:latin typeface="+mn-lt"/>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C953A23D-DAD5-9079-B0E9-0852D71899CB}"/>
              </a:ext>
            </a:extLst>
          </p:cNvPr>
          <p:cNvSpPr txBox="1">
            <a:spLocks/>
          </p:cNvSpPr>
          <p:nvPr userDrawn="1"/>
        </p:nvSpPr>
        <p:spPr>
          <a:xfrm>
            <a:off x="914950" y="415033"/>
            <a:ext cx="218897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Our</a:t>
            </a:r>
          </a:p>
          <a:p>
            <a:pPr algn="l"/>
            <a:r>
              <a:rPr lang="en-US" sz="36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Vision</a:t>
            </a:r>
          </a:p>
        </p:txBody>
      </p:sp>
      <p:sp>
        <p:nvSpPr>
          <p:cNvPr id="16" name="TextBox 15">
            <a:extLst>
              <a:ext uri="{FF2B5EF4-FFF2-40B4-BE49-F238E27FC236}">
                <a16:creationId xmlns:a16="http://schemas.microsoft.com/office/drawing/2014/main" id="{8355631E-1F63-2737-7A26-2F2AE0B06886}"/>
              </a:ext>
            </a:extLst>
          </p:cNvPr>
          <p:cNvSpPr txBox="1"/>
          <p:nvPr userDrawn="1"/>
        </p:nvSpPr>
        <p:spPr>
          <a:xfrm>
            <a:off x="914950" y="1740594"/>
            <a:ext cx="2000861" cy="850682"/>
          </a:xfrm>
          <a:prstGeom prst="rect">
            <a:avLst/>
          </a:prstGeom>
          <a:noFill/>
        </p:spPr>
        <p:txBody>
          <a:bodyPr wrap="square">
            <a:spAutoFit/>
          </a:bodyPr>
          <a:lstStyle/>
          <a:p>
            <a:pPr marL="0" marR="0" indent="0">
              <a:lnSpc>
                <a:spcPct val="120000"/>
              </a:lnSpc>
              <a:spcBef>
                <a:spcPts val="0"/>
              </a:spcBef>
              <a:spcAft>
                <a:spcPts val="1350"/>
              </a:spcAft>
              <a:buNone/>
            </a:pPr>
            <a:r>
              <a:rPr lang="en-US" sz="1400" b="0" spc="0">
                <a:effectLst/>
                <a:latin typeface="+mn-lt"/>
                <a:ea typeface="Calibri" panose="020F0502020204030204" pitchFamily="34" charset="0"/>
                <a:cs typeface="Helvetica LT Pro" panose="020B0504020202020204" pitchFamily="34" charset="0"/>
              </a:rPr>
              <a:t>Orange County Sanitation District will be a leader in:</a:t>
            </a:r>
            <a:endParaRPr lang="en-US" sz="1400" b="0">
              <a:effectLst/>
              <a:latin typeface="+mn-lt"/>
              <a:ea typeface="Calibri" panose="020F0502020204030204" pitchFamily="34" charset="0"/>
              <a:cs typeface="MinionPro-Regular"/>
            </a:endParaRPr>
          </a:p>
        </p:txBody>
      </p:sp>
    </p:spTree>
    <p:extLst>
      <p:ext uri="{BB962C8B-B14F-4D97-AF65-F5344CB8AC3E}">
        <p14:creationId xmlns:p14="http://schemas.microsoft.com/office/powerpoint/2010/main" val="2311810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re Values">
    <p:spTree>
      <p:nvGrpSpPr>
        <p:cNvPr id="1" name=""/>
        <p:cNvGrpSpPr/>
        <p:nvPr/>
      </p:nvGrpSpPr>
      <p:grpSpPr>
        <a:xfrm>
          <a:off x="0" y="0"/>
          <a:ext cx="0" cy="0"/>
          <a:chOff x="0" y="0"/>
          <a:chExt cx="0" cy="0"/>
        </a:xfrm>
      </p:grpSpPr>
      <p:pic>
        <p:nvPicPr>
          <p:cNvPr id="20" name="Picture 19" descr="An aerial view of a factory&#10;&#10;Description automatically generated">
            <a:extLst>
              <a:ext uri="{FF2B5EF4-FFF2-40B4-BE49-F238E27FC236}">
                <a16:creationId xmlns:a16="http://schemas.microsoft.com/office/drawing/2014/main" id="{F9A4E05A-9042-FF63-AEF5-E76A79841EA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84"/>
          <a:stretch/>
        </p:blipFill>
        <p:spPr>
          <a:xfrm>
            <a:off x="0" y="3506013"/>
            <a:ext cx="12192000" cy="3347803"/>
          </a:xfrm>
          <a:prstGeom prst="rect">
            <a:avLst/>
          </a:prstGeom>
        </p:spPr>
      </p:pic>
      <p:sp>
        <p:nvSpPr>
          <p:cNvPr id="9" name="Rectangle: Rounded Corners 8">
            <a:extLst>
              <a:ext uri="{FF2B5EF4-FFF2-40B4-BE49-F238E27FC236}">
                <a16:creationId xmlns:a16="http://schemas.microsoft.com/office/drawing/2014/main" id="{70116DD7-F218-1C96-B34A-75F6A5EDE7FC}"/>
              </a:ext>
            </a:extLst>
          </p:cNvPr>
          <p:cNvSpPr>
            <a:spLocks/>
          </p:cNvSpPr>
          <p:nvPr userDrawn="1"/>
        </p:nvSpPr>
        <p:spPr>
          <a:xfrm rot="5400000">
            <a:off x="-2046981" y="1642428"/>
            <a:ext cx="7525003" cy="4726994"/>
          </a:xfrm>
          <a:prstGeom prst="roundRect">
            <a:avLst>
              <a:gd name="adj" fmla="val 11387"/>
            </a:avLst>
          </a:prstGeom>
          <a:no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Rectangle 10">
            <a:extLst>
              <a:ext uri="{FF2B5EF4-FFF2-40B4-BE49-F238E27FC236}">
                <a16:creationId xmlns:a16="http://schemas.microsoft.com/office/drawing/2014/main" id="{EDFA7755-10A1-CE81-CC4D-B36FCAA7AFDA}"/>
              </a:ext>
            </a:extLst>
          </p:cNvPr>
          <p:cNvSpPr>
            <a:spLocks noGrp="1" noRot="1" noMove="1" noResize="1" noEditPoints="1" noAdjustHandles="1" noChangeArrowheads="1" noChangeShapeType="1"/>
          </p:cNvSpPr>
          <p:nvPr userDrawn="1"/>
        </p:nvSpPr>
        <p:spPr>
          <a:xfrm flipV="1">
            <a:off x="-866775" y="59580"/>
            <a:ext cx="850873" cy="7780406"/>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BAAAF9-EE40-F286-B006-7FEBCD4B7743}"/>
              </a:ext>
            </a:extLst>
          </p:cNvPr>
          <p:cNvSpPr>
            <a:spLocks noGrp="1" noRot="1" noMove="1" noResize="1" noEditPoints="1" noAdjustHandles="1" noChangeArrowheads="1" noChangeShapeType="1"/>
          </p:cNvSpPr>
          <p:nvPr userDrawn="1"/>
        </p:nvSpPr>
        <p:spPr>
          <a:xfrm flipV="1">
            <a:off x="-7951" y="6865947"/>
            <a:ext cx="4208476" cy="1038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A07D9EF8-EE1D-82F8-D62B-14616B85E8DB}"/>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bg1"/>
                </a:solidFill>
              </a:defRPr>
            </a:lvl1pPr>
          </a:lstStyle>
          <a:p>
            <a:fld id="{EA07271A-4EB3-4E0D-80D9-8ECE8E3D32EB}" type="slidenum">
              <a:rPr lang="en-US" smtClean="0"/>
              <a:pPr/>
              <a:t>‹#›</a:t>
            </a:fld>
            <a:endParaRPr lang="en-US"/>
          </a:p>
        </p:txBody>
      </p:sp>
      <p:sp>
        <p:nvSpPr>
          <p:cNvPr id="13" name="Content Placeholder 2">
            <a:extLst>
              <a:ext uri="{FF2B5EF4-FFF2-40B4-BE49-F238E27FC236}">
                <a16:creationId xmlns:a16="http://schemas.microsoft.com/office/drawing/2014/main" id="{C929AE23-2522-82DC-B660-006FDE1A9641}"/>
              </a:ext>
            </a:extLst>
          </p:cNvPr>
          <p:cNvSpPr txBox="1">
            <a:spLocks/>
          </p:cNvSpPr>
          <p:nvPr userDrawn="1"/>
        </p:nvSpPr>
        <p:spPr>
          <a:xfrm>
            <a:off x="690845" y="1857865"/>
            <a:ext cx="3092561" cy="2157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spcBef>
                <a:spcPts val="1200"/>
              </a:spcBef>
              <a:spcAft>
                <a:spcPts val="0"/>
              </a:spcAft>
              <a:buNone/>
            </a:pPr>
            <a:r>
              <a:rPr lang="en-US" sz="1400" b="0">
                <a:solidFill>
                  <a:schemeClr val="tx1"/>
                </a:solidFill>
                <a:effectLst/>
                <a:latin typeface="+mn-lt"/>
                <a:ea typeface="Times New Roman" panose="02020603050405020304" pitchFamily="18" charset="0"/>
              </a:rPr>
              <a:t>Our Core Values support the Mission and Vision Statements by expressing the values, beliefs, and philosophy that guides our daily actions. They help form the framework of our organization and reinforce our professional work ethic.</a:t>
            </a:r>
          </a:p>
        </p:txBody>
      </p:sp>
      <p:sp>
        <p:nvSpPr>
          <p:cNvPr id="14" name="Title 1">
            <a:extLst>
              <a:ext uri="{FF2B5EF4-FFF2-40B4-BE49-F238E27FC236}">
                <a16:creationId xmlns:a16="http://schemas.microsoft.com/office/drawing/2014/main" id="{32DA059B-5566-D4C4-84BF-B748DB984160}"/>
              </a:ext>
            </a:extLst>
          </p:cNvPr>
          <p:cNvSpPr txBox="1">
            <a:spLocks/>
          </p:cNvSpPr>
          <p:nvPr userDrawn="1"/>
        </p:nvSpPr>
        <p:spPr>
          <a:xfrm>
            <a:off x="690846" y="532304"/>
            <a:ext cx="280035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Core</a:t>
            </a:r>
            <a:b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br>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Values</a:t>
            </a:r>
          </a:p>
        </p:txBody>
      </p:sp>
      <p:sp>
        <p:nvSpPr>
          <p:cNvPr id="15" name="Content Placeholder 2">
            <a:extLst>
              <a:ext uri="{FF2B5EF4-FFF2-40B4-BE49-F238E27FC236}">
                <a16:creationId xmlns:a16="http://schemas.microsoft.com/office/drawing/2014/main" id="{9BDBE6DD-32FF-C084-ECEE-4EC28C7C4591}"/>
              </a:ext>
            </a:extLst>
          </p:cNvPr>
          <p:cNvSpPr txBox="1">
            <a:spLocks/>
          </p:cNvSpPr>
          <p:nvPr userDrawn="1"/>
        </p:nvSpPr>
        <p:spPr>
          <a:xfrm>
            <a:off x="4709777" y="1708844"/>
            <a:ext cx="5973120" cy="2672656"/>
          </a:xfrm>
          <a:prstGeom prst="rect">
            <a:avLst/>
          </a:prstGeom>
        </p:spPr>
        <p:txBody>
          <a:bodyPr numCol="2" spcCol="4572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spcBef>
                <a:spcPts val="0"/>
              </a:spcBef>
              <a:spcAft>
                <a:spcPts val="0"/>
              </a:spcAft>
              <a:buFont typeface="Arial" panose="020B0604020202020204" pitchFamily="34" charset="0"/>
              <a:buChar char="•"/>
            </a:pPr>
            <a:r>
              <a:rPr lang="en-US" sz="1800" b="0">
                <a:solidFill>
                  <a:srgbClr val="1D76BB"/>
                </a:solidFill>
                <a:effectLst/>
                <a:ea typeface="Calibri" panose="020F0502020204030204" pitchFamily="34" charset="0"/>
              </a:rPr>
              <a:t>Integrity, Inclusion,</a:t>
            </a:r>
            <a:br>
              <a:rPr lang="en-US" sz="1800" b="0">
                <a:solidFill>
                  <a:srgbClr val="1D76BB"/>
                </a:solidFill>
                <a:effectLst/>
                <a:ea typeface="Calibri" panose="020F0502020204030204" pitchFamily="34" charset="0"/>
              </a:rPr>
            </a:br>
            <a:r>
              <a:rPr lang="en-US" sz="1800" b="0">
                <a:solidFill>
                  <a:srgbClr val="1D76BB"/>
                </a:solidFill>
                <a:effectLst/>
                <a:ea typeface="Calibri" panose="020F0502020204030204" pitchFamily="34" charset="0"/>
              </a:rPr>
              <a:t>Honesty, and Respect</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Leadership, Teamwork,</a:t>
            </a:r>
            <a:r>
              <a:rPr lang="en-US" sz="1800" b="0">
                <a:solidFill>
                  <a:srgbClr val="1D76BB"/>
                </a:solidFill>
                <a:ea typeface="Times New Roman" panose="02020603050405020304" pitchFamily="18" charset="0"/>
              </a:rPr>
              <a:t> </a:t>
            </a:r>
            <a:br>
              <a:rPr lang="en-US" sz="1800" b="0">
                <a:solidFill>
                  <a:srgbClr val="1D76BB"/>
                </a:solidFill>
                <a:ea typeface="Times New Roman" panose="02020603050405020304" pitchFamily="18" charset="0"/>
              </a:rPr>
            </a:br>
            <a:r>
              <a:rPr lang="en-US" sz="1800" b="0">
                <a:solidFill>
                  <a:srgbClr val="1D76BB"/>
                </a:solidFill>
                <a:effectLst/>
                <a:ea typeface="Times New Roman" panose="02020603050405020304" pitchFamily="18" charset="0"/>
              </a:rPr>
              <a:t>and Problem Solving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Customer Service, Transparency, </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Accountability</a:t>
            </a:r>
          </a:p>
          <a:p>
            <a:pPr marL="228600" marR="0" indent="-228600">
              <a:spcBef>
                <a:spcPts val="0"/>
              </a:spcBef>
              <a:spcAft>
                <a:spcPts val="0"/>
              </a:spcAft>
              <a:buFont typeface="Arial" panose="020B0604020202020204" pitchFamily="34" charset="0"/>
              <a:buChar char="•"/>
            </a:pP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Resiliency, Innovation,</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Learning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Safety</a:t>
            </a:r>
            <a:endParaRPr lang="en-US" sz="1800" b="0">
              <a:solidFill>
                <a:srgbClr val="1D76BB"/>
              </a:solidFill>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3AD7FDA-A4B1-17DD-6B84-2C35886C95E2}"/>
              </a:ext>
            </a:extLst>
          </p:cNvPr>
          <p:cNvGrpSpPr/>
          <p:nvPr userDrawn="1"/>
        </p:nvGrpSpPr>
        <p:grpSpPr>
          <a:xfrm>
            <a:off x="10921158" y="238258"/>
            <a:ext cx="1041362" cy="1085910"/>
            <a:chOff x="10921158" y="238258"/>
            <a:chExt cx="1041362" cy="1085910"/>
          </a:xfrm>
        </p:grpSpPr>
        <p:pic>
          <p:nvPicPr>
            <p:cNvPr id="18" name="Picture 17">
              <a:extLst>
                <a:ext uri="{FF2B5EF4-FFF2-40B4-BE49-F238E27FC236}">
                  <a16:creationId xmlns:a16="http://schemas.microsoft.com/office/drawing/2014/main" id="{CE8CD974-23CC-3B75-679A-FB4E9B0A62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9" name="TextBox 18">
              <a:extLst>
                <a:ext uri="{FF2B5EF4-FFF2-40B4-BE49-F238E27FC236}">
                  <a16:creationId xmlns:a16="http://schemas.microsoft.com/office/drawing/2014/main" id="{63BBD47B-6185-EE7E-0F1C-1D51A4480FD9}"/>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86763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Service Are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EBD835C-3C30-A415-EED3-C6001FFC6274}"/>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5" name="Rectangle: Rounded Corners 4">
            <a:extLst>
              <a:ext uri="{FF2B5EF4-FFF2-40B4-BE49-F238E27FC236}">
                <a16:creationId xmlns:a16="http://schemas.microsoft.com/office/drawing/2014/main" id="{517E1807-6FCB-DBA4-9A89-0E20A8D1DF29}"/>
              </a:ext>
            </a:extLst>
          </p:cNvPr>
          <p:cNvSpPr/>
          <p:nvPr userDrawn="1"/>
        </p:nvSpPr>
        <p:spPr>
          <a:xfrm rot="5400000">
            <a:off x="-192084" y="420368"/>
            <a:ext cx="4435514" cy="2623228"/>
          </a:xfrm>
          <a:prstGeom prst="roundRect">
            <a:avLst>
              <a:gd name="adj" fmla="val 11584"/>
            </a:avLst>
          </a:pr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30000"/>
          </a:p>
        </p:txBody>
      </p:sp>
      <p:sp>
        <p:nvSpPr>
          <p:cNvPr id="7" name="Rectangle 6">
            <a:extLst>
              <a:ext uri="{FF2B5EF4-FFF2-40B4-BE49-F238E27FC236}">
                <a16:creationId xmlns:a16="http://schemas.microsoft.com/office/drawing/2014/main" id="{7BD3F9D0-52E7-0AC9-A261-24E72698E4D4}"/>
              </a:ext>
            </a:extLst>
          </p:cNvPr>
          <p:cNvSpPr/>
          <p:nvPr userDrawn="1"/>
        </p:nvSpPr>
        <p:spPr>
          <a:xfrm flipV="1">
            <a:off x="604434" y="-564542"/>
            <a:ext cx="2846567" cy="55696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ABA80E-A924-4528-613D-6B1A0E3C1B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0913" y="954836"/>
            <a:ext cx="6052043" cy="5809961"/>
          </a:xfrm>
          <a:prstGeom prst="rect">
            <a:avLst/>
          </a:prstGeom>
        </p:spPr>
      </p:pic>
      <p:sp>
        <p:nvSpPr>
          <p:cNvPr id="9" name="TextBox 8">
            <a:extLst>
              <a:ext uri="{FF2B5EF4-FFF2-40B4-BE49-F238E27FC236}">
                <a16:creationId xmlns:a16="http://schemas.microsoft.com/office/drawing/2014/main" id="{4FE8A1E8-3F65-E86A-1538-203A492BAE14}"/>
              </a:ext>
            </a:extLst>
          </p:cNvPr>
          <p:cNvSpPr txBox="1"/>
          <p:nvPr userDrawn="1"/>
        </p:nvSpPr>
        <p:spPr>
          <a:xfrm>
            <a:off x="533384" y="442269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10" name="TextBox 9">
            <a:extLst>
              <a:ext uri="{FF2B5EF4-FFF2-40B4-BE49-F238E27FC236}">
                <a16:creationId xmlns:a16="http://schemas.microsoft.com/office/drawing/2014/main" id="{1CE16DEC-ADAB-D894-6092-B36F1948E94D}"/>
              </a:ext>
            </a:extLst>
          </p:cNvPr>
          <p:cNvSpPr txBox="1"/>
          <p:nvPr userDrawn="1"/>
        </p:nvSpPr>
        <p:spPr>
          <a:xfrm>
            <a:off x="1835300" y="4422694"/>
            <a:ext cx="1574547" cy="954107"/>
          </a:xfrm>
          <a:prstGeom prst="rect">
            <a:avLst/>
          </a:prstGeom>
          <a:noFill/>
        </p:spPr>
        <p:txBody>
          <a:bodyPr wrap="square">
            <a:spAutoFit/>
          </a:bodyPr>
          <a:lstStyle/>
          <a:p>
            <a:pPr algn="ctr"/>
            <a:r>
              <a:rPr lang="en-US" sz="20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a:t>
            </a: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180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24" name="TextBox 23">
            <a:extLst>
              <a:ext uri="{FF2B5EF4-FFF2-40B4-BE49-F238E27FC236}">
                <a16:creationId xmlns:a16="http://schemas.microsoft.com/office/drawing/2014/main" id="{BFD61559-2204-CC8C-B1CC-3F6BD39077FC}"/>
              </a:ext>
            </a:extLst>
          </p:cNvPr>
          <p:cNvSpPr txBox="1"/>
          <p:nvPr userDrawn="1"/>
        </p:nvSpPr>
        <p:spPr>
          <a:xfrm>
            <a:off x="3451001" y="442269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25" name="TextBox 24">
            <a:extLst>
              <a:ext uri="{FF2B5EF4-FFF2-40B4-BE49-F238E27FC236}">
                <a16:creationId xmlns:a16="http://schemas.microsoft.com/office/drawing/2014/main" id="{C69F1DD5-F8DC-874A-6EDA-465BB43982C4}"/>
              </a:ext>
            </a:extLst>
          </p:cNvPr>
          <p:cNvSpPr txBox="1"/>
          <p:nvPr userDrawn="1"/>
        </p:nvSpPr>
        <p:spPr>
          <a:xfrm>
            <a:off x="4838775" y="4422694"/>
            <a:ext cx="1257225" cy="738664"/>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26" name="TextBox 25">
            <a:extLst>
              <a:ext uri="{FF2B5EF4-FFF2-40B4-BE49-F238E27FC236}">
                <a16:creationId xmlns:a16="http://schemas.microsoft.com/office/drawing/2014/main" id="{EF548989-9898-FA61-95A2-2EFD9197CEDD}"/>
              </a:ext>
            </a:extLst>
          </p:cNvPr>
          <p:cNvSpPr txBox="1"/>
          <p:nvPr userDrawn="1"/>
        </p:nvSpPr>
        <p:spPr>
          <a:xfrm>
            <a:off x="527723" y="563186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27" name="TextBox 26">
            <a:extLst>
              <a:ext uri="{FF2B5EF4-FFF2-40B4-BE49-F238E27FC236}">
                <a16:creationId xmlns:a16="http://schemas.microsoft.com/office/drawing/2014/main" id="{3C9EAD82-13AF-6E2B-9A35-AFB055CF4CA6}"/>
              </a:ext>
            </a:extLst>
          </p:cNvPr>
          <p:cNvSpPr txBox="1"/>
          <p:nvPr userDrawn="1"/>
        </p:nvSpPr>
        <p:spPr>
          <a:xfrm>
            <a:off x="1989362" y="563186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sp>
        <p:nvSpPr>
          <p:cNvPr id="28" name="TextBox 27">
            <a:extLst>
              <a:ext uri="{FF2B5EF4-FFF2-40B4-BE49-F238E27FC236}">
                <a16:creationId xmlns:a16="http://schemas.microsoft.com/office/drawing/2014/main" id="{84EB4294-1F96-AB12-23EC-476E6B928E5B}"/>
              </a:ext>
            </a:extLst>
          </p:cNvPr>
          <p:cNvSpPr txBox="1"/>
          <p:nvPr userDrawn="1"/>
        </p:nvSpPr>
        <p:spPr>
          <a:xfrm>
            <a:off x="3451001" y="5631863"/>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treatment plants</a:t>
            </a:r>
            <a:endParaRPr lang="en-US" sz="1800" b="0"/>
          </a:p>
        </p:txBody>
      </p:sp>
      <p:sp>
        <p:nvSpPr>
          <p:cNvPr id="29" name="TextBox 28">
            <a:extLst>
              <a:ext uri="{FF2B5EF4-FFF2-40B4-BE49-F238E27FC236}">
                <a16:creationId xmlns:a16="http://schemas.microsoft.com/office/drawing/2014/main" id="{53E30ACF-3739-18EB-2D97-44C6BA2E254F}"/>
              </a:ext>
            </a:extLst>
          </p:cNvPr>
          <p:cNvSpPr txBox="1"/>
          <p:nvPr userDrawn="1"/>
        </p:nvSpPr>
        <p:spPr>
          <a:xfrm>
            <a:off x="4840408" y="5631864"/>
            <a:ext cx="1257225" cy="738664"/>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stations</a:t>
            </a:r>
            <a:endParaRPr lang="en-US" sz="1800" b="0"/>
          </a:p>
        </p:txBody>
      </p:sp>
      <p:sp>
        <p:nvSpPr>
          <p:cNvPr id="30" name="Oval 29">
            <a:extLst>
              <a:ext uri="{FF2B5EF4-FFF2-40B4-BE49-F238E27FC236}">
                <a16:creationId xmlns:a16="http://schemas.microsoft.com/office/drawing/2014/main" id="{053D9DF0-54C6-0B4B-F9D8-3EB46A65BE49}"/>
              </a:ext>
            </a:extLst>
          </p:cNvPr>
          <p:cNvSpPr/>
          <p:nvPr userDrawn="1"/>
        </p:nvSpPr>
        <p:spPr>
          <a:xfrm>
            <a:off x="3668977" y="5838867"/>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91C9A27-71F3-6411-0305-862F16C92D13}"/>
              </a:ext>
            </a:extLst>
          </p:cNvPr>
          <p:cNvSpPr/>
          <p:nvPr userDrawn="1"/>
        </p:nvSpPr>
        <p:spPr>
          <a:xfrm>
            <a:off x="5058768" y="5838867"/>
            <a:ext cx="153607" cy="143305"/>
          </a:xfrm>
          <a:prstGeom prst="rect">
            <a:avLst/>
          </a:prstGeom>
          <a:solidFill>
            <a:srgbClr val="7C489C"/>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F1E2519-47F5-1FA8-3A8A-2B371B0A6D02}"/>
              </a:ext>
            </a:extLst>
          </p:cNvPr>
          <p:cNvSpPr txBox="1"/>
          <p:nvPr userDrawn="1"/>
        </p:nvSpPr>
        <p:spPr>
          <a:xfrm>
            <a:off x="10139978" y="5888527"/>
            <a:ext cx="1082978" cy="600164"/>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33" name="Rectangle 32">
            <a:extLst>
              <a:ext uri="{FF2B5EF4-FFF2-40B4-BE49-F238E27FC236}">
                <a16:creationId xmlns:a16="http://schemas.microsoft.com/office/drawing/2014/main" id="{CE0ABEE8-FD0B-88B7-F941-CA4AF92DAFBC}"/>
              </a:ext>
            </a:extLst>
          </p:cNvPr>
          <p:cNvSpPr/>
          <p:nvPr userDrawn="1"/>
        </p:nvSpPr>
        <p:spPr>
          <a:xfrm>
            <a:off x="10243655" y="5731846"/>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D23F0226-DDCD-A3DE-D882-68553286D750}"/>
              </a:ext>
            </a:extLst>
          </p:cNvPr>
          <p:cNvSpPr txBox="1">
            <a:spLocks/>
          </p:cNvSpPr>
          <p:nvPr userDrawn="1"/>
        </p:nvSpPr>
        <p:spPr>
          <a:xfrm>
            <a:off x="924475" y="262503"/>
            <a:ext cx="2188977" cy="3534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Our</a:t>
            </a:r>
          </a:p>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Service Area</a:t>
            </a:r>
          </a:p>
        </p:txBody>
      </p:sp>
      <p:grpSp>
        <p:nvGrpSpPr>
          <p:cNvPr id="36" name="Group 35">
            <a:extLst>
              <a:ext uri="{FF2B5EF4-FFF2-40B4-BE49-F238E27FC236}">
                <a16:creationId xmlns:a16="http://schemas.microsoft.com/office/drawing/2014/main" id="{DD887488-B342-8F08-3D77-CCD1492BF6E1}"/>
              </a:ext>
            </a:extLst>
          </p:cNvPr>
          <p:cNvGrpSpPr/>
          <p:nvPr userDrawn="1"/>
        </p:nvGrpSpPr>
        <p:grpSpPr>
          <a:xfrm>
            <a:off x="10921158" y="238258"/>
            <a:ext cx="1041362" cy="1085910"/>
            <a:chOff x="10921158" y="238258"/>
            <a:chExt cx="1041362" cy="1085910"/>
          </a:xfrm>
        </p:grpSpPr>
        <p:pic>
          <p:nvPicPr>
            <p:cNvPr id="37" name="Picture 36">
              <a:extLst>
                <a:ext uri="{FF2B5EF4-FFF2-40B4-BE49-F238E27FC236}">
                  <a16:creationId xmlns:a16="http://schemas.microsoft.com/office/drawing/2014/main" id="{A53013A7-3E50-981E-D0FB-0744956904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38" name="TextBox 37">
              <a:extLst>
                <a:ext uri="{FF2B5EF4-FFF2-40B4-BE49-F238E27FC236}">
                  <a16:creationId xmlns:a16="http://schemas.microsoft.com/office/drawing/2014/main" id="{85B1F57D-45EB-5681-2C5A-38152C692E85}"/>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3933947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Our Service Area">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BA3FD2D3-372E-0D46-AD20-B03A95DC38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31452" y="875828"/>
            <a:ext cx="6537228" cy="5873700"/>
          </a:xfrm>
          <a:prstGeom prst="rect">
            <a:avLst/>
          </a:prstGeom>
        </p:spPr>
      </p:pic>
      <p:sp>
        <p:nvSpPr>
          <p:cNvPr id="42" name="Rectangle: Rounded Corners 41">
            <a:extLst>
              <a:ext uri="{FF2B5EF4-FFF2-40B4-BE49-F238E27FC236}">
                <a16:creationId xmlns:a16="http://schemas.microsoft.com/office/drawing/2014/main" id="{3D50FEDE-3858-C586-31E4-851BE20A839D}"/>
              </a:ext>
            </a:extLst>
          </p:cNvPr>
          <p:cNvSpPr/>
          <p:nvPr userDrawn="1"/>
        </p:nvSpPr>
        <p:spPr>
          <a:xfrm rot="5400000">
            <a:off x="-192084" y="420368"/>
            <a:ext cx="4435514" cy="2623228"/>
          </a:xfrm>
          <a:prstGeom prst="roundRect">
            <a:avLst>
              <a:gd name="adj" fmla="val 11584"/>
            </a:avLst>
          </a:pr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30000"/>
          </a:p>
        </p:txBody>
      </p:sp>
      <p:sp>
        <p:nvSpPr>
          <p:cNvPr id="43" name="Rectangle 42">
            <a:extLst>
              <a:ext uri="{FF2B5EF4-FFF2-40B4-BE49-F238E27FC236}">
                <a16:creationId xmlns:a16="http://schemas.microsoft.com/office/drawing/2014/main" id="{12791F9F-255A-4ED3-D042-B9E584EB950F}"/>
              </a:ext>
            </a:extLst>
          </p:cNvPr>
          <p:cNvSpPr>
            <a:spLocks noGrp="1" noRot="1" noMove="1" noResize="1" noEditPoints="1" noAdjustHandles="1" noChangeArrowheads="1" noChangeShapeType="1"/>
          </p:cNvSpPr>
          <p:nvPr userDrawn="1"/>
        </p:nvSpPr>
        <p:spPr>
          <a:xfrm flipV="1">
            <a:off x="604434" y="-564542"/>
            <a:ext cx="2846567" cy="55696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lide Number Placeholder 5">
            <a:extLst>
              <a:ext uri="{FF2B5EF4-FFF2-40B4-BE49-F238E27FC236}">
                <a16:creationId xmlns:a16="http://schemas.microsoft.com/office/drawing/2014/main" id="{8D31578C-B5B2-926E-7281-124F2D5CA4BD}"/>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45" name="TextBox 44">
            <a:extLst>
              <a:ext uri="{FF2B5EF4-FFF2-40B4-BE49-F238E27FC236}">
                <a16:creationId xmlns:a16="http://schemas.microsoft.com/office/drawing/2014/main" id="{B7FCDC85-3E97-0121-6E8B-74FFD808D55F}"/>
              </a:ext>
            </a:extLst>
          </p:cNvPr>
          <p:cNvSpPr txBox="1"/>
          <p:nvPr userDrawn="1"/>
        </p:nvSpPr>
        <p:spPr>
          <a:xfrm>
            <a:off x="533384" y="442269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6" name="TextBox 45">
            <a:extLst>
              <a:ext uri="{FF2B5EF4-FFF2-40B4-BE49-F238E27FC236}">
                <a16:creationId xmlns:a16="http://schemas.microsoft.com/office/drawing/2014/main" id="{D7E7F0D8-DD54-3856-DD00-E5275F4FA607}"/>
              </a:ext>
            </a:extLst>
          </p:cNvPr>
          <p:cNvSpPr txBox="1"/>
          <p:nvPr userDrawn="1"/>
        </p:nvSpPr>
        <p:spPr>
          <a:xfrm>
            <a:off x="1835300" y="4422694"/>
            <a:ext cx="1574547" cy="954107"/>
          </a:xfrm>
          <a:prstGeom prst="rect">
            <a:avLst/>
          </a:prstGeom>
          <a:noFill/>
        </p:spPr>
        <p:txBody>
          <a:bodyPr wrap="square">
            <a:spAutoFit/>
          </a:bodyPr>
          <a:lstStyle/>
          <a:p>
            <a:pPr algn="ctr"/>
            <a:r>
              <a:rPr lang="en-US" sz="20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a:t>
            </a: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180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7" name="TextBox 46">
            <a:extLst>
              <a:ext uri="{FF2B5EF4-FFF2-40B4-BE49-F238E27FC236}">
                <a16:creationId xmlns:a16="http://schemas.microsoft.com/office/drawing/2014/main" id="{A33AF86C-3DFB-6EAE-92A9-468642C4700F}"/>
              </a:ext>
            </a:extLst>
          </p:cNvPr>
          <p:cNvSpPr txBox="1"/>
          <p:nvPr userDrawn="1"/>
        </p:nvSpPr>
        <p:spPr>
          <a:xfrm>
            <a:off x="3451001" y="442269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8" name="TextBox 47">
            <a:extLst>
              <a:ext uri="{FF2B5EF4-FFF2-40B4-BE49-F238E27FC236}">
                <a16:creationId xmlns:a16="http://schemas.microsoft.com/office/drawing/2014/main" id="{7A6B6309-2730-2F18-E92B-FE9FB4D0FD3E}"/>
              </a:ext>
            </a:extLst>
          </p:cNvPr>
          <p:cNvSpPr txBox="1"/>
          <p:nvPr userDrawn="1"/>
        </p:nvSpPr>
        <p:spPr>
          <a:xfrm>
            <a:off x="4838775" y="4422694"/>
            <a:ext cx="1257225" cy="738664"/>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9" name="TextBox 48">
            <a:extLst>
              <a:ext uri="{FF2B5EF4-FFF2-40B4-BE49-F238E27FC236}">
                <a16:creationId xmlns:a16="http://schemas.microsoft.com/office/drawing/2014/main" id="{33A3D3AF-888A-640B-A3FA-A597FBE33962}"/>
              </a:ext>
            </a:extLst>
          </p:cNvPr>
          <p:cNvSpPr txBox="1"/>
          <p:nvPr userDrawn="1"/>
        </p:nvSpPr>
        <p:spPr>
          <a:xfrm>
            <a:off x="527723" y="563186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50" name="TextBox 49">
            <a:extLst>
              <a:ext uri="{FF2B5EF4-FFF2-40B4-BE49-F238E27FC236}">
                <a16:creationId xmlns:a16="http://schemas.microsoft.com/office/drawing/2014/main" id="{A858527B-4BD4-5908-9B25-E7740DB4A0C0}"/>
              </a:ext>
            </a:extLst>
          </p:cNvPr>
          <p:cNvSpPr txBox="1"/>
          <p:nvPr userDrawn="1"/>
        </p:nvSpPr>
        <p:spPr>
          <a:xfrm>
            <a:off x="1989362" y="5631864"/>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sp>
        <p:nvSpPr>
          <p:cNvPr id="51" name="TextBox 50">
            <a:extLst>
              <a:ext uri="{FF2B5EF4-FFF2-40B4-BE49-F238E27FC236}">
                <a16:creationId xmlns:a16="http://schemas.microsoft.com/office/drawing/2014/main" id="{C140644F-D4FB-62E8-7DDB-3AF750EA1525}"/>
              </a:ext>
            </a:extLst>
          </p:cNvPr>
          <p:cNvSpPr txBox="1"/>
          <p:nvPr userDrawn="1"/>
        </p:nvSpPr>
        <p:spPr>
          <a:xfrm>
            <a:off x="3451001" y="5631863"/>
            <a:ext cx="1257225" cy="954107"/>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treatment plants</a:t>
            </a:r>
            <a:endParaRPr lang="en-US" sz="1800" b="0"/>
          </a:p>
        </p:txBody>
      </p:sp>
      <p:sp>
        <p:nvSpPr>
          <p:cNvPr id="52" name="TextBox 51">
            <a:extLst>
              <a:ext uri="{FF2B5EF4-FFF2-40B4-BE49-F238E27FC236}">
                <a16:creationId xmlns:a16="http://schemas.microsoft.com/office/drawing/2014/main" id="{2D3E541D-C7D1-0168-D9EA-FBCDFE1DB06B}"/>
              </a:ext>
            </a:extLst>
          </p:cNvPr>
          <p:cNvSpPr txBox="1"/>
          <p:nvPr userDrawn="1"/>
        </p:nvSpPr>
        <p:spPr>
          <a:xfrm>
            <a:off x="4840408" y="5631864"/>
            <a:ext cx="1257225" cy="738664"/>
          </a:xfrm>
          <a:prstGeom prst="rect">
            <a:avLst/>
          </a:prstGeom>
          <a:noFill/>
        </p:spPr>
        <p:txBody>
          <a:bodyPr wrap="square">
            <a:spAutoFit/>
          </a:bodyPr>
          <a:lstStyle/>
          <a:p>
            <a:pPr algn="ctr"/>
            <a: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stations</a:t>
            </a:r>
            <a:endParaRPr lang="en-US" sz="1800" b="0"/>
          </a:p>
        </p:txBody>
      </p:sp>
      <p:sp>
        <p:nvSpPr>
          <p:cNvPr id="53" name="Oval 52">
            <a:extLst>
              <a:ext uri="{FF2B5EF4-FFF2-40B4-BE49-F238E27FC236}">
                <a16:creationId xmlns:a16="http://schemas.microsoft.com/office/drawing/2014/main" id="{2D15E6E3-C950-7D30-DC6C-5C8762FCE811}"/>
              </a:ext>
            </a:extLst>
          </p:cNvPr>
          <p:cNvSpPr/>
          <p:nvPr userDrawn="1"/>
        </p:nvSpPr>
        <p:spPr>
          <a:xfrm>
            <a:off x="3668977" y="5838867"/>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DE331652-8178-EA61-6A75-EE91ABCAC94F}"/>
              </a:ext>
            </a:extLst>
          </p:cNvPr>
          <p:cNvSpPr/>
          <p:nvPr userDrawn="1"/>
        </p:nvSpPr>
        <p:spPr>
          <a:xfrm>
            <a:off x="5058768" y="5838867"/>
            <a:ext cx="153607" cy="143305"/>
          </a:xfrm>
          <a:prstGeom prst="rect">
            <a:avLst/>
          </a:prstGeom>
          <a:solidFill>
            <a:srgbClr val="7C489C"/>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50FCBE8-8FF1-6425-E0B5-2F63B4F9F115}"/>
              </a:ext>
            </a:extLst>
          </p:cNvPr>
          <p:cNvSpPr txBox="1"/>
          <p:nvPr userDrawn="1"/>
        </p:nvSpPr>
        <p:spPr>
          <a:xfrm>
            <a:off x="9923979" y="5034077"/>
            <a:ext cx="1082978" cy="600164"/>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6" name="Rectangle 55">
            <a:extLst>
              <a:ext uri="{FF2B5EF4-FFF2-40B4-BE49-F238E27FC236}">
                <a16:creationId xmlns:a16="http://schemas.microsoft.com/office/drawing/2014/main" id="{6AF88E82-9FA9-DE32-1D81-7A7385B136DC}"/>
              </a:ext>
            </a:extLst>
          </p:cNvPr>
          <p:cNvSpPr/>
          <p:nvPr userDrawn="1"/>
        </p:nvSpPr>
        <p:spPr>
          <a:xfrm>
            <a:off x="10027656" y="4877396"/>
            <a:ext cx="175392" cy="163629"/>
          </a:xfrm>
          <a:prstGeom prst="rect">
            <a:avLst/>
          </a:prstGeom>
          <a:solidFill>
            <a:srgbClr val="C1E2C8"/>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Title 1">
            <a:extLst>
              <a:ext uri="{FF2B5EF4-FFF2-40B4-BE49-F238E27FC236}">
                <a16:creationId xmlns:a16="http://schemas.microsoft.com/office/drawing/2014/main" id="{0EFB2908-BE8D-2EEC-D74B-A1310CE776D9}"/>
              </a:ext>
            </a:extLst>
          </p:cNvPr>
          <p:cNvSpPr txBox="1">
            <a:spLocks/>
          </p:cNvSpPr>
          <p:nvPr userDrawn="1"/>
        </p:nvSpPr>
        <p:spPr>
          <a:xfrm>
            <a:off x="924475" y="262503"/>
            <a:ext cx="2188977" cy="3534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Our</a:t>
            </a:r>
          </a:p>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Service Area</a:t>
            </a:r>
          </a:p>
        </p:txBody>
      </p:sp>
      <p:grpSp>
        <p:nvGrpSpPr>
          <p:cNvPr id="58" name="Group 57">
            <a:extLst>
              <a:ext uri="{FF2B5EF4-FFF2-40B4-BE49-F238E27FC236}">
                <a16:creationId xmlns:a16="http://schemas.microsoft.com/office/drawing/2014/main" id="{DFB81222-D70A-0AC5-538B-B9483014BD06}"/>
              </a:ext>
            </a:extLst>
          </p:cNvPr>
          <p:cNvGrpSpPr/>
          <p:nvPr userDrawn="1"/>
        </p:nvGrpSpPr>
        <p:grpSpPr>
          <a:xfrm>
            <a:off x="10921158" y="238258"/>
            <a:ext cx="1041362" cy="1085910"/>
            <a:chOff x="10921158" y="238258"/>
            <a:chExt cx="1041362" cy="1085910"/>
          </a:xfrm>
        </p:grpSpPr>
        <p:pic>
          <p:nvPicPr>
            <p:cNvPr id="59" name="Picture 58">
              <a:extLst>
                <a:ext uri="{FF2B5EF4-FFF2-40B4-BE49-F238E27FC236}">
                  <a16:creationId xmlns:a16="http://schemas.microsoft.com/office/drawing/2014/main" id="{B3D5E977-A419-4716-D2AF-65019899AB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60" name="TextBox 59">
              <a:extLst>
                <a:ext uri="{FF2B5EF4-FFF2-40B4-BE49-F238E27FC236}">
                  <a16:creationId xmlns:a16="http://schemas.microsoft.com/office/drawing/2014/main" id="{5E52A9F0-1F9B-0DB2-501D-26DD722CD1AC}"/>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416459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87FA9B-6537-4B31-8251-C07A8CCCD1C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71FF154-E4C5-41A1-8915-FDBCECF6B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CE049-4821-4162-AF72-E3F7BAB2A7BD}"/>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11" name="Content Placeholder 2">
            <a:extLst>
              <a:ext uri="{FF2B5EF4-FFF2-40B4-BE49-F238E27FC236}">
                <a16:creationId xmlns:a16="http://schemas.microsoft.com/office/drawing/2014/main" id="{CF2D764E-A61D-4DE2-AC63-A22DAE4678CB}"/>
              </a:ext>
            </a:extLst>
          </p:cNvPr>
          <p:cNvSpPr>
            <a:spLocks noGrp="1"/>
          </p:cNvSpPr>
          <p:nvPr>
            <p:ph idx="1" hasCustomPrompt="1"/>
          </p:nvPr>
        </p:nvSpPr>
        <p:spPr>
          <a:xfrm>
            <a:off x="838200" y="1669543"/>
            <a:ext cx="7630867" cy="4365497"/>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Top Corners Rounded 1">
            <a:extLst>
              <a:ext uri="{FF2B5EF4-FFF2-40B4-BE49-F238E27FC236}">
                <a16:creationId xmlns:a16="http://schemas.microsoft.com/office/drawing/2014/main" id="{847874B0-A11A-BA35-67CF-489370B1EA19}"/>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itle Placeholder 1">
            <a:extLst>
              <a:ext uri="{FF2B5EF4-FFF2-40B4-BE49-F238E27FC236}">
                <a16:creationId xmlns:a16="http://schemas.microsoft.com/office/drawing/2014/main" id="{D0AEBF30-46DE-46CB-8F93-1EF6F7E7E5A7}"/>
              </a:ext>
            </a:extLst>
          </p:cNvPr>
          <p:cNvSpPr>
            <a:spLocks noGrp="1"/>
          </p:cNvSpPr>
          <p:nvPr>
            <p:ph type="title"/>
          </p:nvPr>
        </p:nvSpPr>
        <p:spPr>
          <a:xfrm>
            <a:off x="397565" y="431307"/>
            <a:ext cx="9798858" cy="738398"/>
          </a:xfrm>
          <a:prstGeom prst="rect">
            <a:avLst/>
          </a:prstGeom>
        </p:spPr>
        <p:txBody>
          <a:bodyPr vert="horz" lIns="91440" tIns="45720" rIns="91440" bIns="45720" rtlCol="0" anchor="ct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1FC5CBE0-84D8-F82B-C03E-0FE5FAA02F3E}"/>
              </a:ext>
            </a:extLst>
          </p:cNvPr>
          <p:cNvCxnSpPr/>
          <p:nvPr userDrawn="1"/>
        </p:nvCxnSpPr>
        <p:spPr>
          <a:xfrm>
            <a:off x="11515725" y="0"/>
            <a:ext cx="0" cy="1790700"/>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612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ur Facilities">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096F0CD-F773-1920-02B0-2692991DC330}"/>
              </a:ext>
            </a:extLst>
          </p:cNvPr>
          <p:cNvSpPr/>
          <p:nvPr userDrawn="1"/>
        </p:nvSpPr>
        <p:spPr>
          <a:xfrm rot="5400000">
            <a:off x="619313" y="-391027"/>
            <a:ext cx="2812720" cy="2623228"/>
          </a:xfrm>
          <a:prstGeom prst="roundRect">
            <a:avLst>
              <a:gd name="adj" fmla="val 11584"/>
            </a:avLst>
          </a:pr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30000"/>
          </a:p>
        </p:txBody>
      </p:sp>
      <p:sp>
        <p:nvSpPr>
          <p:cNvPr id="13" name="Rectangle: Rounded Corners 12">
            <a:extLst>
              <a:ext uri="{FF2B5EF4-FFF2-40B4-BE49-F238E27FC236}">
                <a16:creationId xmlns:a16="http://schemas.microsoft.com/office/drawing/2014/main" id="{0EB2B0F7-05BC-E2FC-0A9F-21BE11BB50D6}"/>
              </a:ext>
            </a:extLst>
          </p:cNvPr>
          <p:cNvSpPr/>
          <p:nvPr userDrawn="1"/>
        </p:nvSpPr>
        <p:spPr>
          <a:xfrm>
            <a:off x="1476375" y="4541504"/>
            <a:ext cx="11163299" cy="1882932"/>
          </a:xfrm>
          <a:prstGeom prst="roundRect">
            <a:avLst>
              <a:gd name="adj" fmla="val 9662"/>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BA1886E6-A103-FFD8-C3EE-0665464B0B51}"/>
              </a:ext>
            </a:extLst>
          </p:cNvPr>
          <p:cNvSpPr>
            <a:spLocks noGrp="1" noRot="1" noMove="1" noResize="1" noEditPoints="1" noAdjustHandles="1" noChangeArrowheads="1" noChangeShapeType="1"/>
          </p:cNvSpPr>
          <p:nvPr userDrawn="1"/>
        </p:nvSpPr>
        <p:spPr>
          <a:xfrm flipV="1">
            <a:off x="12201506" y="4474283"/>
            <a:ext cx="723900" cy="227647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E06236-66BA-B0D1-AE6A-53855D124CF6}"/>
              </a:ext>
            </a:extLst>
          </p:cNvPr>
          <p:cNvSpPr>
            <a:spLocks noGrp="1" noRot="1" noMove="1" noResize="1" noEditPoints="1" noAdjustHandles="1" noChangeArrowheads="1" noChangeShapeType="1"/>
          </p:cNvSpPr>
          <p:nvPr userDrawn="1"/>
        </p:nvSpPr>
        <p:spPr>
          <a:xfrm flipV="1">
            <a:off x="617710" y="-564919"/>
            <a:ext cx="2846567" cy="55696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3B94FB-D0B6-1D67-756D-4FF1E6097491}"/>
              </a:ext>
            </a:extLst>
          </p:cNvPr>
          <p:cNvSpPr txBox="1"/>
          <p:nvPr userDrawn="1"/>
        </p:nvSpPr>
        <p:spPr>
          <a:xfrm>
            <a:off x="5262802" y="5756124"/>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chemeClr val="tx1"/>
                </a:solidFill>
                <a:effectLst/>
                <a:uLnTx/>
                <a:uFillTx/>
              </a:rPr>
              <a:t>Reclamation Plant No. 1</a:t>
            </a:r>
            <a:br>
              <a:rPr kumimoji="0" lang="en-US" altLang="en-US" sz="1800" b="1" i="0" u="none" strike="noStrike" kern="0" cap="none" spc="0" normalizeH="0" baseline="0" noProof="0">
                <a:ln>
                  <a:noFill/>
                </a:ln>
                <a:solidFill>
                  <a:schemeClr val="tx1"/>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sp>
        <p:nvSpPr>
          <p:cNvPr id="21" name="Text Box 6">
            <a:extLst>
              <a:ext uri="{FF2B5EF4-FFF2-40B4-BE49-F238E27FC236}">
                <a16:creationId xmlns:a16="http://schemas.microsoft.com/office/drawing/2014/main" id="{92D8C727-A9C4-BF5C-4DA3-D6BDEE18D4D6}"/>
              </a:ext>
            </a:extLst>
          </p:cNvPr>
          <p:cNvSpPr txBox="1">
            <a:spLocks noChangeArrowheads="1"/>
          </p:cNvSpPr>
          <p:nvPr userDrawn="1"/>
        </p:nvSpPr>
        <p:spPr bwMode="auto">
          <a:xfrm>
            <a:off x="8233513" y="5746588"/>
            <a:ext cx="2001311"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eaLnBrk="0" fontAlgn="base" hangingPunct="0">
              <a:lnSpc>
                <a:spcPct val="95000"/>
              </a:lnSpc>
              <a:spcBef>
                <a:spcPct val="0"/>
              </a:spcBef>
              <a:spcAft>
                <a:spcPct val="0"/>
              </a:spcAft>
              <a:defRPr/>
            </a:pPr>
            <a:r>
              <a:rPr lang="en-US" altLang="en-US" sz="1400" b="1">
                <a:solidFill>
                  <a:schemeClr val="tx1"/>
                </a:solidFill>
                <a:latin typeface="Calibri"/>
              </a:rPr>
              <a:t>Treatment Plant No. 2</a:t>
            </a:r>
            <a:br>
              <a:rPr lang="en-US" altLang="en-US" sz="1800" b="1">
                <a:solidFill>
                  <a:schemeClr val="tx1"/>
                </a:solidFill>
                <a:latin typeface="Calibri"/>
              </a:rPr>
            </a:br>
            <a:r>
              <a:rPr lang="en-US" altLang="en-US" sz="1400" b="0">
                <a:solidFill>
                  <a:schemeClr val="tx1"/>
                </a:solidFill>
                <a:latin typeface="Calibri"/>
              </a:rPr>
              <a:t>Huntington Beach</a:t>
            </a:r>
          </a:p>
        </p:txBody>
      </p:sp>
      <mc:AlternateContent xmlns:mc="http://schemas.openxmlformats.org/markup-compatibility/2006" xmlns:p14="http://schemas.microsoft.com/office/powerpoint/2010/main">
        <mc:Choice Requires="p14">
          <p:contentPart p14:bwMode="auto" r:id="rId2">
            <p14:nvContentPartPr>
              <p14:cNvPr id="22" name="Ink 21">
                <a:extLst>
                  <a:ext uri="{FF2B5EF4-FFF2-40B4-BE49-F238E27FC236}">
                    <a16:creationId xmlns:a16="http://schemas.microsoft.com/office/drawing/2014/main" id="{7144D802-BF12-7F87-3DC8-7C2687991B23}"/>
                  </a:ext>
                </a:extLst>
              </p14:cNvPr>
              <p14:cNvContentPartPr/>
              <p14:nvPr userDrawn="1"/>
            </p14:nvContentPartPr>
            <p14:xfrm>
              <a:off x="6836292" y="4071705"/>
              <a:ext cx="45719" cy="45719"/>
            </p14:xfrm>
          </p:contentPart>
        </mc:Choice>
        <mc:Fallback xmlns="">
          <p:pic>
            <p:nvPicPr>
              <p:cNvPr id="22" name="Ink 21">
                <a:extLst>
                  <a:ext uri="{FF2B5EF4-FFF2-40B4-BE49-F238E27FC236}">
                    <a16:creationId xmlns:a16="http://schemas.microsoft.com/office/drawing/2014/main" id="{7144D802-BF12-7F87-3DC8-7C2687991B23}"/>
                  </a:ext>
                </a:extLst>
              </p:cNvPr>
              <p:cNvPicPr/>
              <p:nvPr/>
            </p:nvPicPr>
            <p:blipFill>
              <a:blip r:embed="rId3"/>
              <a:stretch>
                <a:fillRect/>
              </a:stretch>
            </p:blipFill>
            <p:spPr>
              <a:xfrm>
                <a:off x="5693317" y="2928730"/>
                <a:ext cx="2285950" cy="2285950"/>
              </a:xfrm>
              <a:prstGeom prst="rect">
                <a:avLst/>
              </a:prstGeom>
            </p:spPr>
          </p:pic>
        </mc:Fallback>
      </mc:AlternateContent>
      <p:pic>
        <p:nvPicPr>
          <p:cNvPr id="15" name="Picture 14" descr="An aerial view of a city&#10;&#10;Description automatically generated">
            <a:extLst>
              <a:ext uri="{FF2B5EF4-FFF2-40B4-BE49-F238E27FC236}">
                <a16:creationId xmlns:a16="http://schemas.microsoft.com/office/drawing/2014/main" id="{39E15FE3-3FF4-5F0E-96D5-5F8E0A9B35B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924463" y="960329"/>
            <a:ext cx="2724142" cy="4672057"/>
          </a:xfrm>
          <a:prstGeom prst="roundRect">
            <a:avLst>
              <a:gd name="adj" fmla="val 3998"/>
            </a:avLst>
          </a:prstGeom>
        </p:spPr>
      </p:pic>
      <p:pic>
        <p:nvPicPr>
          <p:cNvPr id="17" name="Picture 16" descr="Aerial view of a city&#10;&#10;Description automatically generated">
            <a:extLst>
              <a:ext uri="{FF2B5EF4-FFF2-40B4-BE49-F238E27FC236}">
                <a16:creationId xmlns:a16="http://schemas.microsoft.com/office/drawing/2014/main" id="{F0259A56-EF4F-623C-DB2A-9BDB1DA8876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916588" y="954813"/>
            <a:ext cx="2800492" cy="4667488"/>
          </a:xfrm>
          <a:prstGeom prst="roundRect">
            <a:avLst>
              <a:gd name="adj" fmla="val 4874"/>
            </a:avLst>
          </a:prstGeom>
        </p:spPr>
      </p:pic>
      <p:sp>
        <p:nvSpPr>
          <p:cNvPr id="23" name="Freeform: Shape 22">
            <a:extLst>
              <a:ext uri="{FF2B5EF4-FFF2-40B4-BE49-F238E27FC236}">
                <a16:creationId xmlns:a16="http://schemas.microsoft.com/office/drawing/2014/main" id="{7F991CD9-6407-15E1-395F-137A3639DB6C}"/>
              </a:ext>
            </a:extLst>
          </p:cNvPr>
          <p:cNvSpPr/>
          <p:nvPr userDrawn="1"/>
        </p:nvSpPr>
        <p:spPr>
          <a:xfrm>
            <a:off x="5030008" y="2448831"/>
            <a:ext cx="2661605" cy="2757301"/>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Freeform: Shape 24">
            <a:extLst>
              <a:ext uri="{FF2B5EF4-FFF2-40B4-BE49-F238E27FC236}">
                <a16:creationId xmlns:a16="http://schemas.microsoft.com/office/drawing/2014/main" id="{E48843D6-E707-AEEE-0E50-F6F2FA62E9C0}"/>
              </a:ext>
            </a:extLst>
          </p:cNvPr>
          <p:cNvSpPr/>
          <p:nvPr userDrawn="1"/>
        </p:nvSpPr>
        <p:spPr>
          <a:xfrm>
            <a:off x="8058009" y="1272914"/>
            <a:ext cx="2352320" cy="4205037"/>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descr="A building with a walkway and a street at night&#10;&#10;Description automatically generated">
            <a:extLst>
              <a:ext uri="{FF2B5EF4-FFF2-40B4-BE49-F238E27FC236}">
                <a16:creationId xmlns:a16="http://schemas.microsoft.com/office/drawing/2014/main" id="{BF9A589B-1492-70B0-8B5B-04C86E24203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54" y="3393391"/>
            <a:ext cx="3943951" cy="2219130"/>
          </a:xfrm>
          <a:prstGeom prst="roundRect">
            <a:avLst>
              <a:gd name="adj" fmla="val 5344"/>
            </a:avLst>
          </a:prstGeom>
        </p:spPr>
      </p:pic>
      <p:sp>
        <p:nvSpPr>
          <p:cNvPr id="27" name="TextBox 26">
            <a:extLst>
              <a:ext uri="{FF2B5EF4-FFF2-40B4-BE49-F238E27FC236}">
                <a16:creationId xmlns:a16="http://schemas.microsoft.com/office/drawing/2014/main" id="{F4EF9490-9B47-09B7-4C01-9FE357CD4604}"/>
              </a:ext>
            </a:extLst>
          </p:cNvPr>
          <p:cNvSpPr txBox="1"/>
          <p:nvPr userDrawn="1"/>
        </p:nvSpPr>
        <p:spPr>
          <a:xfrm>
            <a:off x="1683197" y="5746588"/>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chemeClr val="tx1"/>
                </a:solidFill>
                <a:effectLst/>
                <a:uLnTx/>
                <a:uFillTx/>
              </a:rPr>
              <a:t>OC San Headquarters</a:t>
            </a:r>
            <a:br>
              <a:rPr kumimoji="0" lang="en-US" altLang="en-US" sz="1800" b="1" i="0" u="none" strike="noStrike" kern="0" cap="none" spc="0" normalizeH="0" baseline="0" noProof="0">
                <a:ln>
                  <a:noFill/>
                </a:ln>
                <a:solidFill>
                  <a:schemeClr val="tx1"/>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sp>
        <p:nvSpPr>
          <p:cNvPr id="29" name="Title 1">
            <a:extLst>
              <a:ext uri="{FF2B5EF4-FFF2-40B4-BE49-F238E27FC236}">
                <a16:creationId xmlns:a16="http://schemas.microsoft.com/office/drawing/2014/main" id="{4C4AA44E-A022-38A3-A515-4A4C6EE5FC70}"/>
              </a:ext>
            </a:extLst>
          </p:cNvPr>
          <p:cNvSpPr txBox="1">
            <a:spLocks/>
          </p:cNvSpPr>
          <p:nvPr userDrawn="1"/>
        </p:nvSpPr>
        <p:spPr>
          <a:xfrm>
            <a:off x="924475" y="262504"/>
            <a:ext cx="2260998" cy="18256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Our</a:t>
            </a:r>
          </a:p>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Facilities</a:t>
            </a:r>
          </a:p>
        </p:txBody>
      </p:sp>
      <p:grpSp>
        <p:nvGrpSpPr>
          <p:cNvPr id="34" name="Group 33">
            <a:extLst>
              <a:ext uri="{FF2B5EF4-FFF2-40B4-BE49-F238E27FC236}">
                <a16:creationId xmlns:a16="http://schemas.microsoft.com/office/drawing/2014/main" id="{CACA3042-A0BB-507F-C40C-83B69F48B234}"/>
              </a:ext>
            </a:extLst>
          </p:cNvPr>
          <p:cNvGrpSpPr/>
          <p:nvPr userDrawn="1"/>
        </p:nvGrpSpPr>
        <p:grpSpPr>
          <a:xfrm>
            <a:off x="10921158" y="238258"/>
            <a:ext cx="1041362" cy="1085910"/>
            <a:chOff x="10921158" y="238258"/>
            <a:chExt cx="1041362" cy="1085910"/>
          </a:xfrm>
        </p:grpSpPr>
        <p:pic>
          <p:nvPicPr>
            <p:cNvPr id="35" name="Picture 34">
              <a:extLst>
                <a:ext uri="{FF2B5EF4-FFF2-40B4-BE49-F238E27FC236}">
                  <a16:creationId xmlns:a16="http://schemas.microsoft.com/office/drawing/2014/main" id="{B29B4972-1EAE-B692-2719-3480043E2F8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36" name="TextBox 35">
              <a:extLst>
                <a:ext uri="{FF2B5EF4-FFF2-40B4-BE49-F238E27FC236}">
                  <a16:creationId xmlns:a16="http://schemas.microsoft.com/office/drawing/2014/main" id="{767258D8-613C-71E1-B0C5-3C9C2692FFC4}"/>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40" name="Slide Number Placeholder 5">
            <a:extLst>
              <a:ext uri="{FF2B5EF4-FFF2-40B4-BE49-F238E27FC236}">
                <a16:creationId xmlns:a16="http://schemas.microsoft.com/office/drawing/2014/main" id="{503B833E-5756-57CE-03C7-1B640BAE9846}"/>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3294123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ily Wastewater Intake">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D064009-94A6-4A72-A292-32ACA9AFFDFD}"/>
              </a:ext>
            </a:extLst>
          </p:cNvPr>
          <p:cNvSpPr/>
          <p:nvPr userDrawn="1"/>
        </p:nvSpPr>
        <p:spPr>
          <a:xfrm rot="5400000">
            <a:off x="-674582" y="2392553"/>
            <a:ext cx="6349469" cy="3591242"/>
          </a:xfrm>
          <a:prstGeom prst="roundRect">
            <a:avLst>
              <a:gd name="adj" fmla="val 11584"/>
            </a:avLst>
          </a:pr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30000"/>
          </a:p>
        </p:txBody>
      </p:sp>
      <p:sp>
        <p:nvSpPr>
          <p:cNvPr id="17" name="Rectangle 16">
            <a:extLst>
              <a:ext uri="{FF2B5EF4-FFF2-40B4-BE49-F238E27FC236}">
                <a16:creationId xmlns:a16="http://schemas.microsoft.com/office/drawing/2014/main" id="{4957AC01-3A4F-F90F-4C3B-3CA96A32BFA6}"/>
              </a:ext>
            </a:extLst>
          </p:cNvPr>
          <p:cNvSpPr/>
          <p:nvPr userDrawn="1"/>
        </p:nvSpPr>
        <p:spPr>
          <a:xfrm flipV="1">
            <a:off x="62095" y="6865949"/>
            <a:ext cx="4424180" cy="65598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7987BE2-7F5C-09A6-311E-07579363B372}"/>
              </a:ext>
            </a:extLst>
          </p:cNvPr>
          <p:cNvSpPr txBox="1">
            <a:spLocks/>
          </p:cNvSpPr>
          <p:nvPr userDrawn="1"/>
        </p:nvSpPr>
        <p:spPr>
          <a:xfrm>
            <a:off x="895963" y="1287281"/>
            <a:ext cx="3180737" cy="519979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32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How much wastewater comes from 2.6 million people each day?</a:t>
            </a:r>
          </a:p>
        </p:txBody>
      </p:sp>
      <p:sp>
        <p:nvSpPr>
          <p:cNvPr id="19" name="TextBox 18">
            <a:extLst>
              <a:ext uri="{FF2B5EF4-FFF2-40B4-BE49-F238E27FC236}">
                <a16:creationId xmlns:a16="http://schemas.microsoft.com/office/drawing/2014/main" id="{C85325B5-5B72-13FE-0A9F-BD2868B1AF01}"/>
              </a:ext>
            </a:extLst>
          </p:cNvPr>
          <p:cNvSpPr txBox="1"/>
          <p:nvPr userDrawn="1"/>
        </p:nvSpPr>
        <p:spPr>
          <a:xfrm>
            <a:off x="5842530" y="3016736"/>
            <a:ext cx="4576661" cy="412264"/>
          </a:xfrm>
          <a:prstGeom prst="rect">
            <a:avLst/>
          </a:prstGeom>
          <a:noFill/>
        </p:spPr>
        <p:txBody>
          <a:bodyPr wrap="square" rtlCol="0" anchor="t">
            <a:noAutofit/>
          </a:bodyPr>
          <a:lstStyle/>
          <a:p>
            <a:pPr algn="ctr"/>
            <a:r>
              <a:rPr lang="en-US" sz="1800">
                <a:latin typeface="Calibri" panose="020F0502020204030204" pitchFamily="34" charset="0"/>
                <a:cs typeface="Calibri" panose="020F0502020204030204" pitchFamily="34" charset="0"/>
              </a:rPr>
              <a:t>Enough water to fill Angel Stadium 2 ½ times</a:t>
            </a:r>
          </a:p>
        </p:txBody>
      </p:sp>
      <p:grpSp>
        <p:nvGrpSpPr>
          <p:cNvPr id="23" name="Group 22">
            <a:extLst>
              <a:ext uri="{FF2B5EF4-FFF2-40B4-BE49-F238E27FC236}">
                <a16:creationId xmlns:a16="http://schemas.microsoft.com/office/drawing/2014/main" id="{FF1758FD-3718-E6FA-B888-1C0618C531C9}"/>
              </a:ext>
            </a:extLst>
          </p:cNvPr>
          <p:cNvGrpSpPr/>
          <p:nvPr userDrawn="1"/>
        </p:nvGrpSpPr>
        <p:grpSpPr>
          <a:xfrm>
            <a:off x="4901520" y="1722716"/>
            <a:ext cx="6458680" cy="1034656"/>
            <a:chOff x="451821" y="2809949"/>
            <a:chExt cx="8501944" cy="1361980"/>
          </a:xfrm>
        </p:grpSpPr>
        <p:pic>
          <p:nvPicPr>
            <p:cNvPr id="24" name="Picture 23" descr="A baseball stadium with a diamond&#10;&#10;Description automatically generated">
              <a:extLst>
                <a:ext uri="{FF2B5EF4-FFF2-40B4-BE49-F238E27FC236}">
                  <a16:creationId xmlns:a16="http://schemas.microsoft.com/office/drawing/2014/main" id="{6DEE2B72-D002-A4E1-3DE0-F50571AF83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821" y="2809949"/>
              <a:ext cx="3200654" cy="1361980"/>
            </a:xfrm>
            <a:prstGeom prst="rect">
              <a:avLst/>
            </a:prstGeom>
          </p:spPr>
        </p:pic>
        <p:pic>
          <p:nvPicPr>
            <p:cNvPr id="25" name="Picture 24" descr="A baseball stadium with a diamond&#10;&#10;Description automatically generated">
              <a:extLst>
                <a:ext uri="{FF2B5EF4-FFF2-40B4-BE49-F238E27FC236}">
                  <a16:creationId xmlns:a16="http://schemas.microsoft.com/office/drawing/2014/main" id="{4CEB5698-0EDC-8810-C1BF-233345E027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41479" y="2809949"/>
              <a:ext cx="1612286" cy="1361980"/>
            </a:xfrm>
            <a:prstGeom prst="rect">
              <a:avLst/>
            </a:prstGeom>
          </p:spPr>
        </p:pic>
        <p:pic>
          <p:nvPicPr>
            <p:cNvPr id="27" name="Picture 26" descr="A baseball stadium with a diamond&#10;&#10;Description automatically generated">
              <a:extLst>
                <a:ext uri="{FF2B5EF4-FFF2-40B4-BE49-F238E27FC236}">
                  <a16:creationId xmlns:a16="http://schemas.microsoft.com/office/drawing/2014/main" id="{F9CA1194-990E-BF93-E78A-F4BCB706DB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1200" y="2809949"/>
              <a:ext cx="3200654" cy="1361980"/>
            </a:xfrm>
            <a:prstGeom prst="rect">
              <a:avLst/>
            </a:prstGeom>
          </p:spPr>
        </p:pic>
      </p:grpSp>
      <p:grpSp>
        <p:nvGrpSpPr>
          <p:cNvPr id="28" name="Group 27">
            <a:extLst>
              <a:ext uri="{FF2B5EF4-FFF2-40B4-BE49-F238E27FC236}">
                <a16:creationId xmlns:a16="http://schemas.microsoft.com/office/drawing/2014/main" id="{0822434A-5E52-3F92-42EE-10226B8432C8}"/>
              </a:ext>
            </a:extLst>
          </p:cNvPr>
          <p:cNvGrpSpPr/>
          <p:nvPr userDrawn="1"/>
        </p:nvGrpSpPr>
        <p:grpSpPr>
          <a:xfrm>
            <a:off x="6682322" y="3634694"/>
            <a:ext cx="2897076" cy="2897076"/>
            <a:chOff x="4403659" y="3685874"/>
            <a:chExt cx="2897076" cy="2897076"/>
          </a:xfrm>
        </p:grpSpPr>
        <p:grpSp>
          <p:nvGrpSpPr>
            <p:cNvPr id="29" name="Group 28">
              <a:extLst>
                <a:ext uri="{FF2B5EF4-FFF2-40B4-BE49-F238E27FC236}">
                  <a16:creationId xmlns:a16="http://schemas.microsoft.com/office/drawing/2014/main" id="{2220A876-D64B-C2BF-A462-FBF9664B9DD2}"/>
                </a:ext>
              </a:extLst>
            </p:cNvPr>
            <p:cNvGrpSpPr/>
            <p:nvPr userDrawn="1"/>
          </p:nvGrpSpPr>
          <p:grpSpPr>
            <a:xfrm>
              <a:off x="4758827" y="3985645"/>
              <a:ext cx="2119948" cy="2075125"/>
              <a:chOff x="4758827" y="3985645"/>
              <a:chExt cx="2119948" cy="2075125"/>
            </a:xfrm>
          </p:grpSpPr>
          <p:sp>
            <p:nvSpPr>
              <p:cNvPr id="31" name="TextBox 30">
                <a:extLst>
                  <a:ext uri="{FF2B5EF4-FFF2-40B4-BE49-F238E27FC236}">
                    <a16:creationId xmlns:a16="http://schemas.microsoft.com/office/drawing/2014/main" id="{4973AD86-2973-47B3-6560-B5A25691695D}"/>
                  </a:ext>
                </a:extLst>
              </p:cNvPr>
              <p:cNvSpPr txBox="1"/>
              <p:nvPr userDrawn="1"/>
            </p:nvSpPr>
            <p:spPr>
              <a:xfrm>
                <a:off x="4758827" y="3985645"/>
                <a:ext cx="2119948" cy="1569660"/>
              </a:xfrm>
              <a:prstGeom prst="rect">
                <a:avLst/>
              </a:prstGeom>
              <a:noFill/>
            </p:spPr>
            <p:txBody>
              <a:bodyPr wrap="square" rtlCol="0" anchor="t">
                <a:spAutoFit/>
              </a:bodyPr>
              <a:lstStyle/>
              <a:p>
                <a:pPr algn="ctr"/>
                <a:r>
                  <a:rPr lang="en-US" sz="9600" b="1">
                    <a:gradFill>
                      <a:gsLst>
                        <a:gs pos="0">
                          <a:srgbClr val="29ABE2"/>
                        </a:gs>
                        <a:gs pos="100000">
                          <a:srgbClr val="1D76BB"/>
                        </a:gs>
                      </a:gsLst>
                      <a:lin ang="5400000" scaled="1"/>
                    </a:gradFill>
                    <a:cs typeface="Arial" panose="020B0604020202020204" pitchFamily="34" charset="0"/>
                  </a:rPr>
                  <a:t>180</a:t>
                </a:r>
                <a:endParaRPr lang="en-US" sz="9600" b="1">
                  <a:gradFill>
                    <a:gsLst>
                      <a:gs pos="0">
                        <a:srgbClr val="29ABE2"/>
                      </a:gs>
                      <a:gs pos="100000">
                        <a:srgbClr val="1D76BB"/>
                      </a:gs>
                    </a:gsLst>
                    <a:lin ang="5400000" scaled="1"/>
                  </a:gra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716C392B-E90B-2BDD-40C2-888C116D1493}"/>
                  </a:ext>
                </a:extLst>
              </p:cNvPr>
              <p:cNvSpPr txBox="1"/>
              <p:nvPr userDrawn="1"/>
            </p:nvSpPr>
            <p:spPr>
              <a:xfrm>
                <a:off x="4807351" y="5229773"/>
                <a:ext cx="2022900" cy="830997"/>
              </a:xfrm>
              <a:prstGeom prst="rect">
                <a:avLst/>
              </a:prstGeom>
              <a:noFill/>
            </p:spPr>
            <p:txBody>
              <a:bodyPr wrap="square">
                <a:spAutoFit/>
              </a:bodyPr>
              <a:lstStyle/>
              <a:p>
                <a:pPr algn="ctr"/>
                <a:r>
                  <a:rPr lang="en-US" sz="2400">
                    <a:solidFill>
                      <a:schemeClr val="tx1"/>
                    </a:solidFill>
                    <a:latin typeface="Calibri" panose="020F0502020204030204" pitchFamily="34" charset="0"/>
                    <a:cs typeface="Calibri" panose="020F0502020204030204" pitchFamily="34" charset="0"/>
                  </a:rPr>
                  <a:t>million gallons per day</a:t>
                </a:r>
              </a:p>
            </p:txBody>
          </p:sp>
        </p:grpSp>
        <p:sp>
          <p:nvSpPr>
            <p:cNvPr id="30" name="Oval 29">
              <a:extLst>
                <a:ext uri="{FF2B5EF4-FFF2-40B4-BE49-F238E27FC236}">
                  <a16:creationId xmlns:a16="http://schemas.microsoft.com/office/drawing/2014/main" id="{C97320BB-BFD5-F231-7E52-0AFA7AAC0328}"/>
                </a:ext>
              </a:extLst>
            </p:cNvPr>
            <p:cNvSpPr/>
            <p:nvPr userDrawn="1"/>
          </p:nvSpPr>
          <p:spPr>
            <a:xfrm>
              <a:off x="4403659" y="3685874"/>
              <a:ext cx="2897076" cy="2897076"/>
            </a:xfrm>
            <a:prstGeom prst="ellipse">
              <a:avLst/>
            </a:prstGeom>
            <a:no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DA668C7-DBC6-446D-9998-90C080162497}"/>
              </a:ext>
            </a:extLst>
          </p:cNvPr>
          <p:cNvGrpSpPr/>
          <p:nvPr userDrawn="1"/>
        </p:nvGrpSpPr>
        <p:grpSpPr>
          <a:xfrm>
            <a:off x="10921158" y="238258"/>
            <a:ext cx="1041362" cy="1085910"/>
            <a:chOff x="10921158" y="238258"/>
            <a:chExt cx="1041362" cy="1085910"/>
          </a:xfrm>
        </p:grpSpPr>
        <p:pic>
          <p:nvPicPr>
            <p:cNvPr id="35" name="Picture 34">
              <a:extLst>
                <a:ext uri="{FF2B5EF4-FFF2-40B4-BE49-F238E27FC236}">
                  <a16:creationId xmlns:a16="http://schemas.microsoft.com/office/drawing/2014/main" id="{1D72CB6E-503A-0E28-D9C8-B14F0DDAF07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36" name="TextBox 35">
              <a:extLst>
                <a:ext uri="{FF2B5EF4-FFF2-40B4-BE49-F238E27FC236}">
                  <a16:creationId xmlns:a16="http://schemas.microsoft.com/office/drawing/2014/main" id="{81113C89-5D3A-DDDA-B669-85C19BE04960}"/>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37" name="Slide Number Placeholder 5">
            <a:extLst>
              <a:ext uri="{FF2B5EF4-FFF2-40B4-BE49-F238E27FC236}">
                <a16:creationId xmlns:a16="http://schemas.microsoft.com/office/drawing/2014/main" id="{06BE365A-404B-8156-9004-D02458FE501A}"/>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274723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stewater Collection System">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907C0A70-1276-23FF-2361-31D067B8466D}"/>
              </a:ext>
            </a:extLst>
          </p:cNvPr>
          <p:cNvSpPr/>
          <p:nvPr userDrawn="1"/>
        </p:nvSpPr>
        <p:spPr>
          <a:xfrm rot="5400000">
            <a:off x="4695874" y="-463362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8" name="Rectangle 7">
            <a:extLst>
              <a:ext uri="{FF2B5EF4-FFF2-40B4-BE49-F238E27FC236}">
                <a16:creationId xmlns:a16="http://schemas.microsoft.com/office/drawing/2014/main" id="{5FCC5057-73C5-804A-E7C6-CE666EC41A6F}"/>
              </a:ext>
            </a:extLst>
          </p:cNvPr>
          <p:cNvSpPr>
            <a:spLocks noGrp="1" noRot="1" noMove="1" noResize="1" noEditPoints="1" noAdjustHandles="1" noChangeArrowheads="1" noChangeShapeType="1"/>
          </p:cNvSpPr>
          <p:nvPr userDrawn="1"/>
        </p:nvSpPr>
        <p:spPr>
          <a:xfrm flipV="1">
            <a:off x="-435935" y="244041"/>
            <a:ext cx="425333" cy="1296062"/>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itle 1">
            <a:extLst>
              <a:ext uri="{FF2B5EF4-FFF2-40B4-BE49-F238E27FC236}">
                <a16:creationId xmlns:a16="http://schemas.microsoft.com/office/drawing/2014/main" id="{E2C3834C-EA6D-6286-A4F5-5E7F7A3C2F47}"/>
              </a:ext>
            </a:extLst>
          </p:cNvPr>
          <p:cNvSpPr txBox="1">
            <a:spLocks/>
          </p:cNvSpPr>
          <p:nvPr userDrawn="1"/>
        </p:nvSpPr>
        <p:spPr>
          <a:xfrm>
            <a:off x="381665" y="394570"/>
            <a:ext cx="9904159" cy="7732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6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Wastewater Collection System</a:t>
            </a:r>
          </a:p>
        </p:txBody>
      </p:sp>
      <p:sp>
        <p:nvSpPr>
          <p:cNvPr id="2" name="Slide Number Placeholder 5">
            <a:extLst>
              <a:ext uri="{FF2B5EF4-FFF2-40B4-BE49-F238E27FC236}">
                <a16:creationId xmlns:a16="http://schemas.microsoft.com/office/drawing/2014/main" id="{7A5A3B57-A7E2-B0C8-B980-AEA2084137FC}"/>
              </a:ext>
            </a:extLst>
          </p:cNvPr>
          <p:cNvSpPr>
            <a:spLocks noGrp="1"/>
          </p:cNvSpPr>
          <p:nvPr userDrawn="1">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67" name="Group 66">
            <a:extLst>
              <a:ext uri="{FF2B5EF4-FFF2-40B4-BE49-F238E27FC236}">
                <a16:creationId xmlns:a16="http://schemas.microsoft.com/office/drawing/2014/main" id="{F745D21C-53CE-0DAE-BF52-85307DE6C055}"/>
              </a:ext>
            </a:extLst>
          </p:cNvPr>
          <p:cNvGrpSpPr/>
          <p:nvPr userDrawn="1"/>
        </p:nvGrpSpPr>
        <p:grpSpPr>
          <a:xfrm>
            <a:off x="1946506" y="1272914"/>
            <a:ext cx="8439913" cy="5486541"/>
            <a:chOff x="1946506" y="1181487"/>
            <a:chExt cx="8439913" cy="5486541"/>
          </a:xfrm>
        </p:grpSpPr>
        <p:pic>
          <p:nvPicPr>
            <p:cNvPr id="9" name="Picture 8">
              <a:extLst>
                <a:ext uri="{FF2B5EF4-FFF2-40B4-BE49-F238E27FC236}">
                  <a16:creationId xmlns:a16="http://schemas.microsoft.com/office/drawing/2014/main" id="{0352CE7C-496A-D212-ADDC-C82D12E18A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46506" y="1181487"/>
              <a:ext cx="7529398" cy="4971635"/>
            </a:xfrm>
            <a:prstGeom prst="rect">
              <a:avLst/>
            </a:prstGeom>
          </p:spPr>
        </p:pic>
        <p:sp>
          <p:nvSpPr>
            <p:cNvPr id="10" name="TextBox 9">
              <a:extLst>
                <a:ext uri="{FF2B5EF4-FFF2-40B4-BE49-F238E27FC236}">
                  <a16:creationId xmlns:a16="http://schemas.microsoft.com/office/drawing/2014/main" id="{A512E6DA-0137-CE4A-2C39-05A10582EF0E}"/>
                </a:ext>
              </a:extLst>
            </p:cNvPr>
            <p:cNvSpPr txBox="1"/>
            <p:nvPr userDrawn="1"/>
          </p:nvSpPr>
          <p:spPr>
            <a:xfrm>
              <a:off x="2341832" y="2646315"/>
              <a:ext cx="1011061" cy="261610"/>
            </a:xfrm>
            <a:prstGeom prst="rect">
              <a:avLst/>
            </a:prstGeom>
            <a:noFill/>
          </p:spPr>
          <p:txBody>
            <a:bodyPr wrap="square">
              <a:spAutoFit/>
            </a:bodyPr>
            <a:lstStyle/>
            <a:p>
              <a:pPr algn="l"/>
              <a:r>
                <a:rPr lang="en-US" sz="1100" b="0">
                  <a:solidFill>
                    <a:schemeClr val="tx1"/>
                  </a:solidFill>
                </a:rPr>
                <a:t>Business</a:t>
              </a:r>
            </a:p>
          </p:txBody>
        </p:sp>
        <p:sp>
          <p:nvSpPr>
            <p:cNvPr id="11" name="TextBox 10">
              <a:extLst>
                <a:ext uri="{FF2B5EF4-FFF2-40B4-BE49-F238E27FC236}">
                  <a16:creationId xmlns:a16="http://schemas.microsoft.com/office/drawing/2014/main" id="{8E201C99-A3C7-5206-1512-0A0B31FFE212}"/>
                </a:ext>
              </a:extLst>
            </p:cNvPr>
            <p:cNvSpPr txBox="1"/>
            <p:nvPr userDrawn="1"/>
          </p:nvSpPr>
          <p:spPr>
            <a:xfrm>
              <a:off x="4031398" y="2646175"/>
              <a:ext cx="899287" cy="261610"/>
            </a:xfrm>
            <a:prstGeom prst="rect">
              <a:avLst/>
            </a:prstGeom>
            <a:noFill/>
          </p:spPr>
          <p:txBody>
            <a:bodyPr wrap="square">
              <a:spAutoFit/>
            </a:bodyPr>
            <a:lstStyle/>
            <a:p>
              <a:pPr algn="l"/>
              <a:r>
                <a:rPr lang="en-US" sz="1100" b="0">
                  <a:solidFill>
                    <a:schemeClr val="tx1"/>
                  </a:solidFill>
                </a:rPr>
                <a:t>Residential</a:t>
              </a:r>
            </a:p>
          </p:txBody>
        </p:sp>
        <p:sp>
          <p:nvSpPr>
            <p:cNvPr id="12" name="TextBox 11">
              <a:extLst>
                <a:ext uri="{FF2B5EF4-FFF2-40B4-BE49-F238E27FC236}">
                  <a16:creationId xmlns:a16="http://schemas.microsoft.com/office/drawing/2014/main" id="{531DC0B6-FA53-8C47-2036-439A0F7E98B4}"/>
                </a:ext>
              </a:extLst>
            </p:cNvPr>
            <p:cNvSpPr txBox="1"/>
            <p:nvPr userDrawn="1"/>
          </p:nvSpPr>
          <p:spPr>
            <a:xfrm>
              <a:off x="5037077" y="2645133"/>
              <a:ext cx="899287" cy="261610"/>
            </a:xfrm>
            <a:prstGeom prst="rect">
              <a:avLst/>
            </a:prstGeom>
            <a:noFill/>
          </p:spPr>
          <p:txBody>
            <a:bodyPr wrap="square">
              <a:spAutoFit/>
            </a:bodyPr>
            <a:lstStyle/>
            <a:p>
              <a:pPr algn="r"/>
              <a:r>
                <a:rPr lang="en-US" sz="1100" b="0">
                  <a:solidFill>
                    <a:schemeClr val="tx1"/>
                  </a:solidFill>
                </a:rPr>
                <a:t>Industrial</a:t>
              </a:r>
            </a:p>
          </p:txBody>
        </p:sp>
        <p:sp>
          <p:nvSpPr>
            <p:cNvPr id="13" name="TextBox 12">
              <a:extLst>
                <a:ext uri="{FF2B5EF4-FFF2-40B4-BE49-F238E27FC236}">
                  <a16:creationId xmlns:a16="http://schemas.microsoft.com/office/drawing/2014/main" id="{33C869D2-E316-F77D-565B-4EA0241A7C10}"/>
                </a:ext>
              </a:extLst>
            </p:cNvPr>
            <p:cNvSpPr txBox="1"/>
            <p:nvPr userDrawn="1"/>
          </p:nvSpPr>
          <p:spPr>
            <a:xfrm>
              <a:off x="2957445" y="3621611"/>
              <a:ext cx="1154604" cy="261610"/>
            </a:xfrm>
            <a:prstGeom prst="rect">
              <a:avLst/>
            </a:prstGeom>
            <a:noFill/>
          </p:spPr>
          <p:txBody>
            <a:bodyPr wrap="square">
              <a:spAutoFit/>
            </a:bodyPr>
            <a:lstStyle/>
            <a:p>
              <a:pPr algn="ctr"/>
              <a:r>
                <a:rPr lang="en-US" sz="1100" b="0"/>
                <a:t>Private Lateral</a:t>
              </a:r>
            </a:p>
          </p:txBody>
        </p:sp>
        <p:sp>
          <p:nvSpPr>
            <p:cNvPr id="23" name="TextBox 22">
              <a:extLst>
                <a:ext uri="{FF2B5EF4-FFF2-40B4-BE49-F238E27FC236}">
                  <a16:creationId xmlns:a16="http://schemas.microsoft.com/office/drawing/2014/main" id="{B070D2BF-F20B-9C9D-9DC3-28C8B60D55FC}"/>
                </a:ext>
              </a:extLst>
            </p:cNvPr>
            <p:cNvSpPr txBox="1"/>
            <p:nvPr userDrawn="1"/>
          </p:nvSpPr>
          <p:spPr>
            <a:xfrm>
              <a:off x="5068475" y="3471888"/>
              <a:ext cx="963723" cy="261610"/>
            </a:xfrm>
            <a:prstGeom prst="rect">
              <a:avLst/>
            </a:prstGeom>
            <a:noFill/>
          </p:spPr>
          <p:txBody>
            <a:bodyPr wrap="square" anchor="ctr">
              <a:spAutoFit/>
            </a:bodyPr>
            <a:lstStyle/>
            <a:p>
              <a:pPr algn="l"/>
              <a:r>
                <a:rPr lang="en-US" sz="1100" b="0"/>
                <a:t>Local Sewer</a:t>
              </a:r>
            </a:p>
          </p:txBody>
        </p:sp>
        <p:sp>
          <p:nvSpPr>
            <p:cNvPr id="24" name="TextBox 23">
              <a:extLst>
                <a:ext uri="{FF2B5EF4-FFF2-40B4-BE49-F238E27FC236}">
                  <a16:creationId xmlns:a16="http://schemas.microsoft.com/office/drawing/2014/main" id="{5DD93EEC-B646-756A-D970-8E95FC9539B6}"/>
                </a:ext>
              </a:extLst>
            </p:cNvPr>
            <p:cNvSpPr txBox="1"/>
            <p:nvPr userDrawn="1"/>
          </p:nvSpPr>
          <p:spPr>
            <a:xfrm>
              <a:off x="3276387" y="4949957"/>
              <a:ext cx="1011061" cy="261610"/>
            </a:xfrm>
            <a:prstGeom prst="rect">
              <a:avLst/>
            </a:prstGeom>
            <a:noFill/>
          </p:spPr>
          <p:txBody>
            <a:bodyPr wrap="square">
              <a:spAutoFit/>
            </a:bodyPr>
            <a:lstStyle/>
            <a:p>
              <a:pPr algn="ctr"/>
              <a:r>
                <a:rPr lang="en-US" sz="1100" b="0">
                  <a:solidFill>
                    <a:schemeClr val="tx1"/>
                  </a:solidFill>
                </a:rPr>
                <a:t>Manhole</a:t>
              </a:r>
            </a:p>
          </p:txBody>
        </p:sp>
        <p:sp>
          <p:nvSpPr>
            <p:cNvPr id="25" name="TextBox 24">
              <a:extLst>
                <a:ext uri="{FF2B5EF4-FFF2-40B4-BE49-F238E27FC236}">
                  <a16:creationId xmlns:a16="http://schemas.microsoft.com/office/drawing/2014/main" id="{D484A0E2-C393-3BA1-CFCE-6E7086A2536D}"/>
                </a:ext>
              </a:extLst>
            </p:cNvPr>
            <p:cNvSpPr txBox="1"/>
            <p:nvPr userDrawn="1"/>
          </p:nvSpPr>
          <p:spPr>
            <a:xfrm>
              <a:off x="5987712" y="3149468"/>
              <a:ext cx="1011061" cy="261610"/>
            </a:xfrm>
            <a:prstGeom prst="rect">
              <a:avLst/>
            </a:prstGeom>
            <a:noFill/>
          </p:spPr>
          <p:txBody>
            <a:bodyPr wrap="square">
              <a:spAutoFit/>
            </a:bodyPr>
            <a:lstStyle/>
            <a:p>
              <a:pPr algn="ctr"/>
              <a:r>
                <a:rPr lang="en-US" sz="1100" b="0"/>
                <a:t>Local Manhole</a:t>
              </a:r>
            </a:p>
          </p:txBody>
        </p:sp>
        <p:cxnSp>
          <p:nvCxnSpPr>
            <p:cNvPr id="26" name="Straight Arrow Connector 25">
              <a:extLst>
                <a:ext uri="{FF2B5EF4-FFF2-40B4-BE49-F238E27FC236}">
                  <a16:creationId xmlns:a16="http://schemas.microsoft.com/office/drawing/2014/main" id="{12F8CAB5-E2A5-BBED-B896-D8CA43C73D83}"/>
                </a:ext>
              </a:extLst>
            </p:cNvPr>
            <p:cNvCxnSpPr>
              <a:cxnSpLocks/>
              <a:stCxn id="13" idx="3"/>
            </p:cNvCxnSpPr>
            <p:nvPr userDrawn="1"/>
          </p:nvCxnSpPr>
          <p:spPr>
            <a:xfrm flipV="1">
              <a:off x="4112049" y="3602693"/>
              <a:ext cx="345140" cy="149723"/>
            </a:xfrm>
            <a:prstGeom prst="straightConnector1">
              <a:avLst/>
            </a:prstGeom>
            <a:ln>
              <a:tailEnd type="oval"/>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DC297A18-B80C-25A4-BFAF-DD463C2EBCE4}"/>
                </a:ext>
              </a:extLst>
            </p:cNvPr>
            <p:cNvCxnSpPr>
              <a:cxnSpLocks/>
              <a:stCxn id="23" idx="2"/>
            </p:cNvCxnSpPr>
            <p:nvPr userDrawn="1"/>
          </p:nvCxnSpPr>
          <p:spPr>
            <a:xfrm>
              <a:off x="5550337" y="3733498"/>
              <a:ext cx="211061" cy="115934"/>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C6CD9426-105A-A73F-5969-3E66DFCDDC6A}"/>
                </a:ext>
              </a:extLst>
            </p:cNvPr>
            <p:cNvSpPr txBox="1"/>
            <p:nvPr userDrawn="1"/>
          </p:nvSpPr>
          <p:spPr>
            <a:xfrm>
              <a:off x="3789723" y="5487838"/>
              <a:ext cx="1484492" cy="430887"/>
            </a:xfrm>
            <a:prstGeom prst="rect">
              <a:avLst/>
            </a:prstGeom>
            <a:noFill/>
          </p:spPr>
          <p:txBody>
            <a:bodyPr wrap="square">
              <a:spAutoFit/>
            </a:bodyPr>
            <a:lstStyle/>
            <a:p>
              <a:pPr algn="ctr"/>
              <a:r>
                <a:rPr lang="en-US" sz="1100" b="0"/>
                <a:t>OC San Regional Trunkline</a:t>
              </a:r>
            </a:p>
          </p:txBody>
        </p:sp>
        <p:cxnSp>
          <p:nvCxnSpPr>
            <p:cNvPr id="29" name="Straight Arrow Connector 28">
              <a:extLst>
                <a:ext uri="{FF2B5EF4-FFF2-40B4-BE49-F238E27FC236}">
                  <a16:creationId xmlns:a16="http://schemas.microsoft.com/office/drawing/2014/main" id="{8F79EAAC-C832-C7DA-F314-3CFAF139D8D5}"/>
                </a:ext>
              </a:extLst>
            </p:cNvPr>
            <p:cNvCxnSpPr>
              <a:cxnSpLocks/>
              <a:stCxn id="28" idx="0"/>
            </p:cNvCxnSpPr>
            <p:nvPr userDrawn="1"/>
          </p:nvCxnSpPr>
          <p:spPr>
            <a:xfrm flipV="1">
              <a:off x="4531969" y="5080762"/>
              <a:ext cx="657751" cy="407076"/>
            </a:xfrm>
            <a:prstGeom prst="straightConnector1">
              <a:avLst/>
            </a:prstGeom>
            <a:ln>
              <a:headEnd type="none"/>
              <a:tailEnd type="oval"/>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6A3CFA1D-87B1-A8B2-9A28-7C1790BC11E1}"/>
                </a:ext>
              </a:extLst>
            </p:cNvPr>
            <p:cNvSpPr txBox="1"/>
            <p:nvPr userDrawn="1"/>
          </p:nvSpPr>
          <p:spPr>
            <a:xfrm>
              <a:off x="8525123" y="4512799"/>
              <a:ext cx="1011061" cy="261610"/>
            </a:xfrm>
            <a:prstGeom prst="rect">
              <a:avLst/>
            </a:prstGeom>
            <a:noFill/>
          </p:spPr>
          <p:txBody>
            <a:bodyPr wrap="square">
              <a:spAutoFit/>
            </a:bodyPr>
            <a:lstStyle/>
            <a:p>
              <a:pPr algn="ctr"/>
              <a:r>
                <a:rPr lang="en-US" sz="1100" b="0"/>
                <a:t>Ocean Outfall</a:t>
              </a:r>
            </a:p>
          </p:txBody>
        </p:sp>
        <p:sp>
          <p:nvSpPr>
            <p:cNvPr id="49" name="TextBox 48">
              <a:extLst>
                <a:ext uri="{FF2B5EF4-FFF2-40B4-BE49-F238E27FC236}">
                  <a16:creationId xmlns:a16="http://schemas.microsoft.com/office/drawing/2014/main" id="{47C2BE9E-95AC-50A9-A448-9562BC91FD2A}"/>
                </a:ext>
              </a:extLst>
            </p:cNvPr>
            <p:cNvSpPr txBox="1"/>
            <p:nvPr userDrawn="1"/>
          </p:nvSpPr>
          <p:spPr>
            <a:xfrm>
              <a:off x="9030654" y="5553403"/>
              <a:ext cx="1342236" cy="461665"/>
            </a:xfrm>
            <a:prstGeom prst="rect">
              <a:avLst/>
            </a:prstGeom>
            <a:noFill/>
          </p:spPr>
          <p:txBody>
            <a:bodyPr wrap="square">
              <a:spAutoFit/>
            </a:bodyPr>
            <a:lstStyle/>
            <a:p>
              <a:pPr algn="ctr"/>
              <a:r>
                <a:rPr lang="en-US" sz="1200" b="0"/>
                <a:t>To Orange County Water District</a:t>
              </a:r>
            </a:p>
          </p:txBody>
        </p:sp>
        <p:pic>
          <p:nvPicPr>
            <p:cNvPr id="50" name="Picture 49" descr="A blue letter w on a black background&#10;&#10;Description automatically generated">
              <a:extLst>
                <a:ext uri="{FF2B5EF4-FFF2-40B4-BE49-F238E27FC236}">
                  <a16:creationId xmlns:a16="http://schemas.microsoft.com/office/drawing/2014/main" id="{DFE893E9-BB07-2E3F-FC91-DC42B00587F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50234" y="5211567"/>
              <a:ext cx="1436185" cy="297142"/>
            </a:xfrm>
            <a:prstGeom prst="rect">
              <a:avLst/>
            </a:prstGeom>
          </p:spPr>
        </p:pic>
        <p:cxnSp>
          <p:nvCxnSpPr>
            <p:cNvPr id="51" name="Straight Arrow Connector 50">
              <a:extLst>
                <a:ext uri="{FF2B5EF4-FFF2-40B4-BE49-F238E27FC236}">
                  <a16:creationId xmlns:a16="http://schemas.microsoft.com/office/drawing/2014/main" id="{D80BF06E-B2C3-F199-AECA-F307823B1658}"/>
                </a:ext>
              </a:extLst>
            </p:cNvPr>
            <p:cNvCxnSpPr>
              <a:cxnSpLocks/>
              <a:stCxn id="52" idx="4"/>
            </p:cNvCxnSpPr>
            <p:nvPr userDrawn="1"/>
          </p:nvCxnSpPr>
          <p:spPr>
            <a:xfrm>
              <a:off x="8437061" y="3214919"/>
              <a:ext cx="0" cy="81299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pic>
          <p:nvPicPr>
            <p:cNvPr id="52" name="Picture 51">
              <a:extLst>
                <a:ext uri="{FF2B5EF4-FFF2-40B4-BE49-F238E27FC236}">
                  <a16:creationId xmlns:a16="http://schemas.microsoft.com/office/drawing/2014/main" id="{989EE410-EA60-8FCD-4DD0-C79E8B7D81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2102" y="2254428"/>
              <a:ext cx="969918" cy="960491"/>
            </a:xfrm>
            <a:prstGeom prst="ellipse">
              <a:avLst/>
            </a:prstGeom>
            <a:ln w="28575">
              <a:solidFill>
                <a:schemeClr val="bg1"/>
              </a:solidFill>
            </a:ln>
          </p:spPr>
        </p:pic>
        <p:sp>
          <p:nvSpPr>
            <p:cNvPr id="53" name="TextBox 52">
              <a:extLst>
                <a:ext uri="{FF2B5EF4-FFF2-40B4-BE49-F238E27FC236}">
                  <a16:creationId xmlns:a16="http://schemas.microsoft.com/office/drawing/2014/main" id="{605DC4D5-F166-B412-D9EA-A76CF79824B0}"/>
                </a:ext>
              </a:extLst>
            </p:cNvPr>
            <p:cNvSpPr txBox="1"/>
            <p:nvPr userDrawn="1"/>
          </p:nvSpPr>
          <p:spPr>
            <a:xfrm>
              <a:off x="7931530" y="2009498"/>
              <a:ext cx="1011061" cy="261610"/>
            </a:xfrm>
            <a:prstGeom prst="rect">
              <a:avLst/>
            </a:prstGeom>
            <a:noFill/>
          </p:spPr>
          <p:txBody>
            <a:bodyPr wrap="square">
              <a:spAutoFit/>
            </a:bodyPr>
            <a:lstStyle/>
            <a:p>
              <a:pPr algn="ctr"/>
              <a:r>
                <a:rPr lang="en-US" sz="1100" b="0"/>
                <a:t>Portholes</a:t>
              </a:r>
              <a:endParaRPr lang="en-US" sz="1050" b="0"/>
            </a:p>
          </p:txBody>
        </p:sp>
        <p:cxnSp>
          <p:nvCxnSpPr>
            <p:cNvPr id="54" name="Straight Arrow Connector 53">
              <a:extLst>
                <a:ext uri="{FF2B5EF4-FFF2-40B4-BE49-F238E27FC236}">
                  <a16:creationId xmlns:a16="http://schemas.microsoft.com/office/drawing/2014/main" id="{592FB4E6-DB72-E418-3FB5-5A596FC5C70B}"/>
                </a:ext>
              </a:extLst>
            </p:cNvPr>
            <p:cNvCxnSpPr>
              <a:cxnSpLocks/>
              <a:stCxn id="45" idx="1"/>
            </p:cNvCxnSpPr>
            <p:nvPr userDrawn="1"/>
          </p:nvCxnSpPr>
          <p:spPr>
            <a:xfrm flipH="1" flipV="1">
              <a:off x="8155972" y="4521629"/>
              <a:ext cx="369151" cy="121975"/>
            </a:xfrm>
            <a:prstGeom prst="straightConnector1">
              <a:avLst/>
            </a:prstGeom>
            <a:ln>
              <a:tailEnd type="oval"/>
            </a:ln>
          </p:spPr>
          <p:style>
            <a:lnRef idx="1">
              <a:schemeClr val="dk1"/>
            </a:lnRef>
            <a:fillRef idx="0">
              <a:schemeClr val="dk1"/>
            </a:fillRef>
            <a:effectRef idx="0">
              <a:schemeClr val="dk1"/>
            </a:effectRef>
            <a:fontRef idx="minor">
              <a:schemeClr val="tx1"/>
            </a:fontRef>
          </p:style>
        </p:cxnSp>
        <p:grpSp>
          <p:nvGrpSpPr>
            <p:cNvPr id="55" name="Group 54">
              <a:extLst>
                <a:ext uri="{FF2B5EF4-FFF2-40B4-BE49-F238E27FC236}">
                  <a16:creationId xmlns:a16="http://schemas.microsoft.com/office/drawing/2014/main" id="{0DF0A5D0-E000-AD89-56E5-2137E8AEA73A}"/>
                </a:ext>
              </a:extLst>
            </p:cNvPr>
            <p:cNvGrpSpPr/>
            <p:nvPr userDrawn="1"/>
          </p:nvGrpSpPr>
          <p:grpSpPr>
            <a:xfrm>
              <a:off x="5974628" y="6175435"/>
              <a:ext cx="1789759" cy="492593"/>
              <a:chOff x="4254162" y="6160566"/>
              <a:chExt cx="1789759" cy="492593"/>
            </a:xfrm>
          </p:grpSpPr>
          <p:sp>
            <p:nvSpPr>
              <p:cNvPr id="56" name="TextBox 55">
                <a:extLst>
                  <a:ext uri="{FF2B5EF4-FFF2-40B4-BE49-F238E27FC236}">
                    <a16:creationId xmlns:a16="http://schemas.microsoft.com/office/drawing/2014/main" id="{8677DEBF-DE5C-7828-D51E-7E0BF85C10FC}"/>
                  </a:ext>
                </a:extLst>
              </p:cNvPr>
              <p:cNvSpPr txBox="1"/>
              <p:nvPr userDrawn="1"/>
            </p:nvSpPr>
            <p:spPr>
              <a:xfrm>
                <a:off x="4254162" y="6376160"/>
                <a:ext cx="1789759" cy="276999"/>
              </a:xfrm>
              <a:prstGeom prst="rect">
                <a:avLst/>
              </a:prstGeom>
              <a:noFill/>
            </p:spPr>
            <p:txBody>
              <a:bodyPr wrap="square">
                <a:spAutoFit/>
              </a:bodyPr>
              <a:lstStyle/>
              <a:p>
                <a:pPr algn="ctr"/>
                <a:r>
                  <a:rPr lang="en-US" sz="1200" b="0">
                    <a:solidFill>
                      <a:schemeClr val="tx1"/>
                    </a:solidFill>
                  </a:rPr>
                  <a:t>Treatment Plants</a:t>
                </a:r>
              </a:p>
            </p:txBody>
          </p:sp>
          <p:pic>
            <p:nvPicPr>
              <p:cNvPr id="57" name="Picture 56" descr="A logo of a company&#10;&#10;Description automatically generated">
                <a:extLst>
                  <a:ext uri="{FF2B5EF4-FFF2-40B4-BE49-F238E27FC236}">
                    <a16:creationId xmlns:a16="http://schemas.microsoft.com/office/drawing/2014/main" id="{7D487F22-D282-D934-C0F9-1C18D56F5D4C}"/>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702505" y="6160566"/>
                <a:ext cx="893072" cy="224721"/>
              </a:xfrm>
              <a:prstGeom prst="rect">
                <a:avLst/>
              </a:prstGeom>
            </p:spPr>
          </p:pic>
        </p:grpSp>
        <p:grpSp>
          <p:nvGrpSpPr>
            <p:cNvPr id="58" name="Group 57">
              <a:extLst>
                <a:ext uri="{FF2B5EF4-FFF2-40B4-BE49-F238E27FC236}">
                  <a16:creationId xmlns:a16="http://schemas.microsoft.com/office/drawing/2014/main" id="{6719FAA2-6C7F-B7BA-CD52-F2455ECF3877}"/>
                </a:ext>
              </a:extLst>
            </p:cNvPr>
            <p:cNvGrpSpPr/>
            <p:nvPr userDrawn="1"/>
          </p:nvGrpSpPr>
          <p:grpSpPr>
            <a:xfrm>
              <a:off x="5814070" y="4292504"/>
              <a:ext cx="2110874" cy="1722564"/>
              <a:chOff x="2013527" y="2231440"/>
              <a:chExt cx="4863617" cy="3968921"/>
            </a:xfrm>
          </p:grpSpPr>
          <p:pic>
            <p:nvPicPr>
              <p:cNvPr id="59" name="Picture 58" descr="An aerial view of a city&#10;&#10;Description automatically generated">
                <a:extLst>
                  <a:ext uri="{FF2B5EF4-FFF2-40B4-BE49-F238E27FC236}">
                    <a16:creationId xmlns:a16="http://schemas.microsoft.com/office/drawing/2014/main" id="{1ABD6BDB-4E93-21DD-34F0-51CC4EE6AB6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565709" y="2236120"/>
                <a:ext cx="2311435" cy="3964241"/>
              </a:xfrm>
              <a:prstGeom prst="roundRect">
                <a:avLst>
                  <a:gd name="adj" fmla="val 3998"/>
                </a:avLst>
              </a:prstGeom>
              <a:ln w="57150">
                <a:solidFill>
                  <a:schemeClr val="bg1"/>
                </a:solidFill>
              </a:ln>
            </p:spPr>
          </p:pic>
          <p:pic>
            <p:nvPicPr>
              <p:cNvPr id="60" name="Picture 59" descr="Aerial view of a city&#10;&#10;Description automatically generated">
                <a:extLst>
                  <a:ext uri="{FF2B5EF4-FFF2-40B4-BE49-F238E27FC236}">
                    <a16:creationId xmlns:a16="http://schemas.microsoft.com/office/drawing/2014/main" id="{04CF56CD-6F08-ECDC-3B94-96879F7D16E2}"/>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013527" y="2231440"/>
                <a:ext cx="2376218" cy="3960364"/>
              </a:xfrm>
              <a:prstGeom prst="roundRect">
                <a:avLst>
                  <a:gd name="adj" fmla="val 4874"/>
                </a:avLst>
              </a:prstGeom>
              <a:ln w="57150">
                <a:solidFill>
                  <a:schemeClr val="bg1"/>
                </a:solidFill>
              </a:ln>
            </p:spPr>
          </p:pic>
          <mc:AlternateContent xmlns:mc="http://schemas.openxmlformats.org/markup-compatibility/2006" xmlns:p14="http://schemas.microsoft.com/office/powerpoint/2010/main">
            <mc:Choice Requires="p14">
              <p:contentPart p14:bwMode="auto" r:id="rId8">
                <p14:nvContentPartPr>
                  <p14:cNvPr id="61" name="Ink 60">
                    <a:extLst>
                      <a:ext uri="{FF2B5EF4-FFF2-40B4-BE49-F238E27FC236}">
                        <a16:creationId xmlns:a16="http://schemas.microsoft.com/office/drawing/2014/main" id="{B2436534-BF55-B1BD-9C3A-698B61911A02}"/>
                      </a:ext>
                    </a:extLst>
                  </p14:cNvPr>
                  <p14:cNvContentPartPr/>
                  <p14:nvPr userDrawn="1"/>
                </p14:nvContentPartPr>
                <p14:xfrm>
                  <a:off x="4590388" y="4653098"/>
                  <a:ext cx="45719" cy="45719"/>
                </p14:xfrm>
              </p:contentPart>
            </mc:Choice>
            <mc:Fallback xmlns="">
              <p:pic>
                <p:nvPicPr>
                  <p:cNvPr id="61" name="Ink 60">
                    <a:extLst>
                      <a:ext uri="{FF2B5EF4-FFF2-40B4-BE49-F238E27FC236}">
                        <a16:creationId xmlns:a16="http://schemas.microsoft.com/office/drawing/2014/main" id="{B2436534-BF55-B1BD-9C3A-698B61911A02}"/>
                      </a:ext>
                    </a:extLst>
                  </p:cNvPr>
                  <p:cNvPicPr/>
                  <p:nvPr/>
                </p:nvPicPr>
                <p:blipFill>
                  <a:blip r:embed="rId9"/>
                  <a:stretch>
                    <a:fillRect/>
                  </a:stretch>
                </p:blipFill>
                <p:spPr>
                  <a:xfrm>
                    <a:off x="3447413" y="3510123"/>
                    <a:ext cx="2285950" cy="2285950"/>
                  </a:xfrm>
                  <a:prstGeom prst="rect">
                    <a:avLst/>
                  </a:prstGeom>
                </p:spPr>
              </p:pic>
            </mc:Fallback>
          </mc:AlternateContent>
          <p:sp>
            <p:nvSpPr>
              <p:cNvPr id="62" name="Freeform: Shape 61">
                <a:extLst>
                  <a:ext uri="{FF2B5EF4-FFF2-40B4-BE49-F238E27FC236}">
                    <a16:creationId xmlns:a16="http://schemas.microsoft.com/office/drawing/2014/main" id="{133D30FB-F133-05CA-D409-7C6FDC7A7EC0}"/>
                  </a:ext>
                </a:extLst>
              </p:cNvPr>
              <p:cNvSpPr/>
              <p:nvPr userDrawn="1"/>
            </p:nvSpPr>
            <p:spPr>
              <a:xfrm>
                <a:off x="2109764" y="3499114"/>
                <a:ext cx="2258372" cy="2339570"/>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Shape 62">
                <a:extLst>
                  <a:ext uri="{FF2B5EF4-FFF2-40B4-BE49-F238E27FC236}">
                    <a16:creationId xmlns:a16="http://schemas.microsoft.com/office/drawing/2014/main" id="{08EB7372-493C-2415-3248-AA740E54C8E8}"/>
                  </a:ext>
                </a:extLst>
              </p:cNvPr>
              <p:cNvSpPr/>
              <p:nvPr userDrawn="1"/>
            </p:nvSpPr>
            <p:spPr>
              <a:xfrm>
                <a:off x="4679023" y="2501349"/>
                <a:ext cx="1995944" cy="3567974"/>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grpSp>
        <p:nvGrpSpPr>
          <p:cNvPr id="64" name="Group 63">
            <a:extLst>
              <a:ext uri="{FF2B5EF4-FFF2-40B4-BE49-F238E27FC236}">
                <a16:creationId xmlns:a16="http://schemas.microsoft.com/office/drawing/2014/main" id="{88E137D8-B0DF-A4D1-EB22-C6DFCC738E79}"/>
              </a:ext>
            </a:extLst>
          </p:cNvPr>
          <p:cNvGrpSpPr/>
          <p:nvPr userDrawn="1"/>
        </p:nvGrpSpPr>
        <p:grpSpPr>
          <a:xfrm>
            <a:off x="10921158" y="238258"/>
            <a:ext cx="1041362" cy="1085910"/>
            <a:chOff x="10921158" y="238258"/>
            <a:chExt cx="1041362" cy="1085910"/>
          </a:xfrm>
        </p:grpSpPr>
        <p:pic>
          <p:nvPicPr>
            <p:cNvPr id="65" name="Picture 64">
              <a:extLst>
                <a:ext uri="{FF2B5EF4-FFF2-40B4-BE49-F238E27FC236}">
                  <a16:creationId xmlns:a16="http://schemas.microsoft.com/office/drawing/2014/main" id="{3A823272-C9A6-3E70-F746-DD60C78F383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66" name="TextBox 65">
              <a:extLst>
                <a:ext uri="{FF2B5EF4-FFF2-40B4-BE49-F238E27FC236}">
                  <a16:creationId xmlns:a16="http://schemas.microsoft.com/office/drawing/2014/main" id="{E372ADFA-B369-C89B-B291-A2C86320F594}"/>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2416816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lids Removal">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2C7F0F8-E5CB-9023-3E58-BA6EB2972484}"/>
              </a:ext>
            </a:extLst>
          </p:cNvPr>
          <p:cNvSpPr/>
          <p:nvPr userDrawn="1"/>
        </p:nvSpPr>
        <p:spPr>
          <a:xfrm rot="5400000">
            <a:off x="2914032" y="-2969939"/>
            <a:ext cx="1352854" cy="8006833"/>
          </a:xfrm>
          <a:prstGeom prst="roundRect">
            <a:avLst>
              <a:gd name="adj" fmla="val 20483"/>
            </a:avLst>
          </a:prstGeom>
          <a:solidFill>
            <a:schemeClr val="bg1"/>
          </a:solidFill>
          <a:ln w="19050">
            <a:gradFill>
              <a:gsLst>
                <a:gs pos="0">
                  <a:srgbClr val="229FDF"/>
                </a:gs>
                <a:gs pos="100000">
                  <a:srgbClr val="4472C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 baseline="30000"/>
          </a:p>
        </p:txBody>
      </p:sp>
      <p:sp>
        <p:nvSpPr>
          <p:cNvPr id="6" name="Rectangle 5">
            <a:extLst>
              <a:ext uri="{FF2B5EF4-FFF2-40B4-BE49-F238E27FC236}">
                <a16:creationId xmlns:a16="http://schemas.microsoft.com/office/drawing/2014/main" id="{4A65B157-E19D-D473-267C-FA6234A78B1C}"/>
              </a:ext>
            </a:extLst>
          </p:cNvPr>
          <p:cNvSpPr/>
          <p:nvPr userDrawn="1"/>
        </p:nvSpPr>
        <p:spPr>
          <a:xfrm flipV="1">
            <a:off x="-552450" y="269588"/>
            <a:ext cx="541849" cy="161813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id="{794FECAB-B816-E9B7-EC6F-2CE990A098A7}"/>
              </a:ext>
            </a:extLst>
          </p:cNvPr>
          <p:cNvSpPr txBox="1">
            <a:spLocks/>
          </p:cNvSpPr>
          <p:nvPr userDrawn="1"/>
        </p:nvSpPr>
        <p:spPr>
          <a:xfrm>
            <a:off x="627143" y="357051"/>
            <a:ext cx="6432604" cy="13391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100000">
                      <a:srgbClr val="29ABE2"/>
                    </a:gs>
                    <a:gs pos="0">
                      <a:srgbClr val="1D76BB"/>
                    </a:gs>
                  </a:gsLst>
                  <a:lin ang="2700000" scaled="1"/>
                  <a:tileRect/>
                </a:gradFill>
              </a:rPr>
              <a:t>Solids Removal During Treatment</a:t>
            </a:r>
          </a:p>
        </p:txBody>
      </p:sp>
      <p:sp>
        <p:nvSpPr>
          <p:cNvPr id="2" name="Slide Number Placeholder 5">
            <a:extLst>
              <a:ext uri="{FF2B5EF4-FFF2-40B4-BE49-F238E27FC236}">
                <a16:creationId xmlns:a16="http://schemas.microsoft.com/office/drawing/2014/main" id="{65BE4165-7826-C976-CB21-E5EC50149876}"/>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11" name="Rectangle: Rounded Corners 10">
            <a:extLst>
              <a:ext uri="{FF2B5EF4-FFF2-40B4-BE49-F238E27FC236}">
                <a16:creationId xmlns:a16="http://schemas.microsoft.com/office/drawing/2014/main" id="{6C850B3E-7AEB-F163-E946-EEE959FCDDF1}"/>
              </a:ext>
            </a:extLst>
          </p:cNvPr>
          <p:cNvSpPr/>
          <p:nvPr userDrawn="1"/>
        </p:nvSpPr>
        <p:spPr>
          <a:xfrm>
            <a:off x="2619375" y="4869390"/>
            <a:ext cx="10040924" cy="1400213"/>
          </a:xfrm>
          <a:prstGeom prst="roundRect">
            <a:avLst>
              <a:gd name="adj" fmla="val 16667"/>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a:t> </a:t>
            </a:r>
          </a:p>
        </p:txBody>
      </p:sp>
      <p:sp>
        <p:nvSpPr>
          <p:cNvPr id="12" name="Rectangle 11">
            <a:extLst>
              <a:ext uri="{FF2B5EF4-FFF2-40B4-BE49-F238E27FC236}">
                <a16:creationId xmlns:a16="http://schemas.microsoft.com/office/drawing/2014/main" id="{6BCC43A3-B379-BC2F-381C-0EF964AE5998}"/>
              </a:ext>
            </a:extLst>
          </p:cNvPr>
          <p:cNvSpPr/>
          <p:nvPr userDrawn="1"/>
        </p:nvSpPr>
        <p:spPr>
          <a:xfrm flipV="1">
            <a:off x="12202732" y="4791350"/>
            <a:ext cx="572494" cy="161813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686575A-5207-D9EA-74D9-9FBFFE8A61C3}"/>
              </a:ext>
            </a:extLst>
          </p:cNvPr>
          <p:cNvSpPr txBox="1"/>
          <p:nvPr userDrawn="1"/>
        </p:nvSpPr>
        <p:spPr>
          <a:xfrm>
            <a:off x="3330302" y="5624270"/>
            <a:ext cx="1892060" cy="307777"/>
          </a:xfrm>
          <a:prstGeom prst="rect">
            <a:avLst/>
          </a:prstGeom>
          <a:noFill/>
        </p:spPr>
        <p:txBody>
          <a:bodyPr wrap="square">
            <a:spAutoFit/>
          </a:bodyPr>
          <a:lstStyle/>
          <a:p>
            <a:pPr algn="ctr"/>
            <a:r>
              <a:rPr lang="en-US" sz="1400" b="0"/>
              <a:t>Raw Sewage</a:t>
            </a:r>
          </a:p>
        </p:txBody>
      </p:sp>
      <p:sp>
        <p:nvSpPr>
          <p:cNvPr id="15" name="TextBox 14">
            <a:extLst>
              <a:ext uri="{FF2B5EF4-FFF2-40B4-BE49-F238E27FC236}">
                <a16:creationId xmlns:a16="http://schemas.microsoft.com/office/drawing/2014/main" id="{57279673-0307-4D82-E957-293AA106642E}"/>
              </a:ext>
            </a:extLst>
          </p:cNvPr>
          <p:cNvSpPr txBox="1"/>
          <p:nvPr userDrawn="1"/>
        </p:nvSpPr>
        <p:spPr>
          <a:xfrm>
            <a:off x="6409496" y="5624271"/>
            <a:ext cx="1892060" cy="523220"/>
          </a:xfrm>
          <a:prstGeom prst="rect">
            <a:avLst/>
          </a:prstGeom>
          <a:noFill/>
        </p:spPr>
        <p:txBody>
          <a:bodyPr wrap="square">
            <a:spAutoFit/>
          </a:bodyPr>
          <a:lstStyle/>
          <a:p>
            <a:pPr algn="ctr"/>
            <a:r>
              <a:rPr lang="en-US" sz="1400" b="0"/>
              <a:t>Primary Treated Effluent</a:t>
            </a:r>
          </a:p>
        </p:txBody>
      </p:sp>
      <p:sp>
        <p:nvSpPr>
          <p:cNvPr id="16" name="TextBox 15">
            <a:extLst>
              <a:ext uri="{FF2B5EF4-FFF2-40B4-BE49-F238E27FC236}">
                <a16:creationId xmlns:a16="http://schemas.microsoft.com/office/drawing/2014/main" id="{86DB0B7E-5E67-1BD6-1C3F-ADE2B1CCF7F2}"/>
              </a:ext>
            </a:extLst>
          </p:cNvPr>
          <p:cNvSpPr txBox="1"/>
          <p:nvPr userDrawn="1"/>
        </p:nvSpPr>
        <p:spPr>
          <a:xfrm>
            <a:off x="9488689" y="5624271"/>
            <a:ext cx="1892059" cy="523220"/>
          </a:xfrm>
          <a:prstGeom prst="rect">
            <a:avLst/>
          </a:prstGeom>
          <a:noFill/>
        </p:spPr>
        <p:txBody>
          <a:bodyPr wrap="square">
            <a:spAutoFit/>
          </a:bodyPr>
          <a:lstStyle/>
          <a:p>
            <a:pPr algn="ctr"/>
            <a:r>
              <a:rPr lang="en-US" sz="1400" b="0"/>
              <a:t>Secondary Treated Effluent</a:t>
            </a:r>
          </a:p>
        </p:txBody>
      </p:sp>
      <p:grpSp>
        <p:nvGrpSpPr>
          <p:cNvPr id="20" name="Group 19">
            <a:extLst>
              <a:ext uri="{FF2B5EF4-FFF2-40B4-BE49-F238E27FC236}">
                <a16:creationId xmlns:a16="http://schemas.microsoft.com/office/drawing/2014/main" id="{781BF4E6-B1A0-D58C-470B-EE73CB2DA201}"/>
              </a:ext>
            </a:extLst>
          </p:cNvPr>
          <p:cNvGrpSpPr/>
          <p:nvPr userDrawn="1"/>
        </p:nvGrpSpPr>
        <p:grpSpPr>
          <a:xfrm>
            <a:off x="3155652" y="2238375"/>
            <a:ext cx="8399748" cy="3362043"/>
            <a:chOff x="4464696" y="2762327"/>
            <a:chExt cx="7090703" cy="2838091"/>
          </a:xfrm>
        </p:grpSpPr>
        <p:pic>
          <p:nvPicPr>
            <p:cNvPr id="17" name="Picture 16" descr="IMG_1433">
              <a:extLst>
                <a:ext uri="{FF2B5EF4-FFF2-40B4-BE49-F238E27FC236}">
                  <a16:creationId xmlns:a16="http://schemas.microsoft.com/office/drawing/2014/main" id="{A0803885-8247-BA6B-C59F-06551E3332F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064018" y="2762327"/>
              <a:ext cx="1892060" cy="2838091"/>
            </a:xfrm>
            <a:prstGeom prst="roundRect">
              <a:avLst>
                <a:gd name="adj" fmla="val 84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IMG_1411">
              <a:extLst>
                <a:ext uri="{FF2B5EF4-FFF2-40B4-BE49-F238E27FC236}">
                  <a16:creationId xmlns:a16="http://schemas.microsoft.com/office/drawing/2014/main" id="{80856451-11D7-6F2F-234F-D6142DCD0AF3}"/>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464696" y="2762327"/>
              <a:ext cx="1892060" cy="2838091"/>
            </a:xfrm>
            <a:prstGeom prst="roundRect">
              <a:avLst>
                <a:gd name="adj" fmla="val 80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IMG_1467">
              <a:extLst>
                <a:ext uri="{FF2B5EF4-FFF2-40B4-BE49-F238E27FC236}">
                  <a16:creationId xmlns:a16="http://schemas.microsoft.com/office/drawing/2014/main" id="{FE7E107F-8E1B-E1E2-D692-921B33F4C8EB}"/>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663339" y="2762327"/>
              <a:ext cx="1892060" cy="2838091"/>
            </a:xfrm>
            <a:prstGeom prst="roundRect">
              <a:avLst>
                <a:gd name="adj" fmla="val 832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a:extLst>
              <a:ext uri="{FF2B5EF4-FFF2-40B4-BE49-F238E27FC236}">
                <a16:creationId xmlns:a16="http://schemas.microsoft.com/office/drawing/2014/main" id="{AD686245-A481-1822-8AA8-EFAAE843AA3A}"/>
              </a:ext>
            </a:extLst>
          </p:cNvPr>
          <p:cNvGrpSpPr/>
          <p:nvPr userDrawn="1"/>
        </p:nvGrpSpPr>
        <p:grpSpPr>
          <a:xfrm>
            <a:off x="10921158" y="238258"/>
            <a:ext cx="1041362" cy="1085910"/>
            <a:chOff x="10921158" y="238258"/>
            <a:chExt cx="1041362" cy="1085910"/>
          </a:xfrm>
        </p:grpSpPr>
        <p:pic>
          <p:nvPicPr>
            <p:cNvPr id="22" name="Picture 21">
              <a:extLst>
                <a:ext uri="{FF2B5EF4-FFF2-40B4-BE49-F238E27FC236}">
                  <a16:creationId xmlns:a16="http://schemas.microsoft.com/office/drawing/2014/main" id="{38E892D8-74C5-DE91-EECD-4C1B4168DD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27" name="TextBox 26">
              <a:extLst>
                <a:ext uri="{FF2B5EF4-FFF2-40B4-BE49-F238E27FC236}">
                  <a16:creationId xmlns:a16="http://schemas.microsoft.com/office/drawing/2014/main" id="{75AAE40C-4626-6A7D-656C-A0D4CC412C45}"/>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4108861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lows To GWRS">
    <p:spTree>
      <p:nvGrpSpPr>
        <p:cNvPr id="1" name=""/>
        <p:cNvGrpSpPr/>
        <p:nvPr/>
      </p:nvGrpSpPr>
      <p:grpSpPr>
        <a:xfrm>
          <a:off x="0" y="0"/>
          <a:ext cx="0" cy="0"/>
          <a:chOff x="0" y="0"/>
          <a:chExt cx="0" cy="0"/>
        </a:xfrm>
      </p:grpSpPr>
      <p:sp>
        <p:nvSpPr>
          <p:cNvPr id="70" name="Rectangle: Rounded Corners 69">
            <a:extLst>
              <a:ext uri="{FF2B5EF4-FFF2-40B4-BE49-F238E27FC236}">
                <a16:creationId xmlns:a16="http://schemas.microsoft.com/office/drawing/2014/main" id="{5D4E1EEE-4D12-1867-085C-A88B0CFA61A8}"/>
              </a:ext>
            </a:extLst>
          </p:cNvPr>
          <p:cNvSpPr/>
          <p:nvPr userDrawn="1"/>
        </p:nvSpPr>
        <p:spPr>
          <a:xfrm rot="5400000">
            <a:off x="4695874" y="-463362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cxnSp>
        <p:nvCxnSpPr>
          <p:cNvPr id="9" name="Connector: Elbow 8">
            <a:extLst>
              <a:ext uri="{FF2B5EF4-FFF2-40B4-BE49-F238E27FC236}">
                <a16:creationId xmlns:a16="http://schemas.microsoft.com/office/drawing/2014/main" id="{6F9EC501-07B0-1AC8-D75E-5169831151C5}"/>
              </a:ext>
            </a:extLst>
          </p:cNvPr>
          <p:cNvCxnSpPr>
            <a:cxnSpLocks/>
          </p:cNvCxnSpPr>
          <p:nvPr userDrawn="1"/>
        </p:nvCxnSpPr>
        <p:spPr>
          <a:xfrm rot="16200000" flipH="1">
            <a:off x="852621" y="3816807"/>
            <a:ext cx="1989611" cy="872318"/>
          </a:xfrm>
          <a:prstGeom prst="bentConnector3">
            <a:avLst>
              <a:gd name="adj1" fmla="val 99700"/>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EDBFF2E-DAF5-1831-EA32-CDC08ABF1D91}"/>
              </a:ext>
            </a:extLst>
          </p:cNvPr>
          <p:cNvSpPr/>
          <p:nvPr userDrawn="1"/>
        </p:nvSpPr>
        <p:spPr>
          <a:xfrm>
            <a:off x="2548633" y="4407820"/>
            <a:ext cx="9936700" cy="1637981"/>
          </a:xfrm>
          <a:prstGeom prst="roundRect">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Rectangle: Rounded Corners 9">
            <a:extLst>
              <a:ext uri="{FF2B5EF4-FFF2-40B4-BE49-F238E27FC236}">
                <a16:creationId xmlns:a16="http://schemas.microsoft.com/office/drawing/2014/main" id="{035B2921-1F64-3A79-A8E6-C5B77EEE923B}"/>
              </a:ext>
            </a:extLst>
          </p:cNvPr>
          <p:cNvSpPr/>
          <p:nvPr userDrawn="1"/>
        </p:nvSpPr>
        <p:spPr>
          <a:xfrm>
            <a:off x="-520172" y="1663364"/>
            <a:ext cx="11163505" cy="1637981"/>
          </a:xfrm>
          <a:prstGeom prst="roundRect">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Rectangle 22">
            <a:extLst>
              <a:ext uri="{FF2B5EF4-FFF2-40B4-BE49-F238E27FC236}">
                <a16:creationId xmlns:a16="http://schemas.microsoft.com/office/drawing/2014/main" id="{764CA9C2-9970-B990-8669-F7008512559A}"/>
              </a:ext>
            </a:extLst>
          </p:cNvPr>
          <p:cNvSpPr>
            <a:spLocks noGrp="1" noRot="1" noMove="1" noResize="1" noEditPoints="1" noAdjustHandles="1" noChangeArrowheads="1" noChangeShapeType="1"/>
          </p:cNvSpPr>
          <p:nvPr userDrawn="1"/>
        </p:nvSpPr>
        <p:spPr>
          <a:xfrm flipV="1">
            <a:off x="-583286" y="157728"/>
            <a:ext cx="572684" cy="3271272"/>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CBF8B498-C2D4-1E99-C91F-C099F56D5A50}"/>
              </a:ext>
            </a:extLst>
          </p:cNvPr>
          <p:cNvSpPr>
            <a:spLocks noGrp="1" noRot="1" noMove="1" noResize="1" noEditPoints="1" noAdjustHandles="1" noChangeArrowheads="1" noChangeShapeType="1"/>
          </p:cNvSpPr>
          <p:nvPr userDrawn="1"/>
        </p:nvSpPr>
        <p:spPr>
          <a:xfrm flipV="1">
            <a:off x="12202602" y="4341412"/>
            <a:ext cx="572684" cy="182084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CB5C413-4FF9-DB3A-A353-9888AD749625}"/>
              </a:ext>
            </a:extLst>
          </p:cNvPr>
          <p:cNvSpPr txBox="1">
            <a:spLocks/>
          </p:cNvSpPr>
          <p:nvPr userDrawn="1"/>
        </p:nvSpPr>
        <p:spPr>
          <a:xfrm>
            <a:off x="381665" y="394570"/>
            <a:ext cx="9904159" cy="7732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100000">
                      <a:srgbClr val="29ABE2"/>
                    </a:gs>
                    <a:gs pos="0">
                      <a:srgbClr val="1D76BB"/>
                    </a:gs>
                  </a:gsLst>
                  <a:lin ang="2700000" scaled="1"/>
                  <a:tileRect/>
                </a:gradFill>
              </a:rPr>
              <a:t>Flows to GWRS</a:t>
            </a:r>
          </a:p>
        </p:txBody>
      </p:sp>
      <p:grpSp>
        <p:nvGrpSpPr>
          <p:cNvPr id="3" name="Group 2">
            <a:extLst>
              <a:ext uri="{FF2B5EF4-FFF2-40B4-BE49-F238E27FC236}">
                <a16:creationId xmlns:a16="http://schemas.microsoft.com/office/drawing/2014/main" id="{3F35291A-71AE-E7C8-1285-854DC7633B0B}"/>
              </a:ext>
            </a:extLst>
          </p:cNvPr>
          <p:cNvGrpSpPr/>
          <p:nvPr userDrawn="1"/>
        </p:nvGrpSpPr>
        <p:grpSpPr>
          <a:xfrm>
            <a:off x="10921158" y="238258"/>
            <a:ext cx="1041362" cy="1085910"/>
            <a:chOff x="10921158" y="238258"/>
            <a:chExt cx="1041362" cy="1085910"/>
          </a:xfrm>
        </p:grpSpPr>
        <p:pic>
          <p:nvPicPr>
            <p:cNvPr id="6" name="Picture 5">
              <a:extLst>
                <a:ext uri="{FF2B5EF4-FFF2-40B4-BE49-F238E27FC236}">
                  <a16:creationId xmlns:a16="http://schemas.microsoft.com/office/drawing/2014/main" id="{E812C098-8DE4-74FD-DB23-2B37F696D3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7" name="TextBox 6">
              <a:extLst>
                <a:ext uri="{FF2B5EF4-FFF2-40B4-BE49-F238E27FC236}">
                  <a16:creationId xmlns:a16="http://schemas.microsoft.com/office/drawing/2014/main" id="{9B3B62A9-AC54-03B2-329B-B2CD44541A54}"/>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13" name="TextBox 12">
            <a:extLst>
              <a:ext uri="{FF2B5EF4-FFF2-40B4-BE49-F238E27FC236}">
                <a16:creationId xmlns:a16="http://schemas.microsoft.com/office/drawing/2014/main" id="{CD263E13-FAB5-A399-6D21-425107F0DA3C}"/>
              </a:ext>
            </a:extLst>
          </p:cNvPr>
          <p:cNvSpPr txBox="1"/>
          <p:nvPr userDrawn="1"/>
        </p:nvSpPr>
        <p:spPr>
          <a:xfrm>
            <a:off x="9305814" y="5312155"/>
            <a:ext cx="1644397" cy="523220"/>
          </a:xfrm>
          <a:prstGeom prst="rect">
            <a:avLst/>
          </a:prstGeom>
          <a:noFill/>
        </p:spPr>
        <p:txBody>
          <a:bodyPr wrap="square">
            <a:spAutoFit/>
          </a:bodyPr>
          <a:lstStyle/>
          <a:p>
            <a:pPr algn="ctr"/>
            <a:r>
              <a:rPr lang="en-US" sz="1400" b="1"/>
              <a:t>130 </a:t>
            </a:r>
            <a:r>
              <a:rPr lang="en-US" sz="1400" b="1" err="1"/>
              <a:t>mgd</a:t>
            </a:r>
            <a:br>
              <a:rPr lang="en-US" sz="1400" b="1"/>
            </a:br>
            <a:r>
              <a:rPr lang="en-US" sz="1400" b="1"/>
              <a:t>for 1 million people</a:t>
            </a:r>
          </a:p>
        </p:txBody>
      </p:sp>
      <p:pic>
        <p:nvPicPr>
          <p:cNvPr id="14" name="Picture 13" descr="A logo of a company&#10;&#10;Description automatically generated">
            <a:extLst>
              <a:ext uri="{FF2B5EF4-FFF2-40B4-BE49-F238E27FC236}">
                <a16:creationId xmlns:a16="http://schemas.microsoft.com/office/drawing/2014/main" id="{9820A583-6AB0-CFF3-42D9-E66A3AC646B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843550" y="2214594"/>
            <a:ext cx="1936445" cy="487261"/>
          </a:xfrm>
          <a:prstGeom prst="rect">
            <a:avLst/>
          </a:prstGeom>
        </p:spPr>
      </p:pic>
      <p:sp>
        <p:nvSpPr>
          <p:cNvPr id="21" name="TextBox 20">
            <a:extLst>
              <a:ext uri="{FF2B5EF4-FFF2-40B4-BE49-F238E27FC236}">
                <a16:creationId xmlns:a16="http://schemas.microsoft.com/office/drawing/2014/main" id="{E4BFD605-B6ED-4648-1AD6-3FC23AF9535D}"/>
              </a:ext>
            </a:extLst>
          </p:cNvPr>
          <p:cNvSpPr txBox="1"/>
          <p:nvPr userDrawn="1"/>
        </p:nvSpPr>
        <p:spPr>
          <a:xfrm>
            <a:off x="476929" y="3468834"/>
            <a:ext cx="1864850" cy="1532334"/>
          </a:xfrm>
          <a:prstGeom prst="roundRect">
            <a:avLst/>
          </a:prstGeom>
          <a:gradFill>
            <a:gsLst>
              <a:gs pos="0">
                <a:srgbClr val="29ABE2"/>
              </a:gs>
              <a:gs pos="100000">
                <a:srgbClr val="1D76BB"/>
              </a:gs>
            </a:gsLst>
            <a:lin ang="11400000" scaled="0"/>
          </a:gradFill>
          <a:ln w="19050">
            <a:noFill/>
          </a:ln>
        </p:spPr>
        <p:txBody>
          <a:bodyPr wrap="square">
            <a:spAutoFit/>
          </a:bodyPr>
          <a:lstStyle/>
          <a:p>
            <a:pPr algn="ctr"/>
            <a:r>
              <a:rPr lang="en-US" sz="1600" b="1">
                <a:solidFill>
                  <a:schemeClr val="bg1"/>
                </a:solidFill>
              </a:rPr>
              <a:t>Up to</a:t>
            </a:r>
          </a:p>
          <a:p>
            <a:pPr algn="ctr"/>
            <a:r>
              <a:rPr lang="en-US" sz="3600" b="1">
                <a:solidFill>
                  <a:schemeClr val="bg1"/>
                </a:solidFill>
                <a:cs typeface="Arial" panose="020B0604020202020204" pitchFamily="34" charset="0"/>
              </a:rPr>
              <a:t>175</a:t>
            </a:r>
            <a:br>
              <a:rPr lang="en-US" sz="2400" b="1">
                <a:solidFill>
                  <a:schemeClr val="bg1"/>
                </a:solidFill>
                <a:cs typeface="Arial" panose="020B0604020202020204" pitchFamily="34" charset="0"/>
              </a:rPr>
            </a:br>
            <a:r>
              <a:rPr lang="en-US" sz="1600" b="1">
                <a:solidFill>
                  <a:schemeClr val="bg1"/>
                </a:solidFill>
              </a:rPr>
              <a:t>Million Gallons per Day Provided</a:t>
            </a:r>
            <a:endParaRPr lang="en-US" sz="1600">
              <a:solidFill>
                <a:schemeClr val="bg1"/>
              </a:solidFill>
            </a:endParaRPr>
          </a:p>
        </p:txBody>
      </p:sp>
      <p:pic>
        <p:nvPicPr>
          <p:cNvPr id="22" name="Picture 21" descr="A blue letter w on a black background&#10;&#10;Description automatically generated">
            <a:extLst>
              <a:ext uri="{FF2B5EF4-FFF2-40B4-BE49-F238E27FC236}">
                <a16:creationId xmlns:a16="http://schemas.microsoft.com/office/drawing/2014/main" id="{7D475C59-29D6-3B4B-C166-7D3DFC22033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000355" y="4733880"/>
            <a:ext cx="2046550" cy="423426"/>
          </a:xfrm>
          <a:prstGeom prst="rect">
            <a:avLst/>
          </a:prstGeom>
        </p:spPr>
      </p:pic>
      <p:grpSp>
        <p:nvGrpSpPr>
          <p:cNvPr id="64" name="Group 63">
            <a:extLst>
              <a:ext uri="{FF2B5EF4-FFF2-40B4-BE49-F238E27FC236}">
                <a16:creationId xmlns:a16="http://schemas.microsoft.com/office/drawing/2014/main" id="{57475651-9D84-8D4E-85E4-D62D3D11F80D}"/>
              </a:ext>
            </a:extLst>
          </p:cNvPr>
          <p:cNvGrpSpPr/>
          <p:nvPr userDrawn="1"/>
        </p:nvGrpSpPr>
        <p:grpSpPr>
          <a:xfrm>
            <a:off x="3127993" y="4729137"/>
            <a:ext cx="5320913" cy="1689256"/>
            <a:chOff x="3393686" y="4827001"/>
            <a:chExt cx="4573335" cy="1451919"/>
          </a:xfrm>
        </p:grpSpPr>
        <p:grpSp>
          <p:nvGrpSpPr>
            <p:cNvPr id="30" name="Group 29">
              <a:extLst>
                <a:ext uri="{FF2B5EF4-FFF2-40B4-BE49-F238E27FC236}">
                  <a16:creationId xmlns:a16="http://schemas.microsoft.com/office/drawing/2014/main" id="{ACC1ED16-DA5C-EAD2-1AAE-01E141E1DB9F}"/>
                </a:ext>
              </a:extLst>
            </p:cNvPr>
            <p:cNvGrpSpPr/>
            <p:nvPr userDrawn="1"/>
          </p:nvGrpSpPr>
          <p:grpSpPr>
            <a:xfrm>
              <a:off x="3393686" y="4830380"/>
              <a:ext cx="1432772" cy="1443366"/>
              <a:chOff x="2023193" y="2377279"/>
              <a:chExt cx="1750301" cy="1763241"/>
            </a:xfrm>
          </p:grpSpPr>
          <p:pic>
            <p:nvPicPr>
              <p:cNvPr id="44" name="Picture 43" descr="A close-up of a pipe&#10;&#10;Description automatically generated">
                <a:extLst>
                  <a:ext uri="{FF2B5EF4-FFF2-40B4-BE49-F238E27FC236}">
                    <a16:creationId xmlns:a16="http://schemas.microsoft.com/office/drawing/2014/main" id="{AA45AC03-1BCE-E143-0B03-9A90D417660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47" name="TextBox 46">
                <a:extLst>
                  <a:ext uri="{FF2B5EF4-FFF2-40B4-BE49-F238E27FC236}">
                    <a16:creationId xmlns:a16="http://schemas.microsoft.com/office/drawing/2014/main" id="{B9E4B9BB-E17B-D036-5C43-3EDDF9BCC7B1}"/>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Microfiltration</a:t>
                </a:r>
              </a:p>
            </p:txBody>
          </p:sp>
        </p:grpSp>
        <p:grpSp>
          <p:nvGrpSpPr>
            <p:cNvPr id="48" name="Group 47">
              <a:extLst>
                <a:ext uri="{FF2B5EF4-FFF2-40B4-BE49-F238E27FC236}">
                  <a16:creationId xmlns:a16="http://schemas.microsoft.com/office/drawing/2014/main" id="{91D3DA0F-3CC7-73F3-A15F-8A904E489CB2}"/>
                </a:ext>
              </a:extLst>
            </p:cNvPr>
            <p:cNvGrpSpPr/>
            <p:nvPr userDrawn="1"/>
          </p:nvGrpSpPr>
          <p:grpSpPr>
            <a:xfrm>
              <a:off x="4958821" y="4827001"/>
              <a:ext cx="1439127" cy="1441883"/>
              <a:chOff x="3933174" y="2372831"/>
              <a:chExt cx="1758064" cy="1761432"/>
            </a:xfrm>
          </p:grpSpPr>
          <p:pic>
            <p:nvPicPr>
              <p:cNvPr id="49" name="Picture 48" descr="A large group of white pipes&#10;&#10;Description automatically generated with medium confidence">
                <a:extLst>
                  <a:ext uri="{FF2B5EF4-FFF2-40B4-BE49-F238E27FC236}">
                    <a16:creationId xmlns:a16="http://schemas.microsoft.com/office/drawing/2014/main" id="{83A0DACD-8D80-E091-94E8-228EA68B726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50" name="TextBox 49">
                <a:extLst>
                  <a:ext uri="{FF2B5EF4-FFF2-40B4-BE49-F238E27FC236}">
                    <a16:creationId xmlns:a16="http://schemas.microsoft.com/office/drawing/2014/main" id="{961B832D-773F-E4B2-1D30-E867FD6E6ED6}"/>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Reverse Osmosis</a:t>
                </a:r>
              </a:p>
            </p:txBody>
          </p:sp>
        </p:grpSp>
        <p:grpSp>
          <p:nvGrpSpPr>
            <p:cNvPr id="51" name="Group 50">
              <a:extLst>
                <a:ext uri="{FF2B5EF4-FFF2-40B4-BE49-F238E27FC236}">
                  <a16:creationId xmlns:a16="http://schemas.microsoft.com/office/drawing/2014/main" id="{E12FD02E-2818-EB57-A3BB-B74E526F354B}"/>
                </a:ext>
              </a:extLst>
            </p:cNvPr>
            <p:cNvGrpSpPr/>
            <p:nvPr userDrawn="1"/>
          </p:nvGrpSpPr>
          <p:grpSpPr>
            <a:xfrm>
              <a:off x="6530312" y="4837037"/>
              <a:ext cx="1436709" cy="1441883"/>
              <a:chOff x="5839281" y="2372831"/>
              <a:chExt cx="1755111" cy="1761432"/>
            </a:xfrm>
          </p:grpSpPr>
          <p:pic>
            <p:nvPicPr>
              <p:cNvPr id="52" name="Picture 51" descr="A large machine with black round objects&#10;&#10;Description automatically generated with medium confidence">
                <a:extLst>
                  <a:ext uri="{FF2B5EF4-FFF2-40B4-BE49-F238E27FC236}">
                    <a16:creationId xmlns:a16="http://schemas.microsoft.com/office/drawing/2014/main" id="{15FC974E-0D7B-AA50-CFDE-6B3809320D7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53" name="TextBox 52">
                <a:extLst>
                  <a:ext uri="{FF2B5EF4-FFF2-40B4-BE49-F238E27FC236}">
                    <a16:creationId xmlns:a16="http://schemas.microsoft.com/office/drawing/2014/main" id="{3C210785-99EE-BB04-C12C-15514A869348}"/>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Ultraviolet Light</a:t>
                </a:r>
              </a:p>
            </p:txBody>
          </p:sp>
        </p:grpSp>
      </p:grpSp>
      <p:grpSp>
        <p:nvGrpSpPr>
          <p:cNvPr id="54" name="Group 53">
            <a:extLst>
              <a:ext uri="{FF2B5EF4-FFF2-40B4-BE49-F238E27FC236}">
                <a16:creationId xmlns:a16="http://schemas.microsoft.com/office/drawing/2014/main" id="{8B77F2E3-1251-B9BE-D366-ECBF1101F7F7}"/>
              </a:ext>
            </a:extLst>
          </p:cNvPr>
          <p:cNvGrpSpPr/>
          <p:nvPr userDrawn="1"/>
        </p:nvGrpSpPr>
        <p:grpSpPr>
          <a:xfrm>
            <a:off x="4766619" y="1998141"/>
            <a:ext cx="5303644" cy="1682380"/>
            <a:chOff x="2141447" y="2814766"/>
            <a:chExt cx="4558492" cy="1446009"/>
          </a:xfrm>
        </p:grpSpPr>
        <p:grpSp>
          <p:nvGrpSpPr>
            <p:cNvPr id="55" name="Group 54">
              <a:extLst>
                <a:ext uri="{FF2B5EF4-FFF2-40B4-BE49-F238E27FC236}">
                  <a16:creationId xmlns:a16="http://schemas.microsoft.com/office/drawing/2014/main" id="{C9344537-1249-D2C0-D849-66C49CD0DB1C}"/>
                </a:ext>
              </a:extLst>
            </p:cNvPr>
            <p:cNvGrpSpPr/>
            <p:nvPr userDrawn="1"/>
          </p:nvGrpSpPr>
          <p:grpSpPr>
            <a:xfrm>
              <a:off x="2141447" y="2814766"/>
              <a:ext cx="1435608" cy="1435608"/>
              <a:chOff x="3434214" y="1933077"/>
              <a:chExt cx="1435608" cy="1435608"/>
            </a:xfrm>
          </p:grpSpPr>
          <p:pic>
            <p:nvPicPr>
              <p:cNvPr id="62" name="Picture 61" descr="A large metal structure with a metal railing&#10;&#10;Description automatically generated with medium confidence">
                <a:extLst>
                  <a:ext uri="{FF2B5EF4-FFF2-40B4-BE49-F238E27FC236}">
                    <a16:creationId xmlns:a16="http://schemas.microsoft.com/office/drawing/2014/main" id="{E347A694-80FA-6B09-7D97-CE733E96AA3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3823" t="3823" r="3823" b="3823"/>
              <a:stretch/>
            </p:blipFill>
            <p:spPr>
              <a:xfrm>
                <a:off x="3434214" y="1933077"/>
                <a:ext cx="1435608" cy="1435608"/>
              </a:xfrm>
              <a:prstGeom prst="roundRect">
                <a:avLst>
                  <a:gd name="adj" fmla="val 12023"/>
                </a:avLst>
              </a:prstGeom>
            </p:spPr>
          </p:pic>
          <p:sp>
            <p:nvSpPr>
              <p:cNvPr id="63" name="TextBox 62">
                <a:extLst>
                  <a:ext uri="{FF2B5EF4-FFF2-40B4-BE49-F238E27FC236}">
                    <a16:creationId xmlns:a16="http://schemas.microsoft.com/office/drawing/2014/main" id="{E6A70B6E-E6A3-F336-52AB-0FF716135D68}"/>
                  </a:ext>
                </a:extLst>
              </p:cNvPr>
              <p:cNvSpPr txBox="1"/>
              <p:nvPr userDrawn="1"/>
            </p:nvSpPr>
            <p:spPr>
              <a:xfrm>
                <a:off x="3436241"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Preliminary</a:t>
                </a:r>
              </a:p>
            </p:txBody>
          </p:sp>
        </p:grpSp>
        <p:grpSp>
          <p:nvGrpSpPr>
            <p:cNvPr id="56" name="Group 55">
              <a:extLst>
                <a:ext uri="{FF2B5EF4-FFF2-40B4-BE49-F238E27FC236}">
                  <a16:creationId xmlns:a16="http://schemas.microsoft.com/office/drawing/2014/main" id="{693B38F6-E071-FD37-A050-02838D33B40F}"/>
                </a:ext>
              </a:extLst>
            </p:cNvPr>
            <p:cNvGrpSpPr/>
            <p:nvPr userDrawn="1"/>
          </p:nvGrpSpPr>
          <p:grpSpPr>
            <a:xfrm>
              <a:off x="3702889" y="2825167"/>
              <a:ext cx="1435608" cy="1435608"/>
              <a:chOff x="5016816" y="1933077"/>
              <a:chExt cx="1435608" cy="1435608"/>
            </a:xfrm>
          </p:grpSpPr>
          <p:pic>
            <p:nvPicPr>
              <p:cNvPr id="60" name="Picture 59" descr="A large round structure with many metal beams&#10;&#10;Description automatically generated with medium confidence">
                <a:extLst>
                  <a:ext uri="{FF2B5EF4-FFF2-40B4-BE49-F238E27FC236}">
                    <a16:creationId xmlns:a16="http://schemas.microsoft.com/office/drawing/2014/main" id="{6F71D3AA-C70E-66E4-D801-26D8E025F70C}"/>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5016816" y="1933077"/>
                <a:ext cx="1435608" cy="1435608"/>
              </a:xfrm>
              <a:prstGeom prst="roundRect">
                <a:avLst>
                  <a:gd name="adj" fmla="val 12023"/>
                </a:avLst>
              </a:prstGeom>
            </p:spPr>
          </p:pic>
          <p:sp>
            <p:nvSpPr>
              <p:cNvPr id="61" name="TextBox 60">
                <a:extLst>
                  <a:ext uri="{FF2B5EF4-FFF2-40B4-BE49-F238E27FC236}">
                    <a16:creationId xmlns:a16="http://schemas.microsoft.com/office/drawing/2014/main" id="{2EAF2520-ECBE-686D-F150-1794C1D0A5D4}"/>
                  </a:ext>
                </a:extLst>
              </p:cNvPr>
              <p:cNvSpPr txBox="1"/>
              <p:nvPr userDrawn="1"/>
            </p:nvSpPr>
            <p:spPr>
              <a:xfrm>
                <a:off x="5018843"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Primary</a:t>
                </a:r>
              </a:p>
            </p:txBody>
          </p:sp>
        </p:grpSp>
        <p:grpSp>
          <p:nvGrpSpPr>
            <p:cNvPr id="57" name="Group 56">
              <a:extLst>
                <a:ext uri="{FF2B5EF4-FFF2-40B4-BE49-F238E27FC236}">
                  <a16:creationId xmlns:a16="http://schemas.microsoft.com/office/drawing/2014/main" id="{6BACDC7E-4363-1412-AE2A-E03F12E57EF3}"/>
                </a:ext>
              </a:extLst>
            </p:cNvPr>
            <p:cNvGrpSpPr/>
            <p:nvPr userDrawn="1"/>
          </p:nvGrpSpPr>
          <p:grpSpPr>
            <a:xfrm>
              <a:off x="5264331" y="2825167"/>
              <a:ext cx="1435608" cy="1435608"/>
              <a:chOff x="6575523" y="1933077"/>
              <a:chExt cx="1435608" cy="1435608"/>
            </a:xfrm>
          </p:grpSpPr>
          <p:pic>
            <p:nvPicPr>
              <p:cNvPr id="58" name="Picture 57" descr="Water spraying water into a dam&#10;&#10;Description automatically generated">
                <a:extLst>
                  <a:ext uri="{FF2B5EF4-FFF2-40B4-BE49-F238E27FC236}">
                    <a16:creationId xmlns:a16="http://schemas.microsoft.com/office/drawing/2014/main" id="{7057AF16-C8F5-1B4C-C63F-91867416005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6575523" y="1933077"/>
                <a:ext cx="1435608" cy="1435608"/>
              </a:xfrm>
              <a:prstGeom prst="roundRect">
                <a:avLst>
                  <a:gd name="adj" fmla="val 11857"/>
                </a:avLst>
              </a:prstGeom>
            </p:spPr>
          </p:pic>
          <p:sp>
            <p:nvSpPr>
              <p:cNvPr id="59" name="TextBox 58">
                <a:extLst>
                  <a:ext uri="{FF2B5EF4-FFF2-40B4-BE49-F238E27FC236}">
                    <a16:creationId xmlns:a16="http://schemas.microsoft.com/office/drawing/2014/main" id="{C1BEE2FE-E005-2C33-9725-CA8FB65E9780}"/>
                  </a:ext>
                </a:extLst>
              </p:cNvPr>
              <p:cNvSpPr txBox="1"/>
              <p:nvPr userDrawn="1"/>
            </p:nvSpPr>
            <p:spPr>
              <a:xfrm>
                <a:off x="6577550"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Secondary</a:t>
                </a:r>
              </a:p>
            </p:txBody>
          </p:sp>
        </p:grpSp>
      </p:grpSp>
      <p:sp>
        <p:nvSpPr>
          <p:cNvPr id="69" name="Slide Number Placeholder 5">
            <a:extLst>
              <a:ext uri="{FF2B5EF4-FFF2-40B4-BE49-F238E27FC236}">
                <a16:creationId xmlns:a16="http://schemas.microsoft.com/office/drawing/2014/main" id="{BFAA27DC-7B89-AD9E-398B-230679F73F6A}"/>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827549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cean Outfall Pipelin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8AA004B-1125-CF33-649A-9579D2F4CA90}"/>
              </a:ext>
            </a:extLst>
          </p:cNvPr>
          <p:cNvSpPr/>
          <p:nvPr userDrawn="1"/>
        </p:nvSpPr>
        <p:spPr>
          <a:xfrm rot="5400000">
            <a:off x="4695874" y="-463362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10" name="Title 1">
            <a:extLst>
              <a:ext uri="{FF2B5EF4-FFF2-40B4-BE49-F238E27FC236}">
                <a16:creationId xmlns:a16="http://schemas.microsoft.com/office/drawing/2014/main" id="{FB730A65-CE5F-8721-1928-685803DB543B}"/>
              </a:ext>
            </a:extLst>
          </p:cNvPr>
          <p:cNvSpPr txBox="1">
            <a:spLocks/>
          </p:cNvSpPr>
          <p:nvPr userDrawn="1"/>
        </p:nvSpPr>
        <p:spPr>
          <a:xfrm>
            <a:off x="381665" y="394570"/>
            <a:ext cx="9904159" cy="7732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100000">
                      <a:srgbClr val="29ABE2"/>
                    </a:gs>
                    <a:gs pos="0">
                      <a:srgbClr val="1D76BB"/>
                    </a:gs>
                  </a:gsLst>
                  <a:lin ang="2700000" scaled="1"/>
                  <a:tileRect/>
                </a:gradFill>
              </a:rPr>
              <a:t>Ocean Outfall Pipeline</a:t>
            </a:r>
          </a:p>
        </p:txBody>
      </p:sp>
      <p:sp>
        <p:nvSpPr>
          <p:cNvPr id="21" name="Rectangle 20">
            <a:extLst>
              <a:ext uri="{FF2B5EF4-FFF2-40B4-BE49-F238E27FC236}">
                <a16:creationId xmlns:a16="http://schemas.microsoft.com/office/drawing/2014/main" id="{EB858F79-05C7-0660-E9EF-73B5EBB7DD60}"/>
              </a:ext>
            </a:extLst>
          </p:cNvPr>
          <p:cNvSpPr>
            <a:spLocks/>
          </p:cNvSpPr>
          <p:nvPr userDrawn="1"/>
        </p:nvSpPr>
        <p:spPr>
          <a:xfrm flipV="1">
            <a:off x="-520994" y="290431"/>
            <a:ext cx="510394" cy="102726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5">
            <a:extLst>
              <a:ext uri="{FF2B5EF4-FFF2-40B4-BE49-F238E27FC236}">
                <a16:creationId xmlns:a16="http://schemas.microsoft.com/office/drawing/2014/main" id="{FA559068-48C8-8231-2917-3C4C5965C45D}"/>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pic>
        <p:nvPicPr>
          <p:cNvPr id="11" name="Picture 10">
            <a:extLst>
              <a:ext uri="{FF2B5EF4-FFF2-40B4-BE49-F238E27FC236}">
                <a16:creationId xmlns:a16="http://schemas.microsoft.com/office/drawing/2014/main" id="{C084BAF8-7F36-F939-D07C-0BF3DFDCA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24168"/>
            <a:ext cx="9303403" cy="5533832"/>
          </a:xfrm>
          <a:prstGeom prst="rect">
            <a:avLst/>
          </a:prstGeom>
        </p:spPr>
      </p:pic>
      <p:pic>
        <p:nvPicPr>
          <p:cNvPr id="14" name="Picture 13">
            <a:extLst>
              <a:ext uri="{FF2B5EF4-FFF2-40B4-BE49-F238E27FC236}">
                <a16:creationId xmlns:a16="http://schemas.microsoft.com/office/drawing/2014/main" id="{8C233845-BA43-3F37-6807-9BBA700D63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263" y="4224573"/>
            <a:ext cx="2420740" cy="2397211"/>
          </a:xfrm>
          <a:prstGeom prst="ellipse">
            <a:avLst/>
          </a:prstGeom>
          <a:ln w="57150">
            <a:solidFill>
              <a:schemeClr val="bg1"/>
            </a:solidFill>
          </a:ln>
        </p:spPr>
      </p:pic>
      <p:sp>
        <p:nvSpPr>
          <p:cNvPr id="15" name="TextBox 14">
            <a:extLst>
              <a:ext uri="{FF2B5EF4-FFF2-40B4-BE49-F238E27FC236}">
                <a16:creationId xmlns:a16="http://schemas.microsoft.com/office/drawing/2014/main" id="{A1DDB9A8-5E83-FB96-6C66-A1B8946C33B0}"/>
              </a:ext>
            </a:extLst>
          </p:cNvPr>
          <p:cNvSpPr txBox="1"/>
          <p:nvPr userDrawn="1"/>
        </p:nvSpPr>
        <p:spPr>
          <a:xfrm>
            <a:off x="7706530" y="4937924"/>
            <a:ext cx="2057400" cy="1191816"/>
          </a:xfrm>
          <a:prstGeom prst="roundRect">
            <a:avLst/>
          </a:prstGeom>
          <a:solidFill>
            <a:schemeClr val="bg1"/>
          </a:solidFill>
          <a:ln w="19050">
            <a:gradFill>
              <a:gsLst>
                <a:gs pos="0">
                  <a:srgbClr val="29ABE2"/>
                </a:gs>
                <a:gs pos="100000">
                  <a:srgbClr val="1D76BB"/>
                </a:gs>
              </a:gsLst>
              <a:lin ang="8400000" scaled="0"/>
            </a:gradFill>
          </a:ln>
        </p:spPr>
        <p:txBody>
          <a:bodyPr wrap="square">
            <a:spAutoFit/>
          </a:bodyPr>
          <a:lstStyle/>
          <a:p>
            <a:pPr algn="ctr"/>
            <a:r>
              <a:rPr lang="en-US" sz="1800" b="1"/>
              <a:t>Ocean Outfall has</a:t>
            </a:r>
          </a:p>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503</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Portholes</a:t>
            </a:r>
          </a:p>
        </p:txBody>
      </p:sp>
      <p:cxnSp>
        <p:nvCxnSpPr>
          <p:cNvPr id="16" name="Connector: Elbow 15">
            <a:extLst>
              <a:ext uri="{FF2B5EF4-FFF2-40B4-BE49-F238E27FC236}">
                <a16:creationId xmlns:a16="http://schemas.microsoft.com/office/drawing/2014/main" id="{DD591C14-7848-D87F-4A55-4E01956B3DAB}"/>
              </a:ext>
            </a:extLst>
          </p:cNvPr>
          <p:cNvCxnSpPr>
            <a:cxnSpLocks/>
          </p:cNvCxnSpPr>
          <p:nvPr userDrawn="1"/>
        </p:nvCxnSpPr>
        <p:spPr>
          <a:xfrm flipV="1">
            <a:off x="1559085" y="5772150"/>
            <a:ext cx="3092616" cy="322754"/>
          </a:xfrm>
          <a:prstGeom prst="bentConnector3">
            <a:avLst>
              <a:gd name="adj1" fmla="val 50000"/>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F359F4-7A29-F236-9F17-C1620A3E31FE}"/>
              </a:ext>
            </a:extLst>
          </p:cNvPr>
          <p:cNvSpPr txBox="1"/>
          <p:nvPr userDrawn="1"/>
        </p:nvSpPr>
        <p:spPr>
          <a:xfrm>
            <a:off x="3820035" y="2543651"/>
            <a:ext cx="1271450" cy="885349"/>
          </a:xfrm>
          <a:prstGeom prst="roundRect">
            <a:avLst/>
          </a:prstGeom>
          <a:solidFill>
            <a:schemeClr val="bg1"/>
          </a:solidFill>
          <a:ln w="19050">
            <a:gradFill>
              <a:gsLst>
                <a:gs pos="0">
                  <a:srgbClr val="29ABE2"/>
                </a:gs>
                <a:gs pos="100000">
                  <a:srgbClr val="1D76BB"/>
                </a:gs>
              </a:gsLst>
              <a:lin ang="7200000" scaled="0"/>
            </a:gradFill>
          </a:ln>
        </p:spPr>
        <p:txBody>
          <a:bodyPr wrap="square">
            <a:spAutoFit/>
          </a:bodyPr>
          <a:lstStyle/>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200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Feet Deep</a:t>
            </a:r>
          </a:p>
        </p:txBody>
      </p:sp>
      <p:sp>
        <p:nvSpPr>
          <p:cNvPr id="18" name="TextBox 17">
            <a:extLst>
              <a:ext uri="{FF2B5EF4-FFF2-40B4-BE49-F238E27FC236}">
                <a16:creationId xmlns:a16="http://schemas.microsoft.com/office/drawing/2014/main" id="{6F24FAAC-5352-60A0-9131-C67E25687AF8}"/>
              </a:ext>
            </a:extLst>
          </p:cNvPr>
          <p:cNvSpPr txBox="1"/>
          <p:nvPr userDrawn="1"/>
        </p:nvSpPr>
        <p:spPr>
          <a:xfrm>
            <a:off x="3593612" y="3455132"/>
            <a:ext cx="1724296" cy="523220"/>
          </a:xfrm>
          <a:prstGeom prst="rect">
            <a:avLst/>
          </a:prstGeom>
          <a:noFill/>
        </p:spPr>
        <p:txBody>
          <a:bodyPr wrap="square">
            <a:spAutoFit/>
          </a:bodyPr>
          <a:lstStyle/>
          <a:p>
            <a:pPr algn="ctr"/>
            <a:r>
              <a:rPr lang="en-US" sz="1400"/>
              <a:t>Equal to a </a:t>
            </a:r>
            <a:br>
              <a:rPr lang="en-US" sz="1400"/>
            </a:br>
            <a:r>
              <a:rPr lang="en-US" sz="1400"/>
              <a:t>16-story building</a:t>
            </a:r>
          </a:p>
        </p:txBody>
      </p:sp>
      <p:grpSp>
        <p:nvGrpSpPr>
          <p:cNvPr id="19" name="Group 18">
            <a:extLst>
              <a:ext uri="{FF2B5EF4-FFF2-40B4-BE49-F238E27FC236}">
                <a16:creationId xmlns:a16="http://schemas.microsoft.com/office/drawing/2014/main" id="{B48B1032-499E-081E-4F1D-CE1B016FA104}"/>
              </a:ext>
            </a:extLst>
          </p:cNvPr>
          <p:cNvGrpSpPr/>
          <p:nvPr userDrawn="1"/>
        </p:nvGrpSpPr>
        <p:grpSpPr>
          <a:xfrm>
            <a:off x="10921158" y="238258"/>
            <a:ext cx="1041362" cy="1085910"/>
            <a:chOff x="10921158" y="238258"/>
            <a:chExt cx="1041362" cy="1085910"/>
          </a:xfrm>
        </p:grpSpPr>
        <p:pic>
          <p:nvPicPr>
            <p:cNvPr id="20" name="Picture 19">
              <a:extLst>
                <a:ext uri="{FF2B5EF4-FFF2-40B4-BE49-F238E27FC236}">
                  <a16:creationId xmlns:a16="http://schemas.microsoft.com/office/drawing/2014/main" id="{10DBCD25-1BAE-082E-9D9E-A85E59BD314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22" name="TextBox 21">
              <a:extLst>
                <a:ext uri="{FF2B5EF4-FFF2-40B4-BE49-F238E27FC236}">
                  <a16:creationId xmlns:a16="http://schemas.microsoft.com/office/drawing/2014/main" id="{80F7BAE1-658E-21DE-60F6-91585C84F700}"/>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1848230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cean Monioring Program">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16E47184-8C33-5466-C99B-F7E7415FB2CA}"/>
              </a:ext>
            </a:extLst>
          </p:cNvPr>
          <p:cNvSpPr/>
          <p:nvPr userDrawn="1"/>
        </p:nvSpPr>
        <p:spPr>
          <a:xfrm>
            <a:off x="-400823" y="-342900"/>
            <a:ext cx="4026063" cy="2886804"/>
          </a:xfrm>
          <a:prstGeom prst="roundRect">
            <a:avLst>
              <a:gd name="adj" fmla="val 10931"/>
            </a:avLst>
          </a:pr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100"/>
              <a:t> </a:t>
            </a:r>
          </a:p>
        </p:txBody>
      </p:sp>
      <p:sp>
        <p:nvSpPr>
          <p:cNvPr id="51" name="Rectangle 50">
            <a:extLst>
              <a:ext uri="{FF2B5EF4-FFF2-40B4-BE49-F238E27FC236}">
                <a16:creationId xmlns:a16="http://schemas.microsoft.com/office/drawing/2014/main" id="{1935736A-7809-4605-47DE-D28E74F3F358}"/>
              </a:ext>
            </a:extLst>
          </p:cNvPr>
          <p:cNvSpPr/>
          <p:nvPr userDrawn="1"/>
        </p:nvSpPr>
        <p:spPr>
          <a:xfrm flipV="1">
            <a:off x="-672841" y="-453226"/>
            <a:ext cx="664892" cy="320437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066FC3A-3E3A-0EE6-8B9A-7A61AD5CE6A9}"/>
              </a:ext>
            </a:extLst>
          </p:cNvPr>
          <p:cNvSpPr/>
          <p:nvPr userDrawn="1"/>
        </p:nvSpPr>
        <p:spPr>
          <a:xfrm flipV="1">
            <a:off x="-119269" y="-461180"/>
            <a:ext cx="3904460" cy="45322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0317E34-3B88-7CE7-520D-DFCA5DCAE1FF}"/>
              </a:ext>
            </a:extLst>
          </p:cNvPr>
          <p:cNvSpPr/>
          <p:nvPr userDrawn="1"/>
        </p:nvSpPr>
        <p:spPr>
          <a:xfrm>
            <a:off x="5696111" y="5671142"/>
            <a:ext cx="3756695" cy="785744"/>
          </a:xfrm>
          <a:prstGeom prst="roundRect">
            <a:avLst>
              <a:gd name="adj" fmla="val 10931"/>
            </a:avLst>
          </a:prstGeom>
          <a:solidFill>
            <a:schemeClr val="bg1"/>
          </a:solidFill>
          <a:ln w="19050">
            <a:gradFill>
              <a:gsLst>
                <a:gs pos="0">
                  <a:srgbClr val="29ABE2"/>
                </a:gs>
                <a:gs pos="100000">
                  <a:srgbClr val="1D76BB"/>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t> </a:t>
            </a:r>
          </a:p>
        </p:txBody>
      </p:sp>
      <p:pic>
        <p:nvPicPr>
          <p:cNvPr id="55" name="Picture 54" descr="A map of a beach&#10;&#10;Description automatically generated">
            <a:extLst>
              <a:ext uri="{FF2B5EF4-FFF2-40B4-BE49-F238E27FC236}">
                <a16:creationId xmlns:a16="http://schemas.microsoft.com/office/drawing/2014/main" id="{8806596F-F735-7CAE-5F2B-8B43CA206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1734" y="1227337"/>
            <a:ext cx="6268349" cy="4748273"/>
          </a:xfrm>
          <a:prstGeom prst="roundRect">
            <a:avLst>
              <a:gd name="adj" fmla="val 6839"/>
            </a:avLst>
          </a:prstGeom>
        </p:spPr>
      </p:pic>
      <p:grpSp>
        <p:nvGrpSpPr>
          <p:cNvPr id="56" name="Group 55">
            <a:extLst>
              <a:ext uri="{FF2B5EF4-FFF2-40B4-BE49-F238E27FC236}">
                <a16:creationId xmlns:a16="http://schemas.microsoft.com/office/drawing/2014/main" id="{A6312680-34CF-930E-BD9D-23F5F4437D2E}"/>
              </a:ext>
            </a:extLst>
          </p:cNvPr>
          <p:cNvGrpSpPr/>
          <p:nvPr userDrawn="1"/>
        </p:nvGrpSpPr>
        <p:grpSpPr>
          <a:xfrm>
            <a:off x="711621" y="3131754"/>
            <a:ext cx="3238474" cy="3220850"/>
            <a:chOff x="395620" y="3429000"/>
            <a:chExt cx="2704631" cy="2689912"/>
          </a:xfrm>
        </p:grpSpPr>
        <p:grpSp>
          <p:nvGrpSpPr>
            <p:cNvPr id="57" name="Group 56">
              <a:extLst>
                <a:ext uri="{FF2B5EF4-FFF2-40B4-BE49-F238E27FC236}">
                  <a16:creationId xmlns:a16="http://schemas.microsoft.com/office/drawing/2014/main" id="{5965193D-E6C8-94EC-A4B5-CE19BF02E5FD}"/>
                </a:ext>
              </a:extLst>
            </p:cNvPr>
            <p:cNvGrpSpPr/>
            <p:nvPr userDrawn="1"/>
          </p:nvGrpSpPr>
          <p:grpSpPr>
            <a:xfrm>
              <a:off x="395620" y="3429000"/>
              <a:ext cx="1279816" cy="1247907"/>
              <a:chOff x="197925" y="1128173"/>
              <a:chExt cx="1300157" cy="1267741"/>
            </a:xfrm>
          </p:grpSpPr>
          <p:pic>
            <p:nvPicPr>
              <p:cNvPr id="67" name="Picture 66">
                <a:extLst>
                  <a:ext uri="{FF2B5EF4-FFF2-40B4-BE49-F238E27FC236}">
                    <a16:creationId xmlns:a16="http://schemas.microsoft.com/office/drawing/2014/main" id="{33906C17-69B3-88E4-BE78-8545839389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7925" y="1128173"/>
                <a:ext cx="1300157" cy="1267740"/>
              </a:xfrm>
              <a:prstGeom prst="roundRect">
                <a:avLst/>
              </a:prstGeom>
            </p:spPr>
          </p:pic>
          <p:sp>
            <p:nvSpPr>
              <p:cNvPr id="68" name="TextBox 67">
                <a:extLst>
                  <a:ext uri="{FF2B5EF4-FFF2-40B4-BE49-F238E27FC236}">
                    <a16:creationId xmlns:a16="http://schemas.microsoft.com/office/drawing/2014/main" id="{286E39B1-3C81-D8D2-3C15-A3F2D9B21450}"/>
                  </a:ext>
                </a:extLst>
              </p:cNvPr>
              <p:cNvSpPr txBox="1"/>
              <p:nvPr userDrawn="1"/>
            </p:nvSpPr>
            <p:spPr>
              <a:xfrm>
                <a:off x="241161" y="2118915"/>
                <a:ext cx="1256921" cy="276999"/>
              </a:xfrm>
              <a:prstGeom prst="rect">
                <a:avLst/>
              </a:prstGeom>
              <a:noFill/>
            </p:spPr>
            <p:txBody>
              <a:bodyPr wrap="square">
                <a:spAutoFit/>
              </a:bodyPr>
              <a:lstStyle/>
              <a:p>
                <a:pPr algn="l"/>
                <a:r>
                  <a:rPr lang="en-US" sz="1200" b="1">
                    <a:solidFill>
                      <a:schemeClr val="bg1"/>
                    </a:solidFill>
                  </a:rPr>
                  <a:t>Water</a:t>
                </a:r>
              </a:p>
            </p:txBody>
          </p:sp>
        </p:grpSp>
        <p:grpSp>
          <p:nvGrpSpPr>
            <p:cNvPr id="58" name="Group 57">
              <a:extLst>
                <a:ext uri="{FF2B5EF4-FFF2-40B4-BE49-F238E27FC236}">
                  <a16:creationId xmlns:a16="http://schemas.microsoft.com/office/drawing/2014/main" id="{955942A4-67B2-DC8A-D880-6E1AF0ECC45B}"/>
                </a:ext>
              </a:extLst>
            </p:cNvPr>
            <p:cNvGrpSpPr/>
            <p:nvPr userDrawn="1"/>
          </p:nvGrpSpPr>
          <p:grpSpPr>
            <a:xfrm>
              <a:off x="1820435" y="3429000"/>
              <a:ext cx="1279816" cy="1279816"/>
              <a:chOff x="197925" y="2500200"/>
              <a:chExt cx="1300157" cy="1300157"/>
            </a:xfrm>
          </p:grpSpPr>
          <p:pic>
            <p:nvPicPr>
              <p:cNvPr id="65" name="Picture 64">
                <a:extLst>
                  <a:ext uri="{FF2B5EF4-FFF2-40B4-BE49-F238E27FC236}">
                    <a16:creationId xmlns:a16="http://schemas.microsoft.com/office/drawing/2014/main" id="{19479BC6-150F-36AA-7E76-19DD67C146B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97925" y="2500200"/>
                <a:ext cx="1300156" cy="1300156"/>
              </a:xfrm>
              <a:prstGeom prst="roundRect">
                <a:avLst/>
              </a:prstGeom>
            </p:spPr>
          </p:pic>
          <p:sp>
            <p:nvSpPr>
              <p:cNvPr id="66" name="TextBox 65">
                <a:extLst>
                  <a:ext uri="{FF2B5EF4-FFF2-40B4-BE49-F238E27FC236}">
                    <a16:creationId xmlns:a16="http://schemas.microsoft.com/office/drawing/2014/main" id="{BA0507EC-A1F9-405C-A772-1E15F52881FB}"/>
                  </a:ext>
                </a:extLst>
              </p:cNvPr>
              <p:cNvSpPr txBox="1"/>
              <p:nvPr userDrawn="1"/>
            </p:nvSpPr>
            <p:spPr>
              <a:xfrm>
                <a:off x="241161" y="3523358"/>
                <a:ext cx="1256921" cy="276999"/>
              </a:xfrm>
              <a:prstGeom prst="rect">
                <a:avLst/>
              </a:prstGeom>
              <a:noFill/>
            </p:spPr>
            <p:txBody>
              <a:bodyPr wrap="square">
                <a:spAutoFit/>
              </a:bodyPr>
              <a:lstStyle/>
              <a:p>
                <a:pPr algn="l"/>
                <a:r>
                  <a:rPr lang="en-US" sz="1200" b="1">
                    <a:solidFill>
                      <a:schemeClr val="bg1"/>
                    </a:solidFill>
                  </a:rPr>
                  <a:t>Fish</a:t>
                </a:r>
              </a:p>
            </p:txBody>
          </p:sp>
        </p:grpSp>
        <p:grpSp>
          <p:nvGrpSpPr>
            <p:cNvPr id="59" name="Group 58">
              <a:extLst>
                <a:ext uri="{FF2B5EF4-FFF2-40B4-BE49-F238E27FC236}">
                  <a16:creationId xmlns:a16="http://schemas.microsoft.com/office/drawing/2014/main" id="{C3F2D353-E5C1-5E71-43F9-E95CD1E149A6}"/>
                </a:ext>
              </a:extLst>
            </p:cNvPr>
            <p:cNvGrpSpPr/>
            <p:nvPr userDrawn="1"/>
          </p:nvGrpSpPr>
          <p:grpSpPr>
            <a:xfrm>
              <a:off x="395621" y="4839096"/>
              <a:ext cx="1279815" cy="1279816"/>
              <a:chOff x="197926" y="3904643"/>
              <a:chExt cx="1300156" cy="1300157"/>
            </a:xfrm>
          </p:grpSpPr>
          <p:pic>
            <p:nvPicPr>
              <p:cNvPr id="63" name="Picture 62">
                <a:extLst>
                  <a:ext uri="{FF2B5EF4-FFF2-40B4-BE49-F238E27FC236}">
                    <a16:creationId xmlns:a16="http://schemas.microsoft.com/office/drawing/2014/main" id="{1FD3A77D-60CE-33F2-18AB-38E20267C97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7926" y="3904643"/>
                <a:ext cx="1300156" cy="1300156"/>
              </a:xfrm>
              <a:prstGeom prst="roundRect">
                <a:avLst/>
              </a:prstGeom>
            </p:spPr>
          </p:pic>
          <p:sp>
            <p:nvSpPr>
              <p:cNvPr id="64" name="TextBox 63">
                <a:extLst>
                  <a:ext uri="{FF2B5EF4-FFF2-40B4-BE49-F238E27FC236}">
                    <a16:creationId xmlns:a16="http://schemas.microsoft.com/office/drawing/2014/main" id="{47283C1C-7097-7AC4-DCFF-2EBD06BF8CB5}"/>
                  </a:ext>
                </a:extLst>
              </p:cNvPr>
              <p:cNvSpPr txBox="1"/>
              <p:nvPr userDrawn="1"/>
            </p:nvSpPr>
            <p:spPr>
              <a:xfrm>
                <a:off x="241161" y="4927801"/>
                <a:ext cx="1256921" cy="276999"/>
              </a:xfrm>
              <a:prstGeom prst="rect">
                <a:avLst/>
              </a:prstGeom>
              <a:noFill/>
            </p:spPr>
            <p:txBody>
              <a:bodyPr wrap="square">
                <a:spAutoFit/>
              </a:bodyPr>
              <a:lstStyle/>
              <a:p>
                <a:pPr algn="l"/>
                <a:r>
                  <a:rPr lang="en-US" sz="1200" b="1">
                    <a:solidFill>
                      <a:schemeClr val="bg1"/>
                    </a:solidFill>
                  </a:rPr>
                  <a:t>Nerissa</a:t>
                </a:r>
              </a:p>
            </p:txBody>
          </p:sp>
        </p:grpSp>
        <p:grpSp>
          <p:nvGrpSpPr>
            <p:cNvPr id="60" name="Group 59">
              <a:extLst>
                <a:ext uri="{FF2B5EF4-FFF2-40B4-BE49-F238E27FC236}">
                  <a16:creationId xmlns:a16="http://schemas.microsoft.com/office/drawing/2014/main" id="{5A4262F8-1EE4-1843-060A-CFEBC8FC5C4D}"/>
                </a:ext>
              </a:extLst>
            </p:cNvPr>
            <p:cNvGrpSpPr/>
            <p:nvPr userDrawn="1"/>
          </p:nvGrpSpPr>
          <p:grpSpPr>
            <a:xfrm>
              <a:off x="1820435" y="4839096"/>
              <a:ext cx="1279816" cy="1279816"/>
              <a:chOff x="197925" y="5309086"/>
              <a:chExt cx="1300157" cy="1300157"/>
            </a:xfrm>
          </p:grpSpPr>
          <p:pic>
            <p:nvPicPr>
              <p:cNvPr id="61" name="Picture 80">
                <a:extLst>
                  <a:ext uri="{FF2B5EF4-FFF2-40B4-BE49-F238E27FC236}">
                    <a16:creationId xmlns:a16="http://schemas.microsoft.com/office/drawing/2014/main" id="{3F3DD810-0897-D19A-D4FF-466880417B97}"/>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97925" y="5309086"/>
                <a:ext cx="1300156" cy="1300156"/>
              </a:xfrm>
              <a:prstGeom prst="roundRect">
                <a:avLst/>
              </a:prstGeom>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476C136-9DCE-B1C2-24E1-9C6FF9095A98}"/>
                  </a:ext>
                </a:extLst>
              </p:cNvPr>
              <p:cNvSpPr txBox="1"/>
              <p:nvPr userDrawn="1"/>
            </p:nvSpPr>
            <p:spPr>
              <a:xfrm>
                <a:off x="241161" y="6332244"/>
                <a:ext cx="1256921" cy="276999"/>
              </a:xfrm>
              <a:prstGeom prst="rect">
                <a:avLst/>
              </a:prstGeom>
              <a:noFill/>
            </p:spPr>
            <p:txBody>
              <a:bodyPr wrap="square">
                <a:spAutoFit/>
              </a:bodyPr>
              <a:lstStyle/>
              <a:p>
                <a:pPr algn="l"/>
                <a:r>
                  <a:rPr lang="en-US" sz="1200" b="1">
                    <a:solidFill>
                      <a:schemeClr val="bg1"/>
                    </a:solidFill>
                  </a:rPr>
                  <a:t>Sand</a:t>
                </a:r>
              </a:p>
            </p:txBody>
          </p:sp>
        </p:grpSp>
      </p:grpSp>
      <p:sp>
        <p:nvSpPr>
          <p:cNvPr id="70" name="Title 1">
            <a:extLst>
              <a:ext uri="{FF2B5EF4-FFF2-40B4-BE49-F238E27FC236}">
                <a16:creationId xmlns:a16="http://schemas.microsoft.com/office/drawing/2014/main" id="{DB02E675-5D83-0AA1-DA9B-F16F7CFEC871}"/>
              </a:ext>
            </a:extLst>
          </p:cNvPr>
          <p:cNvSpPr txBox="1">
            <a:spLocks/>
          </p:cNvSpPr>
          <p:nvPr userDrawn="1"/>
        </p:nvSpPr>
        <p:spPr>
          <a:xfrm>
            <a:off x="745395" y="262503"/>
            <a:ext cx="2708310" cy="19929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Ocean Monitoring Program</a:t>
            </a:r>
          </a:p>
        </p:txBody>
      </p:sp>
      <p:grpSp>
        <p:nvGrpSpPr>
          <p:cNvPr id="72" name="Group 71">
            <a:extLst>
              <a:ext uri="{FF2B5EF4-FFF2-40B4-BE49-F238E27FC236}">
                <a16:creationId xmlns:a16="http://schemas.microsoft.com/office/drawing/2014/main" id="{B8062E12-946B-1C5A-3A07-02809825B3FE}"/>
              </a:ext>
            </a:extLst>
          </p:cNvPr>
          <p:cNvGrpSpPr/>
          <p:nvPr userDrawn="1"/>
        </p:nvGrpSpPr>
        <p:grpSpPr>
          <a:xfrm>
            <a:off x="5954877" y="6075605"/>
            <a:ext cx="3633748" cy="276999"/>
            <a:chOff x="3968945" y="6083556"/>
            <a:chExt cx="3633748" cy="276999"/>
          </a:xfrm>
        </p:grpSpPr>
        <p:sp>
          <p:nvSpPr>
            <p:cNvPr id="73" name="Oval 72">
              <a:extLst>
                <a:ext uri="{FF2B5EF4-FFF2-40B4-BE49-F238E27FC236}">
                  <a16:creationId xmlns:a16="http://schemas.microsoft.com/office/drawing/2014/main" id="{29CBCAD2-4F1C-E5E6-7DDD-19ED6FD8F9C9}"/>
                </a:ext>
              </a:extLst>
            </p:cNvPr>
            <p:cNvSpPr/>
            <p:nvPr userDrawn="1"/>
          </p:nvSpPr>
          <p:spPr>
            <a:xfrm>
              <a:off x="3968945" y="6166397"/>
              <a:ext cx="111319" cy="111319"/>
            </a:xfrm>
            <a:prstGeom prst="ellipse">
              <a:avLst/>
            </a:prstGeom>
            <a:solidFill>
              <a:srgbClr val="FFCB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97A30234-8958-77C4-C1F8-7B7C62CCE030}"/>
                </a:ext>
              </a:extLst>
            </p:cNvPr>
            <p:cNvSpPr txBox="1"/>
            <p:nvPr userDrawn="1"/>
          </p:nvSpPr>
          <p:spPr>
            <a:xfrm>
              <a:off x="4080264" y="6083556"/>
              <a:ext cx="3522429" cy="276999"/>
            </a:xfrm>
            <a:prstGeom prst="rect">
              <a:avLst/>
            </a:prstGeom>
            <a:noFill/>
          </p:spPr>
          <p:txBody>
            <a:bodyPr wrap="square">
              <a:spAutoFit/>
            </a:bodyPr>
            <a:lstStyle/>
            <a:p>
              <a:pPr algn="l"/>
              <a:r>
                <a:rPr lang="en-US" sz="1200">
                  <a:solidFill>
                    <a:schemeClr val="tx1"/>
                  </a:solidFill>
                  <a:effectLst/>
                  <a:latin typeface="Calibri" panose="020F0502020204030204" pitchFamily="34" charset="0"/>
                  <a:ea typeface="Times New Roman" panose="02020603050405020304" pitchFamily="18" charset="0"/>
                </a:rPr>
                <a:t>Core Water Quality Monitoring Sample Locations </a:t>
              </a:r>
              <a:endParaRPr lang="en-US" sz="1000" b="0">
                <a:solidFill>
                  <a:schemeClr val="tx1"/>
                </a:solidFill>
              </a:endParaRPr>
            </a:p>
          </p:txBody>
        </p:sp>
      </p:grpSp>
      <p:grpSp>
        <p:nvGrpSpPr>
          <p:cNvPr id="75" name="Group 74">
            <a:extLst>
              <a:ext uri="{FF2B5EF4-FFF2-40B4-BE49-F238E27FC236}">
                <a16:creationId xmlns:a16="http://schemas.microsoft.com/office/drawing/2014/main" id="{30652434-C039-64D4-94BD-76D8FDF11479}"/>
              </a:ext>
            </a:extLst>
          </p:cNvPr>
          <p:cNvGrpSpPr/>
          <p:nvPr userDrawn="1"/>
        </p:nvGrpSpPr>
        <p:grpSpPr>
          <a:xfrm>
            <a:off x="10921158" y="238258"/>
            <a:ext cx="1041362" cy="1085910"/>
            <a:chOff x="10921158" y="238258"/>
            <a:chExt cx="1041362" cy="1085910"/>
          </a:xfrm>
        </p:grpSpPr>
        <p:pic>
          <p:nvPicPr>
            <p:cNvPr id="76" name="Picture 75">
              <a:extLst>
                <a:ext uri="{FF2B5EF4-FFF2-40B4-BE49-F238E27FC236}">
                  <a16:creationId xmlns:a16="http://schemas.microsoft.com/office/drawing/2014/main" id="{BA04E849-4CA9-359C-0174-A74658B8308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77" name="TextBox 76">
              <a:extLst>
                <a:ext uri="{FF2B5EF4-FFF2-40B4-BE49-F238E27FC236}">
                  <a16:creationId xmlns:a16="http://schemas.microsoft.com/office/drawing/2014/main" id="{F0BDB735-0469-3789-74FA-FD9CC34862C0}"/>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
        <p:nvSpPr>
          <p:cNvPr id="78" name="Slide Number Placeholder 5">
            <a:extLst>
              <a:ext uri="{FF2B5EF4-FFF2-40B4-BE49-F238E27FC236}">
                <a16:creationId xmlns:a16="http://schemas.microsoft.com/office/drawing/2014/main" id="{778239BC-BB4A-0412-5B96-58CBAE4EF449}"/>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485895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WRS Flow Diagram">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902197A-59AF-61CD-12B2-CB807606FEC2}"/>
              </a:ext>
            </a:extLst>
          </p:cNvPr>
          <p:cNvSpPr txBox="1">
            <a:spLocks/>
          </p:cNvSpPr>
          <p:nvPr userDrawn="1"/>
        </p:nvSpPr>
        <p:spPr>
          <a:xfrm>
            <a:off x="11556642" y="6488691"/>
            <a:ext cx="61162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07271A-4EB3-4E0D-80D9-8ECE8E3D32EB}" type="slidenum">
              <a:rPr lang="en-US" sz="1200" smtClean="0"/>
              <a:pPr/>
              <a:t>‹#›</a:t>
            </a:fld>
            <a:endParaRPr lang="en-US" sz="1200"/>
          </a:p>
        </p:txBody>
      </p:sp>
      <p:grpSp>
        <p:nvGrpSpPr>
          <p:cNvPr id="61" name="Group 60">
            <a:extLst>
              <a:ext uri="{FF2B5EF4-FFF2-40B4-BE49-F238E27FC236}">
                <a16:creationId xmlns:a16="http://schemas.microsoft.com/office/drawing/2014/main" id="{5B212E2B-CBFB-686F-4826-0317870F65A2}"/>
              </a:ext>
            </a:extLst>
          </p:cNvPr>
          <p:cNvGrpSpPr/>
          <p:nvPr userDrawn="1"/>
        </p:nvGrpSpPr>
        <p:grpSpPr>
          <a:xfrm>
            <a:off x="794545" y="1528893"/>
            <a:ext cx="9827779" cy="4956751"/>
            <a:chOff x="1453765" y="1607185"/>
            <a:chExt cx="8668124" cy="4371866"/>
          </a:xfrm>
        </p:grpSpPr>
        <p:sp>
          <p:nvSpPr>
            <p:cNvPr id="11" name="TextBox 10">
              <a:extLst>
                <a:ext uri="{FF2B5EF4-FFF2-40B4-BE49-F238E27FC236}">
                  <a16:creationId xmlns:a16="http://schemas.microsoft.com/office/drawing/2014/main" id="{40900070-B51B-54B5-8AF9-422096C0983A}"/>
                </a:ext>
              </a:extLst>
            </p:cNvPr>
            <p:cNvSpPr txBox="1"/>
            <p:nvPr userDrawn="1"/>
          </p:nvSpPr>
          <p:spPr>
            <a:xfrm>
              <a:off x="1453765" y="1607185"/>
              <a:ext cx="1637738" cy="510575"/>
            </a:xfrm>
            <a:prstGeom prst="roundRect">
              <a:avLst/>
            </a:prstGeom>
            <a:noFill/>
            <a:ln w="19050">
              <a:gradFill>
                <a:gsLst>
                  <a:gs pos="0">
                    <a:srgbClr val="29ABE2"/>
                  </a:gs>
                  <a:gs pos="100000">
                    <a:srgbClr val="1D76BB"/>
                  </a:gs>
                </a:gsLst>
                <a:lin ang="12600000" scaled="0"/>
              </a:gradFill>
            </a:ln>
          </p:spPr>
          <p:txBody>
            <a:bodyPr wrap="square" anchor="ctr">
              <a:spAutoFit/>
            </a:bodyPr>
            <a:lstStyle/>
            <a:p>
              <a:pPr algn="ctr"/>
              <a:r>
                <a:rPr lang="en-US" sz="1400" b="0"/>
                <a:t>OC San Enhanced Source Control</a:t>
              </a:r>
            </a:p>
          </p:txBody>
        </p:sp>
        <p:cxnSp>
          <p:nvCxnSpPr>
            <p:cNvPr id="12" name="Straight Arrow Connector 11">
              <a:extLst>
                <a:ext uri="{FF2B5EF4-FFF2-40B4-BE49-F238E27FC236}">
                  <a16:creationId xmlns:a16="http://schemas.microsoft.com/office/drawing/2014/main" id="{2BAE0F38-04A5-AFA0-A72A-9E081905DC71}"/>
                </a:ext>
              </a:extLst>
            </p:cNvPr>
            <p:cNvCxnSpPr>
              <a:cxnSpLocks/>
            </p:cNvCxnSpPr>
            <p:nvPr userDrawn="1"/>
          </p:nvCxnSpPr>
          <p:spPr>
            <a:xfrm>
              <a:off x="3013179" y="3330507"/>
              <a:ext cx="352247" cy="0"/>
            </a:xfrm>
            <a:prstGeom prst="straightConnector1">
              <a:avLst/>
            </a:prstGeom>
            <a:ln w="19050">
              <a:solidFill>
                <a:srgbClr val="DB7925"/>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934372-FCA3-AB7D-71F9-AF36536EF285}"/>
                </a:ext>
              </a:extLst>
            </p:cNvPr>
            <p:cNvSpPr txBox="1"/>
            <p:nvPr userDrawn="1"/>
          </p:nvSpPr>
          <p:spPr>
            <a:xfrm>
              <a:off x="9011469" y="2974119"/>
              <a:ext cx="987250" cy="780880"/>
            </a:xfrm>
            <a:prstGeom prst="roundRect">
              <a:avLst/>
            </a:prstGeom>
            <a:noFill/>
            <a:ln w="19050">
              <a:gradFill>
                <a:gsLst>
                  <a:gs pos="0">
                    <a:srgbClr val="29ABE2"/>
                  </a:gs>
                  <a:gs pos="100000">
                    <a:srgbClr val="1D76BB"/>
                  </a:gs>
                </a:gsLst>
                <a:lin ang="12600000" scaled="0"/>
              </a:gradFill>
            </a:ln>
          </p:spPr>
          <p:txBody>
            <a:bodyPr wrap="square" anchor="ctr">
              <a:spAutoFit/>
            </a:bodyPr>
            <a:lstStyle/>
            <a:p>
              <a:pPr algn="ctr"/>
              <a:r>
                <a:rPr lang="en-US" sz="1800" b="1">
                  <a:solidFill>
                    <a:srgbClr val="1D76BB"/>
                  </a:solidFill>
                </a:rPr>
                <a:t>GWRS</a:t>
              </a:r>
              <a:r>
                <a:rPr lang="en-US" sz="1400" b="0"/>
                <a:t> Purified Water</a:t>
              </a:r>
            </a:p>
          </p:txBody>
        </p:sp>
        <p:cxnSp>
          <p:nvCxnSpPr>
            <p:cNvPr id="17" name="Straight Arrow Connector 16">
              <a:extLst>
                <a:ext uri="{FF2B5EF4-FFF2-40B4-BE49-F238E27FC236}">
                  <a16:creationId xmlns:a16="http://schemas.microsoft.com/office/drawing/2014/main" id="{C25B7387-7C31-B532-7F27-AEDF76B9CD8C}"/>
                </a:ext>
              </a:extLst>
            </p:cNvPr>
            <p:cNvCxnSpPr>
              <a:cxnSpLocks/>
              <a:stCxn id="16" idx="2"/>
            </p:cNvCxnSpPr>
            <p:nvPr userDrawn="1"/>
          </p:nvCxnSpPr>
          <p:spPr>
            <a:xfrm>
              <a:off x="9505094" y="3754999"/>
              <a:ext cx="0" cy="683280"/>
            </a:xfrm>
            <a:prstGeom prst="straightConnector1">
              <a:avLst/>
            </a:prstGeom>
            <a:ln w="19050">
              <a:gradFill>
                <a:gsLst>
                  <a:gs pos="0">
                    <a:srgbClr val="29ABE2"/>
                  </a:gs>
                  <a:gs pos="100000">
                    <a:srgbClr val="1D76BB"/>
                  </a:gs>
                </a:gsLst>
                <a:lin ang="12600000" scaled="0"/>
              </a:gra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1AE457-8D44-221D-667C-08C8CBB135C2}"/>
                </a:ext>
              </a:extLst>
            </p:cNvPr>
            <p:cNvSpPr txBox="1"/>
            <p:nvPr userDrawn="1"/>
          </p:nvSpPr>
          <p:spPr>
            <a:xfrm>
              <a:off x="3623601" y="5510438"/>
              <a:ext cx="1229444" cy="465524"/>
            </a:xfrm>
            <a:prstGeom prst="roundRect">
              <a:avLst/>
            </a:prstGeom>
            <a:noFill/>
            <a:ln w="19050">
              <a:gradFill>
                <a:gsLst>
                  <a:gs pos="0">
                    <a:srgbClr val="29ABE2"/>
                  </a:gs>
                  <a:gs pos="100000">
                    <a:srgbClr val="1D76BB"/>
                  </a:gs>
                </a:gsLst>
                <a:lin ang="12600000" scaled="0"/>
              </a:gradFill>
            </a:ln>
          </p:spPr>
          <p:txBody>
            <a:bodyPr wrap="square">
              <a:spAutoFit/>
            </a:bodyPr>
            <a:lstStyle/>
            <a:p>
              <a:pPr algn="ctr"/>
              <a:r>
                <a:rPr lang="en-US" sz="1100" b="0"/>
                <a:t>OC San</a:t>
              </a:r>
              <a:br>
                <a:rPr lang="en-US" sz="1400" b="0"/>
              </a:br>
              <a:r>
                <a:rPr lang="en-US" sz="1400" b="1"/>
                <a:t>Plant No. 1</a:t>
              </a:r>
            </a:p>
          </p:txBody>
        </p:sp>
        <p:sp>
          <p:nvSpPr>
            <p:cNvPr id="24" name="TextBox 23">
              <a:extLst>
                <a:ext uri="{FF2B5EF4-FFF2-40B4-BE49-F238E27FC236}">
                  <a16:creationId xmlns:a16="http://schemas.microsoft.com/office/drawing/2014/main" id="{E5A577CF-1599-3EEC-0096-AC1F9DC0801A}"/>
                </a:ext>
              </a:extLst>
            </p:cNvPr>
            <p:cNvSpPr txBox="1"/>
            <p:nvPr userDrawn="1"/>
          </p:nvSpPr>
          <p:spPr>
            <a:xfrm>
              <a:off x="5370438" y="5513527"/>
              <a:ext cx="1350538" cy="465524"/>
            </a:xfrm>
            <a:prstGeom prst="roundRect">
              <a:avLst/>
            </a:prstGeom>
            <a:noFill/>
            <a:ln w="19050">
              <a:gradFill>
                <a:gsLst>
                  <a:gs pos="0">
                    <a:srgbClr val="29ABE2"/>
                  </a:gs>
                  <a:gs pos="100000">
                    <a:srgbClr val="1D76BB"/>
                  </a:gs>
                </a:gsLst>
                <a:lin ang="12600000" scaled="0"/>
              </a:gradFill>
            </a:ln>
          </p:spPr>
          <p:txBody>
            <a:bodyPr wrap="square">
              <a:spAutoFit/>
            </a:bodyPr>
            <a:lstStyle/>
            <a:p>
              <a:pPr algn="ctr"/>
              <a:r>
                <a:rPr lang="en-US" sz="1100" b="0"/>
                <a:t>OC San</a:t>
              </a:r>
              <a:br>
                <a:rPr lang="en-US" sz="1400" b="0"/>
              </a:br>
              <a:r>
                <a:rPr lang="en-US" sz="1400" b="1"/>
                <a:t>Ocean Pipeline</a:t>
              </a:r>
            </a:p>
          </p:txBody>
        </p:sp>
        <p:cxnSp>
          <p:nvCxnSpPr>
            <p:cNvPr id="25" name="Straight Arrow Connector 24">
              <a:extLst>
                <a:ext uri="{FF2B5EF4-FFF2-40B4-BE49-F238E27FC236}">
                  <a16:creationId xmlns:a16="http://schemas.microsoft.com/office/drawing/2014/main" id="{D6975F25-BB29-5567-A818-BE277CF6AABC}"/>
                </a:ext>
              </a:extLst>
            </p:cNvPr>
            <p:cNvCxnSpPr>
              <a:cxnSpLocks/>
              <a:stCxn id="42" idx="1"/>
            </p:cNvCxnSpPr>
            <p:nvPr userDrawn="1"/>
          </p:nvCxnSpPr>
          <p:spPr>
            <a:xfrm flipH="1">
              <a:off x="4238323" y="4113869"/>
              <a:ext cx="660" cy="1282521"/>
            </a:xfrm>
            <a:prstGeom prst="straightConnector1">
              <a:avLst/>
            </a:prstGeom>
            <a:ln w="19050">
              <a:gradFill>
                <a:gsLst>
                  <a:gs pos="0">
                    <a:srgbClr val="29ABE2"/>
                  </a:gs>
                  <a:gs pos="100000">
                    <a:srgbClr val="1D76BB"/>
                  </a:gs>
                </a:gsLst>
                <a:lin ang="126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AD1BF8-E03B-212B-08D6-FDDF6BF93541}"/>
                </a:ext>
              </a:extLst>
            </p:cNvPr>
            <p:cNvCxnSpPr>
              <a:cxnSpLocks/>
            </p:cNvCxnSpPr>
            <p:nvPr userDrawn="1"/>
          </p:nvCxnSpPr>
          <p:spPr>
            <a:xfrm>
              <a:off x="2272634" y="2157549"/>
              <a:ext cx="0" cy="376494"/>
            </a:xfrm>
            <a:prstGeom prst="straightConnector1">
              <a:avLst/>
            </a:prstGeom>
            <a:ln w="19050">
              <a:gradFill>
                <a:gsLst>
                  <a:gs pos="0">
                    <a:srgbClr val="29ABE2"/>
                  </a:gs>
                  <a:gs pos="100000">
                    <a:srgbClr val="1D76BB"/>
                  </a:gs>
                </a:gsLst>
                <a:lin ang="126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8FB49DC-5E38-15F2-8300-A55781C4D4C5}"/>
                </a:ext>
              </a:extLst>
            </p:cNvPr>
            <p:cNvCxnSpPr>
              <a:cxnSpLocks/>
            </p:cNvCxnSpPr>
            <p:nvPr userDrawn="1"/>
          </p:nvCxnSpPr>
          <p:spPr>
            <a:xfrm>
              <a:off x="4897358" y="3330507"/>
              <a:ext cx="298360" cy="0"/>
            </a:xfrm>
            <a:prstGeom prst="straightConnector1">
              <a:avLst/>
            </a:prstGeom>
            <a:ln w="19050">
              <a:gradFill>
                <a:gsLst>
                  <a:gs pos="0">
                    <a:srgbClr val="229FDF"/>
                  </a:gs>
                  <a:gs pos="100000">
                    <a:srgbClr val="2C88C9"/>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49138FC-8A86-410A-06A3-53CB5F31FA39}"/>
                </a:ext>
              </a:extLst>
            </p:cNvPr>
            <p:cNvCxnSpPr>
              <a:cxnSpLocks/>
            </p:cNvCxnSpPr>
            <p:nvPr userDrawn="1"/>
          </p:nvCxnSpPr>
          <p:spPr>
            <a:xfrm>
              <a:off x="6720975" y="3330507"/>
              <a:ext cx="298360" cy="0"/>
            </a:xfrm>
            <a:prstGeom prst="straightConnector1">
              <a:avLst/>
            </a:prstGeom>
            <a:ln w="19050">
              <a:gradFill>
                <a:gsLst>
                  <a:gs pos="0">
                    <a:srgbClr val="229FDF"/>
                  </a:gs>
                  <a:gs pos="100000">
                    <a:srgbClr val="2C88C9"/>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545316-B61E-28E0-B9EC-5385FD236A24}"/>
                </a:ext>
              </a:extLst>
            </p:cNvPr>
            <p:cNvCxnSpPr>
              <a:cxnSpLocks/>
            </p:cNvCxnSpPr>
            <p:nvPr userDrawn="1"/>
          </p:nvCxnSpPr>
          <p:spPr>
            <a:xfrm>
              <a:off x="8619037" y="3330507"/>
              <a:ext cx="298360" cy="0"/>
            </a:xfrm>
            <a:prstGeom prst="straightConnector1">
              <a:avLst/>
            </a:prstGeom>
            <a:ln w="19050">
              <a:gradFill>
                <a:gsLst>
                  <a:gs pos="0">
                    <a:srgbClr val="29ABE2"/>
                  </a:gs>
                  <a:gs pos="100000">
                    <a:srgbClr val="1D76BB"/>
                  </a:gs>
                </a:gsLst>
                <a:lin ang="12600000" scaled="0"/>
              </a:gra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86B3719-47C3-613F-3DA3-E04847DAC02A}"/>
                </a:ext>
              </a:extLst>
            </p:cNvPr>
            <p:cNvGrpSpPr/>
            <p:nvPr userDrawn="1"/>
          </p:nvGrpSpPr>
          <p:grpSpPr>
            <a:xfrm>
              <a:off x="3462668" y="2551088"/>
              <a:ext cx="1551310" cy="1562781"/>
              <a:chOff x="2023193" y="2377279"/>
              <a:chExt cx="1750301" cy="1763241"/>
            </a:xfrm>
          </p:grpSpPr>
          <p:pic>
            <p:nvPicPr>
              <p:cNvPr id="41" name="Picture 40" descr="A close-up of a pipe&#10;&#10;Description automatically generated">
                <a:extLst>
                  <a:ext uri="{FF2B5EF4-FFF2-40B4-BE49-F238E27FC236}">
                    <a16:creationId xmlns:a16="http://schemas.microsoft.com/office/drawing/2014/main" id="{95A95395-4FD3-1B3A-578C-355B81397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42" name="TextBox 41">
                <a:extLst>
                  <a:ext uri="{FF2B5EF4-FFF2-40B4-BE49-F238E27FC236}">
                    <a16:creationId xmlns:a16="http://schemas.microsoft.com/office/drawing/2014/main" id="{718FA75B-14D7-457E-AA8D-FAC4398BDCAD}"/>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Microfiltration</a:t>
                </a:r>
              </a:p>
            </p:txBody>
          </p:sp>
        </p:grpSp>
        <p:grpSp>
          <p:nvGrpSpPr>
            <p:cNvPr id="43" name="Group 42">
              <a:extLst>
                <a:ext uri="{FF2B5EF4-FFF2-40B4-BE49-F238E27FC236}">
                  <a16:creationId xmlns:a16="http://schemas.microsoft.com/office/drawing/2014/main" id="{73FB8FDE-71E2-E207-C5C3-F08F06954F4C}"/>
                </a:ext>
              </a:extLst>
            </p:cNvPr>
            <p:cNvGrpSpPr/>
            <p:nvPr userDrawn="1"/>
          </p:nvGrpSpPr>
          <p:grpSpPr>
            <a:xfrm>
              <a:off x="5266612" y="2547146"/>
              <a:ext cx="1558191" cy="1561176"/>
              <a:chOff x="3933174" y="2372831"/>
              <a:chExt cx="1758064" cy="1761432"/>
            </a:xfrm>
          </p:grpSpPr>
          <p:pic>
            <p:nvPicPr>
              <p:cNvPr id="44" name="Picture 43" descr="A large group of white pipes&#10;&#10;Description automatically generated with medium confidence">
                <a:extLst>
                  <a:ext uri="{FF2B5EF4-FFF2-40B4-BE49-F238E27FC236}">
                    <a16:creationId xmlns:a16="http://schemas.microsoft.com/office/drawing/2014/main" id="{DFA36F35-3EF9-DE4F-ADE5-016DC3C2BD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45" name="TextBox 44">
                <a:extLst>
                  <a:ext uri="{FF2B5EF4-FFF2-40B4-BE49-F238E27FC236}">
                    <a16:creationId xmlns:a16="http://schemas.microsoft.com/office/drawing/2014/main" id="{14B8A56E-7C4F-33F8-5268-D7C0896641DE}"/>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Reverse Osmosis</a:t>
                </a:r>
              </a:p>
            </p:txBody>
          </p:sp>
        </p:grpSp>
        <p:grpSp>
          <p:nvGrpSpPr>
            <p:cNvPr id="50" name="Group 49">
              <a:extLst>
                <a:ext uri="{FF2B5EF4-FFF2-40B4-BE49-F238E27FC236}">
                  <a16:creationId xmlns:a16="http://schemas.microsoft.com/office/drawing/2014/main" id="{96DF7AA7-9DFF-B7C4-5451-524A521D5E34}"/>
                </a:ext>
              </a:extLst>
            </p:cNvPr>
            <p:cNvGrpSpPr/>
            <p:nvPr userDrawn="1"/>
          </p:nvGrpSpPr>
          <p:grpSpPr>
            <a:xfrm>
              <a:off x="7084732" y="2547146"/>
              <a:ext cx="1555574" cy="1561176"/>
              <a:chOff x="5839281" y="2372831"/>
              <a:chExt cx="1755111" cy="1761432"/>
            </a:xfrm>
          </p:grpSpPr>
          <p:pic>
            <p:nvPicPr>
              <p:cNvPr id="51" name="Picture 50" descr="A large machine with black round objects&#10;&#10;Description automatically generated with medium confidence">
                <a:extLst>
                  <a:ext uri="{FF2B5EF4-FFF2-40B4-BE49-F238E27FC236}">
                    <a16:creationId xmlns:a16="http://schemas.microsoft.com/office/drawing/2014/main" id="{AECE7C7E-EB51-3A2F-9C40-B298C8E849D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52" name="TextBox 51">
                <a:extLst>
                  <a:ext uri="{FF2B5EF4-FFF2-40B4-BE49-F238E27FC236}">
                    <a16:creationId xmlns:a16="http://schemas.microsoft.com/office/drawing/2014/main" id="{CC02E4AA-770D-FE0B-9977-D452DDF4E5E9}"/>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Ultraviolet Light</a:t>
                </a:r>
              </a:p>
            </p:txBody>
          </p:sp>
        </p:grpSp>
        <p:sp>
          <p:nvSpPr>
            <p:cNvPr id="53" name="TextBox 52">
              <a:extLst>
                <a:ext uri="{FF2B5EF4-FFF2-40B4-BE49-F238E27FC236}">
                  <a16:creationId xmlns:a16="http://schemas.microsoft.com/office/drawing/2014/main" id="{9249A153-20F6-7EED-E672-C661AD6F9097}"/>
                </a:ext>
              </a:extLst>
            </p:cNvPr>
            <p:cNvSpPr txBox="1"/>
            <p:nvPr userDrawn="1"/>
          </p:nvSpPr>
          <p:spPr>
            <a:xfrm>
              <a:off x="3657331" y="4419799"/>
              <a:ext cx="1161983" cy="326591"/>
            </a:xfrm>
            <a:prstGeom prst="roundRect">
              <a:avLst>
                <a:gd name="adj" fmla="val 30057"/>
              </a:avLst>
            </a:prstGeom>
            <a:solidFill>
              <a:schemeClr val="bg1"/>
            </a:solidFill>
            <a:ln w="19050">
              <a:gradFill>
                <a:gsLst>
                  <a:gs pos="0">
                    <a:srgbClr val="29ABE2"/>
                  </a:gs>
                  <a:gs pos="100000">
                    <a:srgbClr val="1D76BB"/>
                  </a:gs>
                </a:gsLst>
                <a:lin ang="12600000" scaled="0"/>
              </a:gradFill>
            </a:ln>
          </p:spPr>
          <p:txBody>
            <a:bodyPr wrap="square" anchor="ctr">
              <a:spAutoFit/>
            </a:bodyPr>
            <a:lstStyle/>
            <a:p>
              <a:pPr algn="ctr"/>
              <a:r>
                <a:rPr lang="en-US" sz="1400"/>
                <a:t>Backwash</a:t>
              </a:r>
            </a:p>
          </p:txBody>
        </p:sp>
        <p:sp>
          <p:nvSpPr>
            <p:cNvPr id="54" name="TextBox 53">
              <a:extLst>
                <a:ext uri="{FF2B5EF4-FFF2-40B4-BE49-F238E27FC236}">
                  <a16:creationId xmlns:a16="http://schemas.microsoft.com/office/drawing/2014/main" id="{E8C11BC7-3436-B132-F083-9053D93773FE}"/>
                </a:ext>
              </a:extLst>
            </p:cNvPr>
            <p:cNvSpPr txBox="1"/>
            <p:nvPr userDrawn="1"/>
          </p:nvSpPr>
          <p:spPr>
            <a:xfrm>
              <a:off x="1532089" y="2589962"/>
              <a:ext cx="1481090" cy="1481090"/>
            </a:xfrm>
            <a:prstGeom prst="ellipse">
              <a:avLst/>
            </a:prstGeom>
            <a:noFill/>
            <a:ln w="19050">
              <a:solidFill>
                <a:srgbClr val="DB7925"/>
              </a:solidFill>
            </a:ln>
          </p:spPr>
          <p:txBody>
            <a:bodyPr wrap="square" anchor="ctr">
              <a:noAutofit/>
            </a:bodyPr>
            <a:lstStyle/>
            <a:p>
              <a:pPr algn="ctr"/>
              <a:r>
                <a:rPr lang="en-US" sz="1800" b="1">
                  <a:solidFill>
                    <a:srgbClr val="DB7925"/>
                  </a:solidFill>
                </a:rPr>
                <a:t>OC SAN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t>Secondary</a:t>
              </a:r>
              <a:br>
                <a:rPr lang="en-US" sz="1000" b="0"/>
              </a:br>
              <a:r>
                <a:rPr lang="en-US" sz="1000" b="0"/>
                <a:t>Treated Effluent</a:t>
              </a:r>
            </a:p>
          </p:txBody>
        </p:sp>
        <p:cxnSp>
          <p:nvCxnSpPr>
            <p:cNvPr id="55" name="Straight Arrow Connector 54">
              <a:extLst>
                <a:ext uri="{FF2B5EF4-FFF2-40B4-BE49-F238E27FC236}">
                  <a16:creationId xmlns:a16="http://schemas.microsoft.com/office/drawing/2014/main" id="{E9569924-ABE5-F61F-12B9-110B4599E565}"/>
                </a:ext>
              </a:extLst>
            </p:cNvPr>
            <p:cNvCxnSpPr>
              <a:cxnSpLocks/>
              <a:stCxn id="45" idx="1"/>
            </p:cNvCxnSpPr>
            <p:nvPr userDrawn="1"/>
          </p:nvCxnSpPr>
          <p:spPr>
            <a:xfrm>
              <a:off x="6045707" y="4108322"/>
              <a:ext cx="0" cy="1288068"/>
            </a:xfrm>
            <a:prstGeom prst="straightConnector1">
              <a:avLst/>
            </a:prstGeom>
            <a:ln w="19050">
              <a:gradFill>
                <a:gsLst>
                  <a:gs pos="0">
                    <a:srgbClr val="29ABE2"/>
                  </a:gs>
                  <a:gs pos="100000">
                    <a:srgbClr val="1D76BB"/>
                  </a:gs>
                </a:gsLst>
                <a:lin ang="12600000" scaled="0"/>
              </a:gra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1087022-B4E3-4567-B715-870675773379}"/>
                </a:ext>
              </a:extLst>
            </p:cNvPr>
            <p:cNvSpPr txBox="1"/>
            <p:nvPr userDrawn="1"/>
          </p:nvSpPr>
          <p:spPr>
            <a:xfrm>
              <a:off x="5425825" y="4419799"/>
              <a:ext cx="1161983" cy="326591"/>
            </a:xfrm>
            <a:prstGeom prst="roundRect">
              <a:avLst>
                <a:gd name="adj" fmla="val 30057"/>
              </a:avLst>
            </a:prstGeom>
            <a:solidFill>
              <a:schemeClr val="bg1"/>
            </a:solidFill>
            <a:ln w="19050">
              <a:gradFill>
                <a:gsLst>
                  <a:gs pos="0">
                    <a:srgbClr val="29ABE2"/>
                  </a:gs>
                  <a:gs pos="100000">
                    <a:srgbClr val="1D76BB"/>
                  </a:gs>
                </a:gsLst>
                <a:lin ang="12600000" scaled="0"/>
              </a:gradFill>
            </a:ln>
          </p:spPr>
          <p:txBody>
            <a:bodyPr wrap="square" anchor="ctr">
              <a:spAutoFit/>
            </a:bodyPr>
            <a:lstStyle/>
            <a:p>
              <a:pPr algn="ctr"/>
              <a:r>
                <a:rPr lang="en-US" sz="1400"/>
                <a:t>Brine</a:t>
              </a:r>
            </a:p>
          </p:txBody>
        </p:sp>
        <p:cxnSp>
          <p:nvCxnSpPr>
            <p:cNvPr id="57" name="Straight Arrow Connector 56">
              <a:extLst>
                <a:ext uri="{FF2B5EF4-FFF2-40B4-BE49-F238E27FC236}">
                  <a16:creationId xmlns:a16="http://schemas.microsoft.com/office/drawing/2014/main" id="{2D7B4612-7D6B-F884-DF95-AE012AED752E}"/>
                </a:ext>
              </a:extLst>
            </p:cNvPr>
            <p:cNvCxnSpPr>
              <a:cxnSpLocks/>
            </p:cNvCxnSpPr>
            <p:nvPr userDrawn="1"/>
          </p:nvCxnSpPr>
          <p:spPr>
            <a:xfrm>
              <a:off x="7857090" y="4108322"/>
              <a:ext cx="0" cy="659914"/>
            </a:xfrm>
            <a:prstGeom prst="straightConnector1">
              <a:avLst/>
            </a:prstGeom>
            <a:ln w="19050">
              <a:gradFill>
                <a:gsLst>
                  <a:gs pos="0">
                    <a:srgbClr val="29ABE2"/>
                  </a:gs>
                  <a:gs pos="100000">
                    <a:srgbClr val="1D76BB"/>
                  </a:gs>
                </a:gsLst>
                <a:lin ang="12600000" scaled="0"/>
              </a:gra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887C2C8-0471-841D-B3DA-49FC33CE5539}"/>
                </a:ext>
              </a:extLst>
            </p:cNvPr>
            <p:cNvSpPr txBox="1"/>
            <p:nvPr userDrawn="1"/>
          </p:nvSpPr>
          <p:spPr>
            <a:xfrm>
              <a:off x="7084732" y="4397952"/>
              <a:ext cx="1554264" cy="629483"/>
            </a:xfrm>
            <a:prstGeom prst="roundRect">
              <a:avLst>
                <a:gd name="adj" fmla="val 21756"/>
              </a:avLst>
            </a:prstGeom>
            <a:solidFill>
              <a:schemeClr val="bg1"/>
            </a:solidFill>
            <a:ln w="19050">
              <a:gradFill>
                <a:gsLst>
                  <a:gs pos="0">
                    <a:srgbClr val="29ABE2"/>
                  </a:gs>
                  <a:gs pos="100000">
                    <a:srgbClr val="1D76BB"/>
                  </a:gs>
                </a:gsLst>
                <a:lin ang="12600000" scaled="0"/>
              </a:gra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(Hydrogen Peroxide added)</a:t>
              </a:r>
            </a:p>
          </p:txBody>
        </p:sp>
        <p:sp>
          <p:nvSpPr>
            <p:cNvPr id="60" name="TextBox 59">
              <a:extLst>
                <a:ext uri="{FF2B5EF4-FFF2-40B4-BE49-F238E27FC236}">
                  <a16:creationId xmlns:a16="http://schemas.microsoft.com/office/drawing/2014/main" id="{79E4C09C-F0FA-11EF-34C1-FEE531CA38CC}"/>
                </a:ext>
              </a:extLst>
            </p:cNvPr>
            <p:cNvSpPr txBox="1"/>
            <p:nvPr userDrawn="1"/>
          </p:nvSpPr>
          <p:spPr>
            <a:xfrm>
              <a:off x="8888299" y="4538207"/>
              <a:ext cx="1233590" cy="978456"/>
            </a:xfrm>
            <a:prstGeom prst="roundRect">
              <a:avLst>
                <a:gd name="adj" fmla="val 21756"/>
              </a:avLst>
            </a:prstGeom>
            <a:solidFill>
              <a:schemeClr val="bg1"/>
            </a:solidFill>
            <a:ln w="19050">
              <a:gradFill>
                <a:gsLst>
                  <a:gs pos="0">
                    <a:srgbClr val="29ABE2"/>
                  </a:gs>
                  <a:gs pos="100000">
                    <a:srgbClr val="1D76BB"/>
                  </a:gs>
                </a:gsLst>
                <a:lin ang="12600000" scaled="0"/>
              </a:gradFill>
            </a:ln>
          </p:spPr>
          <p:txBody>
            <a:bodyPr wrap="square" anchor="ctr">
              <a:spAutoFit/>
            </a:bodyPr>
            <a:lstStyle/>
            <a:p>
              <a:pPr algn="ctr"/>
              <a:r>
                <a:rPr lang="en-US" sz="1400" b="1"/>
                <a:t>Recharge Basins</a:t>
              </a:r>
              <a:br>
                <a:rPr lang="en-US" sz="1400" b="0"/>
              </a:br>
              <a:r>
                <a:rPr lang="en-US" sz="1100" b="0"/>
                <a:t>Natural Soil Filtration</a:t>
              </a:r>
              <a:endParaRPr lang="en-US" sz="1400" b="0"/>
            </a:p>
          </p:txBody>
        </p:sp>
      </p:grpSp>
      <p:sp>
        <p:nvSpPr>
          <p:cNvPr id="63" name="Rectangle: Rounded Corners 62">
            <a:extLst>
              <a:ext uri="{FF2B5EF4-FFF2-40B4-BE49-F238E27FC236}">
                <a16:creationId xmlns:a16="http://schemas.microsoft.com/office/drawing/2014/main" id="{34D31272-105A-4FDC-7720-476F9DCBD24F}"/>
              </a:ext>
            </a:extLst>
          </p:cNvPr>
          <p:cNvSpPr/>
          <p:nvPr userDrawn="1"/>
        </p:nvSpPr>
        <p:spPr>
          <a:xfrm rot="5400000">
            <a:off x="4695874" y="-463362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64" name="Title 1">
            <a:extLst>
              <a:ext uri="{FF2B5EF4-FFF2-40B4-BE49-F238E27FC236}">
                <a16:creationId xmlns:a16="http://schemas.microsoft.com/office/drawing/2014/main" id="{892B6DA1-46F5-A8F9-2277-0F280D519305}"/>
              </a:ext>
            </a:extLst>
          </p:cNvPr>
          <p:cNvSpPr txBox="1">
            <a:spLocks/>
          </p:cNvSpPr>
          <p:nvPr userDrawn="1"/>
        </p:nvSpPr>
        <p:spPr>
          <a:xfrm>
            <a:off x="381665" y="394570"/>
            <a:ext cx="9904159" cy="7732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100000">
                      <a:srgbClr val="29ABE2"/>
                    </a:gs>
                    <a:gs pos="0">
                      <a:srgbClr val="1D76BB"/>
                    </a:gs>
                  </a:gsLst>
                  <a:lin ang="2700000" scaled="1"/>
                  <a:tileRect/>
                </a:gradFill>
              </a:rPr>
              <a:t>GWRS Flow Diagram</a:t>
            </a:r>
          </a:p>
        </p:txBody>
      </p:sp>
      <p:sp>
        <p:nvSpPr>
          <p:cNvPr id="65" name="Rectangle 64">
            <a:extLst>
              <a:ext uri="{FF2B5EF4-FFF2-40B4-BE49-F238E27FC236}">
                <a16:creationId xmlns:a16="http://schemas.microsoft.com/office/drawing/2014/main" id="{2F17DA5F-E2EF-1711-D7AD-11A7A230352F}"/>
              </a:ext>
            </a:extLst>
          </p:cNvPr>
          <p:cNvSpPr>
            <a:spLocks/>
          </p:cNvSpPr>
          <p:nvPr userDrawn="1"/>
        </p:nvSpPr>
        <p:spPr>
          <a:xfrm flipV="1">
            <a:off x="-520994" y="290431"/>
            <a:ext cx="510394" cy="102726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6" name="Group 65">
            <a:extLst>
              <a:ext uri="{FF2B5EF4-FFF2-40B4-BE49-F238E27FC236}">
                <a16:creationId xmlns:a16="http://schemas.microsoft.com/office/drawing/2014/main" id="{D08F5C75-80E9-9FD0-53F0-E2AB998FD0C6}"/>
              </a:ext>
            </a:extLst>
          </p:cNvPr>
          <p:cNvGrpSpPr/>
          <p:nvPr userDrawn="1"/>
        </p:nvGrpSpPr>
        <p:grpSpPr>
          <a:xfrm>
            <a:off x="10921158" y="238258"/>
            <a:ext cx="1041362" cy="1085910"/>
            <a:chOff x="10921158" y="238258"/>
            <a:chExt cx="1041362" cy="1085910"/>
          </a:xfrm>
        </p:grpSpPr>
        <p:pic>
          <p:nvPicPr>
            <p:cNvPr id="67" name="Picture 66">
              <a:extLst>
                <a:ext uri="{FF2B5EF4-FFF2-40B4-BE49-F238E27FC236}">
                  <a16:creationId xmlns:a16="http://schemas.microsoft.com/office/drawing/2014/main" id="{3A6A7205-4D05-12D8-514F-26CCBE9ED1E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68" name="TextBox 67">
              <a:extLst>
                <a:ext uri="{FF2B5EF4-FFF2-40B4-BE49-F238E27FC236}">
                  <a16:creationId xmlns:a16="http://schemas.microsoft.com/office/drawing/2014/main" id="{0547164D-5A19-764A-2C44-C4B2E4421EC7}"/>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2568219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ogas To Heat &amp; Electric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E0D6-F831-EEA9-CC36-A0FDFD12E0A3}"/>
              </a:ext>
            </a:extLst>
          </p:cNvPr>
          <p:cNvSpPr txBox="1">
            <a:spLocks/>
          </p:cNvSpPr>
          <p:nvPr userDrawn="1"/>
        </p:nvSpPr>
        <p:spPr>
          <a:xfrm>
            <a:off x="397494" y="383282"/>
            <a:ext cx="6221023" cy="125393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BIOGAS</a:t>
            </a:r>
          </a:p>
        </p:txBody>
      </p:sp>
      <p:cxnSp>
        <p:nvCxnSpPr>
          <p:cNvPr id="3" name="Connector: Elbow 2">
            <a:extLst>
              <a:ext uri="{FF2B5EF4-FFF2-40B4-BE49-F238E27FC236}">
                <a16:creationId xmlns:a16="http://schemas.microsoft.com/office/drawing/2014/main" id="{7AC7CD40-8D47-26FA-43A3-1639515BBCAF}"/>
              </a:ext>
            </a:extLst>
          </p:cNvPr>
          <p:cNvCxnSpPr>
            <a:cxnSpLocks/>
          </p:cNvCxnSpPr>
          <p:nvPr userDrawn="1"/>
        </p:nvCxnSpPr>
        <p:spPr>
          <a:xfrm>
            <a:off x="731521" y="1010248"/>
            <a:ext cx="8593232" cy="4720701"/>
          </a:xfrm>
          <a:prstGeom prst="bentConnector3">
            <a:avLst>
              <a:gd name="adj1" fmla="val 260"/>
            </a:avLst>
          </a:prstGeom>
          <a:ln w="19050">
            <a:solidFill>
              <a:schemeClr val="bg2">
                <a:lumMod val="50000"/>
              </a:schemeClr>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4062CE3-A6B8-5634-487C-162B5F65B5E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9350"/>
          <a:stretch/>
        </p:blipFill>
        <p:spPr>
          <a:xfrm>
            <a:off x="1317151" y="1572106"/>
            <a:ext cx="11903219" cy="3616441"/>
          </a:xfrm>
          <a:prstGeom prst="roundRect">
            <a:avLst>
              <a:gd name="adj" fmla="val 12490"/>
            </a:avLst>
          </a:prstGeom>
          <a:noFill/>
        </p:spPr>
      </p:pic>
      <p:sp>
        <p:nvSpPr>
          <p:cNvPr id="5" name="Title 1">
            <a:extLst>
              <a:ext uri="{FF2B5EF4-FFF2-40B4-BE49-F238E27FC236}">
                <a16:creationId xmlns:a16="http://schemas.microsoft.com/office/drawing/2014/main" id="{974527E4-F844-0750-9EA8-E0CCFE15C896}"/>
              </a:ext>
            </a:extLst>
          </p:cNvPr>
          <p:cNvSpPr txBox="1">
            <a:spLocks/>
          </p:cNvSpPr>
          <p:nvPr userDrawn="1"/>
        </p:nvSpPr>
        <p:spPr>
          <a:xfrm>
            <a:off x="2229985" y="5436486"/>
            <a:ext cx="9285375" cy="112016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r"/>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HEAT &amp;</a:t>
            </a:r>
          </a:p>
          <a:p>
            <a:pPr algn="r"/>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ELECTRICITY</a:t>
            </a:r>
          </a:p>
        </p:txBody>
      </p:sp>
      <p:sp>
        <p:nvSpPr>
          <p:cNvPr id="4" name="Slide Number Placeholder 5">
            <a:extLst>
              <a:ext uri="{FF2B5EF4-FFF2-40B4-BE49-F238E27FC236}">
                <a16:creationId xmlns:a16="http://schemas.microsoft.com/office/drawing/2014/main" id="{6F1C3DCF-AAE0-A566-99A4-4F5F75EDD7CE}"/>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11" name="Group 10">
            <a:extLst>
              <a:ext uri="{FF2B5EF4-FFF2-40B4-BE49-F238E27FC236}">
                <a16:creationId xmlns:a16="http://schemas.microsoft.com/office/drawing/2014/main" id="{01CF4E31-1A40-7C10-F6BE-31ED579F8161}"/>
              </a:ext>
            </a:extLst>
          </p:cNvPr>
          <p:cNvGrpSpPr/>
          <p:nvPr userDrawn="1"/>
        </p:nvGrpSpPr>
        <p:grpSpPr>
          <a:xfrm>
            <a:off x="10921158" y="238258"/>
            <a:ext cx="1041362" cy="1085910"/>
            <a:chOff x="10921158" y="238258"/>
            <a:chExt cx="1041362" cy="1085910"/>
          </a:xfrm>
        </p:grpSpPr>
        <p:pic>
          <p:nvPicPr>
            <p:cNvPr id="12" name="Picture 11">
              <a:extLst>
                <a:ext uri="{FF2B5EF4-FFF2-40B4-BE49-F238E27FC236}">
                  <a16:creationId xmlns:a16="http://schemas.microsoft.com/office/drawing/2014/main" id="{E6A57FC1-CFCB-1752-FFD3-55278AEE96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13" name="TextBox 12">
              <a:extLst>
                <a:ext uri="{FF2B5EF4-FFF2-40B4-BE49-F238E27FC236}">
                  <a16:creationId xmlns:a16="http://schemas.microsoft.com/office/drawing/2014/main" id="{26279FF4-2699-995A-1BFF-A4E25E9F66C8}"/>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4288907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osolids Managem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2DC1B87-FE65-D289-C6C7-A54A91731334}"/>
              </a:ext>
            </a:extLst>
          </p:cNvPr>
          <p:cNvSpPr/>
          <p:nvPr userDrawn="1"/>
        </p:nvSpPr>
        <p:spPr>
          <a:xfrm rot="5400000">
            <a:off x="1409110" y="-1465017"/>
            <a:ext cx="1352854" cy="4996989"/>
          </a:xfrm>
          <a:prstGeom prst="roundRect">
            <a:avLst>
              <a:gd name="adj" fmla="val 20483"/>
            </a:avLst>
          </a:prstGeom>
          <a:solidFill>
            <a:schemeClr val="bg1"/>
          </a:solidFill>
          <a:ln w="19050">
            <a:gradFill>
              <a:gsLst>
                <a:gs pos="0">
                  <a:srgbClr val="229FDF"/>
                </a:gs>
                <a:gs pos="100000">
                  <a:srgbClr val="4472C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 baseline="30000"/>
          </a:p>
        </p:txBody>
      </p:sp>
      <p:sp>
        <p:nvSpPr>
          <p:cNvPr id="40" name="Rectangle 39">
            <a:extLst>
              <a:ext uri="{FF2B5EF4-FFF2-40B4-BE49-F238E27FC236}">
                <a16:creationId xmlns:a16="http://schemas.microsoft.com/office/drawing/2014/main" id="{78A6BE00-E4B7-17D5-85D8-A5E3EA43D19B}"/>
              </a:ext>
            </a:extLst>
          </p:cNvPr>
          <p:cNvSpPr>
            <a:spLocks noGrp="1" noRot="1" noMove="1" noResize="1" noEditPoints="1" noAdjustHandles="1" noChangeArrowheads="1" noChangeShapeType="1"/>
          </p:cNvSpPr>
          <p:nvPr userDrawn="1"/>
        </p:nvSpPr>
        <p:spPr>
          <a:xfrm flipV="1">
            <a:off x="-613823" y="141575"/>
            <a:ext cx="603223" cy="173096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itle 1">
            <a:extLst>
              <a:ext uri="{FF2B5EF4-FFF2-40B4-BE49-F238E27FC236}">
                <a16:creationId xmlns:a16="http://schemas.microsoft.com/office/drawing/2014/main" id="{77E4A846-2A7E-749D-7CC6-1448CBE4329A}"/>
              </a:ext>
            </a:extLst>
          </p:cNvPr>
          <p:cNvSpPr txBox="1">
            <a:spLocks/>
          </p:cNvSpPr>
          <p:nvPr userDrawn="1"/>
        </p:nvSpPr>
        <p:spPr>
          <a:xfrm>
            <a:off x="627143" y="357051"/>
            <a:ext cx="6432604" cy="13391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100000">
                      <a:srgbClr val="29ABE2"/>
                    </a:gs>
                    <a:gs pos="0">
                      <a:srgbClr val="1D76BB"/>
                    </a:gs>
                  </a:gsLst>
                  <a:lin ang="2700000" scaled="1"/>
                  <a:tileRect/>
                </a:gradFill>
              </a:rPr>
              <a:t>Biosolids</a:t>
            </a:r>
          </a:p>
          <a:p>
            <a:pPr algn="l"/>
            <a:r>
              <a:rPr lang="en-US" sz="3800">
                <a:gradFill flip="none" rotWithShape="1">
                  <a:gsLst>
                    <a:gs pos="100000">
                      <a:srgbClr val="29ABE2"/>
                    </a:gs>
                    <a:gs pos="0">
                      <a:srgbClr val="1D76BB"/>
                    </a:gs>
                  </a:gsLst>
                  <a:lin ang="2700000" scaled="1"/>
                  <a:tileRect/>
                </a:gradFill>
              </a:rPr>
              <a:t>Management</a:t>
            </a:r>
          </a:p>
        </p:txBody>
      </p:sp>
      <p:sp>
        <p:nvSpPr>
          <p:cNvPr id="41" name="Slide Number Placeholder 5">
            <a:extLst>
              <a:ext uri="{FF2B5EF4-FFF2-40B4-BE49-F238E27FC236}">
                <a16:creationId xmlns:a16="http://schemas.microsoft.com/office/drawing/2014/main" id="{D0566CCE-E048-86BE-881F-8232ED6D0A6E}"/>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grpSp>
        <p:nvGrpSpPr>
          <p:cNvPr id="42" name="Group 41">
            <a:extLst>
              <a:ext uri="{FF2B5EF4-FFF2-40B4-BE49-F238E27FC236}">
                <a16:creationId xmlns:a16="http://schemas.microsoft.com/office/drawing/2014/main" id="{FF697BBC-4F21-B525-0734-3E0D65487B97}"/>
              </a:ext>
            </a:extLst>
          </p:cNvPr>
          <p:cNvGrpSpPr/>
          <p:nvPr userDrawn="1"/>
        </p:nvGrpSpPr>
        <p:grpSpPr>
          <a:xfrm>
            <a:off x="10921158" y="238258"/>
            <a:ext cx="1041362" cy="1085910"/>
            <a:chOff x="10921158" y="238258"/>
            <a:chExt cx="1041362" cy="1085910"/>
          </a:xfrm>
        </p:grpSpPr>
        <p:pic>
          <p:nvPicPr>
            <p:cNvPr id="43" name="Picture 42">
              <a:extLst>
                <a:ext uri="{FF2B5EF4-FFF2-40B4-BE49-F238E27FC236}">
                  <a16:creationId xmlns:a16="http://schemas.microsoft.com/office/drawing/2014/main" id="{068DBE59-B898-BAEC-7977-63D007F6F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44" name="TextBox 43">
              <a:extLst>
                <a:ext uri="{FF2B5EF4-FFF2-40B4-BE49-F238E27FC236}">
                  <a16:creationId xmlns:a16="http://schemas.microsoft.com/office/drawing/2014/main" id="{4EE64C77-B463-6040-D64B-E2CC2C9535CA}"/>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pic>
        <p:nvPicPr>
          <p:cNvPr id="45" name="Picture 44">
            <a:extLst>
              <a:ext uri="{FF2B5EF4-FFF2-40B4-BE49-F238E27FC236}">
                <a16:creationId xmlns:a16="http://schemas.microsoft.com/office/drawing/2014/main" id="{1CE94AF9-63CA-2E09-F033-7437103793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3183" y="2085794"/>
            <a:ext cx="8588818" cy="3288487"/>
          </a:xfrm>
          <a:prstGeom prst="rect">
            <a:avLst/>
          </a:prstGeom>
        </p:spPr>
      </p:pic>
      <p:sp>
        <p:nvSpPr>
          <p:cNvPr id="46" name="TextBox 45">
            <a:extLst>
              <a:ext uri="{FF2B5EF4-FFF2-40B4-BE49-F238E27FC236}">
                <a16:creationId xmlns:a16="http://schemas.microsoft.com/office/drawing/2014/main" id="{606B0F73-38FF-D2DB-9267-DF6D6A254488}"/>
              </a:ext>
            </a:extLst>
          </p:cNvPr>
          <p:cNvSpPr txBox="1"/>
          <p:nvPr userDrawn="1"/>
        </p:nvSpPr>
        <p:spPr>
          <a:xfrm>
            <a:off x="627143" y="5421758"/>
            <a:ext cx="1699183" cy="612934"/>
          </a:xfrm>
          <a:prstGeom prst="roundRect">
            <a:avLst/>
          </a:prstGeom>
          <a:solidFill>
            <a:schemeClr val="bg1"/>
          </a:solidFill>
          <a:ln w="19050">
            <a:solidFill>
              <a:schemeClr val="bg2">
                <a:lumMod val="50000"/>
              </a:schemeClr>
            </a:solidFill>
          </a:ln>
        </p:spPr>
        <p:txBody>
          <a:bodyPr wrap="square">
            <a:spAutoFit/>
          </a:bodyPr>
          <a:lstStyle/>
          <a:p>
            <a:pPr algn="l"/>
            <a:r>
              <a:rPr lang="en-US" sz="1000" i="1">
                <a:latin typeface="Arial-BoldMT"/>
              </a:rPr>
              <a:t>Allocations Based on:</a:t>
            </a:r>
          </a:p>
          <a:p>
            <a:pPr algn="l"/>
            <a:r>
              <a:rPr lang="en-US" sz="1000" i="1">
                <a:latin typeface="Arial-BoldMT"/>
              </a:rPr>
              <a:t>570 Tons per day</a:t>
            </a:r>
          </a:p>
          <a:p>
            <a:pPr algn="l"/>
            <a:r>
              <a:rPr lang="en-US" sz="1000" i="1">
                <a:latin typeface="Arial-BoldMT"/>
              </a:rPr>
              <a:t>159 Trucks per week</a:t>
            </a:r>
            <a:endParaRPr lang="en-US" sz="1000" i="1"/>
          </a:p>
        </p:txBody>
      </p:sp>
      <p:cxnSp>
        <p:nvCxnSpPr>
          <p:cNvPr id="47" name="Straight Arrow Connector 46">
            <a:extLst>
              <a:ext uri="{FF2B5EF4-FFF2-40B4-BE49-F238E27FC236}">
                <a16:creationId xmlns:a16="http://schemas.microsoft.com/office/drawing/2014/main" id="{D5F24A4F-5544-A8E3-38AF-DE0957FF9393}"/>
              </a:ext>
            </a:extLst>
          </p:cNvPr>
          <p:cNvCxnSpPr>
            <a:cxnSpLocks/>
            <a:stCxn id="69" idx="3"/>
          </p:cNvCxnSpPr>
          <p:nvPr userDrawn="1"/>
        </p:nvCxnSpPr>
        <p:spPr>
          <a:xfrm>
            <a:off x="3353694" y="2481145"/>
            <a:ext cx="1567801" cy="15390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E9DADB1-9D2B-FB00-5BC0-F3E0FEF53421}"/>
              </a:ext>
            </a:extLst>
          </p:cNvPr>
          <p:cNvCxnSpPr>
            <a:cxnSpLocks/>
            <a:stCxn id="70" idx="3"/>
          </p:cNvCxnSpPr>
          <p:nvPr userDrawn="1"/>
        </p:nvCxnSpPr>
        <p:spPr>
          <a:xfrm flipV="1">
            <a:off x="3351042" y="2917901"/>
            <a:ext cx="1957472" cy="33708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6CCEF16-E837-5CEA-FB2D-F25A8A31CFB8}"/>
              </a:ext>
            </a:extLst>
          </p:cNvPr>
          <p:cNvCxnSpPr>
            <a:cxnSpLocks/>
            <a:stCxn id="72" idx="2"/>
          </p:cNvCxnSpPr>
          <p:nvPr userDrawn="1"/>
        </p:nvCxnSpPr>
        <p:spPr>
          <a:xfrm flipH="1">
            <a:off x="6670917" y="1852878"/>
            <a:ext cx="184837" cy="114656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723FFA-452D-672A-FF27-74DBE8C7FDFB}"/>
              </a:ext>
            </a:extLst>
          </p:cNvPr>
          <p:cNvCxnSpPr>
            <a:cxnSpLocks/>
          </p:cNvCxnSpPr>
          <p:nvPr userDrawn="1"/>
        </p:nvCxnSpPr>
        <p:spPr>
          <a:xfrm flipH="1">
            <a:off x="6426023" y="3191586"/>
            <a:ext cx="458935" cy="30869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CBA9E1B-972B-ED22-4784-672D03012F38}"/>
              </a:ext>
            </a:extLst>
          </p:cNvPr>
          <p:cNvCxnSpPr>
            <a:cxnSpLocks/>
            <a:stCxn id="73" idx="0"/>
          </p:cNvCxnSpPr>
          <p:nvPr userDrawn="1"/>
        </p:nvCxnSpPr>
        <p:spPr>
          <a:xfrm flipV="1">
            <a:off x="6021348" y="3500280"/>
            <a:ext cx="526755" cy="141206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EDAB49-3B1E-4A42-478C-407B38CD502C}"/>
              </a:ext>
            </a:extLst>
          </p:cNvPr>
          <p:cNvCxnSpPr>
            <a:cxnSpLocks/>
            <a:stCxn id="74" idx="3"/>
          </p:cNvCxnSpPr>
          <p:nvPr userDrawn="1"/>
        </p:nvCxnSpPr>
        <p:spPr>
          <a:xfrm flipV="1">
            <a:off x="3356121" y="3838955"/>
            <a:ext cx="2922264" cy="682399"/>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6D57EF6-C743-FA7E-7AAC-F919B14F444D}"/>
              </a:ext>
            </a:extLst>
          </p:cNvPr>
          <p:cNvCxnSpPr>
            <a:cxnSpLocks/>
            <a:stCxn id="54" idx="0"/>
          </p:cNvCxnSpPr>
          <p:nvPr userDrawn="1"/>
        </p:nvCxnSpPr>
        <p:spPr>
          <a:xfrm flipH="1" flipV="1">
            <a:off x="8600242" y="4464101"/>
            <a:ext cx="615150" cy="126412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754814F-8B1B-5548-ABFE-A68A6E584839}"/>
              </a:ext>
            </a:extLst>
          </p:cNvPr>
          <p:cNvSpPr txBox="1"/>
          <p:nvPr userDrawn="1"/>
        </p:nvSpPr>
        <p:spPr>
          <a:xfrm>
            <a:off x="8075684" y="5728225"/>
            <a:ext cx="2279416" cy="783193"/>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a:latin typeface="Arial-BoldMT"/>
              </a:rPr>
              <a:t>Fail-safe Back-up</a:t>
            </a:r>
            <a:endParaRPr lang="en-US" sz="1000" b="1" i="0" u="none" strike="noStrike" baseline="0">
              <a:latin typeface="Arial-BoldMT"/>
            </a:endParaRPr>
          </a:p>
          <a:p>
            <a:pPr algn="l"/>
            <a:r>
              <a:rPr lang="en-US" sz="1000">
                <a:latin typeface="ArialMT"/>
              </a:rPr>
              <a:t>Allocation: As-needed (Landfill and Lime stabilization)</a:t>
            </a:r>
          </a:p>
          <a:p>
            <a:pPr algn="l"/>
            <a:r>
              <a:rPr lang="en-US" sz="1000">
                <a:latin typeface="ArialMT"/>
              </a:rPr>
              <a:t>Tule Ranch – </a:t>
            </a:r>
            <a:r>
              <a:rPr lang="en-US" sz="1000" err="1">
                <a:latin typeface="ArialMT"/>
              </a:rPr>
              <a:t>AgTech</a:t>
            </a:r>
            <a:endParaRPr lang="en-US" sz="1000">
              <a:latin typeface="ArialMT"/>
            </a:endParaRPr>
          </a:p>
        </p:txBody>
      </p:sp>
      <p:cxnSp>
        <p:nvCxnSpPr>
          <p:cNvPr id="55" name="Straight Arrow Connector 54">
            <a:extLst>
              <a:ext uri="{FF2B5EF4-FFF2-40B4-BE49-F238E27FC236}">
                <a16:creationId xmlns:a16="http://schemas.microsoft.com/office/drawing/2014/main" id="{A000637D-279A-E53C-D39D-ED1C248DDC12}"/>
              </a:ext>
            </a:extLst>
          </p:cNvPr>
          <p:cNvCxnSpPr>
            <a:cxnSpLocks/>
            <a:stCxn id="67" idx="0"/>
          </p:cNvCxnSpPr>
          <p:nvPr userDrawn="1"/>
        </p:nvCxnSpPr>
        <p:spPr>
          <a:xfrm flipH="1" flipV="1">
            <a:off x="8600242" y="4464101"/>
            <a:ext cx="613555" cy="44824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16646E1-333A-32F8-C4DD-D8DA8877B82F}"/>
              </a:ext>
            </a:extLst>
          </p:cNvPr>
          <p:cNvSpPr txBox="1"/>
          <p:nvPr userDrawn="1"/>
        </p:nvSpPr>
        <p:spPr>
          <a:xfrm>
            <a:off x="4072399" y="2174678"/>
            <a:ext cx="905574" cy="400110"/>
          </a:xfrm>
          <a:prstGeom prst="rect">
            <a:avLst/>
          </a:prstGeom>
          <a:noFill/>
        </p:spPr>
        <p:txBody>
          <a:bodyPr wrap="square">
            <a:spAutoFit/>
          </a:bodyPr>
          <a:lstStyle/>
          <a:p>
            <a:pPr algn="ctr"/>
            <a:r>
              <a:rPr lang="en-US" sz="2000" b="1">
                <a:solidFill>
                  <a:schemeClr val="bg1"/>
                </a:solidFill>
              </a:rPr>
              <a:t>CA</a:t>
            </a:r>
          </a:p>
        </p:txBody>
      </p:sp>
      <p:sp>
        <p:nvSpPr>
          <p:cNvPr id="57" name="TextBox 56">
            <a:extLst>
              <a:ext uri="{FF2B5EF4-FFF2-40B4-BE49-F238E27FC236}">
                <a16:creationId xmlns:a16="http://schemas.microsoft.com/office/drawing/2014/main" id="{5D4974C5-226C-6794-6E07-65FBE65E9458}"/>
              </a:ext>
            </a:extLst>
          </p:cNvPr>
          <p:cNvSpPr txBox="1"/>
          <p:nvPr userDrawn="1"/>
        </p:nvSpPr>
        <p:spPr>
          <a:xfrm>
            <a:off x="7623335" y="2153033"/>
            <a:ext cx="905574" cy="400110"/>
          </a:xfrm>
          <a:prstGeom prst="rect">
            <a:avLst/>
          </a:prstGeom>
          <a:noFill/>
        </p:spPr>
        <p:txBody>
          <a:bodyPr wrap="square">
            <a:spAutoFit/>
          </a:bodyPr>
          <a:lstStyle/>
          <a:p>
            <a:pPr algn="ctr"/>
            <a:r>
              <a:rPr lang="en-US" sz="2000" b="1">
                <a:solidFill>
                  <a:schemeClr val="bg1"/>
                </a:solidFill>
              </a:rPr>
              <a:t>NV</a:t>
            </a:r>
          </a:p>
        </p:txBody>
      </p:sp>
      <p:sp>
        <p:nvSpPr>
          <p:cNvPr id="58" name="TextBox 57">
            <a:extLst>
              <a:ext uri="{FF2B5EF4-FFF2-40B4-BE49-F238E27FC236}">
                <a16:creationId xmlns:a16="http://schemas.microsoft.com/office/drawing/2014/main" id="{811F8181-53FA-3C64-6317-322E2BB6D34C}"/>
              </a:ext>
            </a:extLst>
          </p:cNvPr>
          <p:cNvSpPr txBox="1"/>
          <p:nvPr userDrawn="1"/>
        </p:nvSpPr>
        <p:spPr>
          <a:xfrm>
            <a:off x="9215392" y="2153033"/>
            <a:ext cx="905574" cy="400110"/>
          </a:xfrm>
          <a:prstGeom prst="rect">
            <a:avLst/>
          </a:prstGeom>
          <a:noFill/>
        </p:spPr>
        <p:txBody>
          <a:bodyPr wrap="square">
            <a:spAutoFit/>
          </a:bodyPr>
          <a:lstStyle/>
          <a:p>
            <a:pPr algn="ctr"/>
            <a:r>
              <a:rPr lang="en-US" sz="2000" b="1">
                <a:solidFill>
                  <a:schemeClr val="bg1"/>
                </a:solidFill>
              </a:rPr>
              <a:t>AR</a:t>
            </a:r>
          </a:p>
        </p:txBody>
      </p:sp>
      <p:sp>
        <p:nvSpPr>
          <p:cNvPr id="59" name="TextBox 58">
            <a:extLst>
              <a:ext uri="{FF2B5EF4-FFF2-40B4-BE49-F238E27FC236}">
                <a16:creationId xmlns:a16="http://schemas.microsoft.com/office/drawing/2014/main" id="{0526544A-3125-DA8E-B480-D6B7EC0EB3C6}"/>
              </a:ext>
            </a:extLst>
          </p:cNvPr>
          <p:cNvSpPr txBox="1"/>
          <p:nvPr userDrawn="1"/>
        </p:nvSpPr>
        <p:spPr>
          <a:xfrm>
            <a:off x="5133314" y="2640902"/>
            <a:ext cx="1412931" cy="276999"/>
          </a:xfrm>
          <a:prstGeom prst="rect">
            <a:avLst/>
          </a:prstGeom>
          <a:noFill/>
        </p:spPr>
        <p:txBody>
          <a:bodyPr wrap="square">
            <a:spAutoFit/>
          </a:bodyPr>
          <a:lstStyle/>
          <a:p>
            <a:pPr algn="ctr"/>
            <a:r>
              <a:rPr lang="en-US" sz="1200" b="1" i="1">
                <a:solidFill>
                  <a:schemeClr val="bg1"/>
                </a:solidFill>
              </a:rPr>
              <a:t>Kern County</a:t>
            </a:r>
          </a:p>
        </p:txBody>
      </p:sp>
      <p:sp>
        <p:nvSpPr>
          <p:cNvPr id="60" name="TextBox 59">
            <a:extLst>
              <a:ext uri="{FF2B5EF4-FFF2-40B4-BE49-F238E27FC236}">
                <a16:creationId xmlns:a16="http://schemas.microsoft.com/office/drawing/2014/main" id="{C21380E0-142A-CEE0-D062-976F48583094}"/>
              </a:ext>
            </a:extLst>
          </p:cNvPr>
          <p:cNvSpPr txBox="1"/>
          <p:nvPr userDrawn="1"/>
        </p:nvSpPr>
        <p:spPr>
          <a:xfrm>
            <a:off x="5151867" y="3127341"/>
            <a:ext cx="1307888" cy="461665"/>
          </a:xfrm>
          <a:prstGeom prst="rect">
            <a:avLst/>
          </a:prstGeom>
          <a:noFill/>
        </p:spPr>
        <p:txBody>
          <a:bodyPr wrap="square">
            <a:spAutoFit/>
          </a:bodyPr>
          <a:lstStyle/>
          <a:p>
            <a:pPr algn="ctr"/>
            <a:r>
              <a:rPr lang="en-US" sz="1200" b="1" i="1">
                <a:solidFill>
                  <a:schemeClr val="bg1"/>
                </a:solidFill>
              </a:rPr>
              <a:t>Los Angeles County</a:t>
            </a:r>
          </a:p>
        </p:txBody>
      </p:sp>
      <p:sp>
        <p:nvSpPr>
          <p:cNvPr id="61" name="TextBox 60">
            <a:extLst>
              <a:ext uri="{FF2B5EF4-FFF2-40B4-BE49-F238E27FC236}">
                <a16:creationId xmlns:a16="http://schemas.microsoft.com/office/drawing/2014/main" id="{12929CAE-89BD-3AA6-3A81-B35257C72F03}"/>
              </a:ext>
            </a:extLst>
          </p:cNvPr>
          <p:cNvSpPr txBox="1"/>
          <p:nvPr userDrawn="1"/>
        </p:nvSpPr>
        <p:spPr>
          <a:xfrm>
            <a:off x="6493079" y="4002436"/>
            <a:ext cx="1231158" cy="461665"/>
          </a:xfrm>
          <a:prstGeom prst="rect">
            <a:avLst/>
          </a:prstGeom>
          <a:noFill/>
        </p:spPr>
        <p:txBody>
          <a:bodyPr wrap="square">
            <a:spAutoFit/>
          </a:bodyPr>
          <a:lstStyle/>
          <a:p>
            <a:pPr algn="ctr"/>
            <a:r>
              <a:rPr lang="en-US" sz="1200" b="1" i="1">
                <a:solidFill>
                  <a:schemeClr val="bg1"/>
                </a:solidFill>
              </a:rPr>
              <a:t>San Diego County</a:t>
            </a:r>
          </a:p>
        </p:txBody>
      </p:sp>
      <p:sp>
        <p:nvSpPr>
          <p:cNvPr id="62" name="TextBox 61">
            <a:extLst>
              <a:ext uri="{FF2B5EF4-FFF2-40B4-BE49-F238E27FC236}">
                <a16:creationId xmlns:a16="http://schemas.microsoft.com/office/drawing/2014/main" id="{44747CF5-BC42-E96C-098B-BDB6903D214C}"/>
              </a:ext>
            </a:extLst>
          </p:cNvPr>
          <p:cNvSpPr txBox="1"/>
          <p:nvPr userDrawn="1"/>
        </p:nvSpPr>
        <p:spPr>
          <a:xfrm>
            <a:off x="8629202" y="4135864"/>
            <a:ext cx="703154" cy="461665"/>
          </a:xfrm>
          <a:prstGeom prst="rect">
            <a:avLst/>
          </a:prstGeom>
          <a:noFill/>
        </p:spPr>
        <p:txBody>
          <a:bodyPr wrap="square">
            <a:spAutoFit/>
          </a:bodyPr>
          <a:lstStyle/>
          <a:p>
            <a:pPr algn="ctr"/>
            <a:r>
              <a:rPr lang="en-US" sz="1200" b="1" i="1">
                <a:solidFill>
                  <a:schemeClr val="bg1"/>
                </a:solidFill>
              </a:rPr>
              <a:t>Yuma County</a:t>
            </a:r>
          </a:p>
        </p:txBody>
      </p:sp>
      <p:sp>
        <p:nvSpPr>
          <p:cNvPr id="63" name="TextBox 62">
            <a:extLst>
              <a:ext uri="{FF2B5EF4-FFF2-40B4-BE49-F238E27FC236}">
                <a16:creationId xmlns:a16="http://schemas.microsoft.com/office/drawing/2014/main" id="{93E29813-8970-75F2-130E-F43BBB7D5463}"/>
              </a:ext>
            </a:extLst>
          </p:cNvPr>
          <p:cNvSpPr txBox="1"/>
          <p:nvPr userDrawn="1"/>
        </p:nvSpPr>
        <p:spPr>
          <a:xfrm>
            <a:off x="4921495" y="3634360"/>
            <a:ext cx="703154" cy="276999"/>
          </a:xfrm>
          <a:prstGeom prst="rect">
            <a:avLst/>
          </a:prstGeom>
          <a:noFill/>
        </p:spPr>
        <p:txBody>
          <a:bodyPr wrap="square">
            <a:spAutoFit/>
          </a:bodyPr>
          <a:lstStyle/>
          <a:p>
            <a:pPr algn="ctr"/>
            <a:r>
              <a:rPr lang="en-US" sz="1200" b="1" i="1"/>
              <a:t>OC SAN</a:t>
            </a:r>
          </a:p>
        </p:txBody>
      </p:sp>
      <p:cxnSp>
        <p:nvCxnSpPr>
          <p:cNvPr id="64" name="Straight Arrow Connector 63">
            <a:extLst>
              <a:ext uri="{FF2B5EF4-FFF2-40B4-BE49-F238E27FC236}">
                <a16:creationId xmlns:a16="http://schemas.microsoft.com/office/drawing/2014/main" id="{9E01C2A1-0BFE-AAF7-97A1-69ACEA738D46}"/>
              </a:ext>
            </a:extLst>
          </p:cNvPr>
          <p:cNvCxnSpPr>
            <a:cxnSpLocks/>
            <a:stCxn id="66" idx="2"/>
          </p:cNvCxnSpPr>
          <p:nvPr userDrawn="1"/>
        </p:nvCxnSpPr>
        <p:spPr>
          <a:xfrm flipH="1">
            <a:off x="9196376" y="3192783"/>
            <a:ext cx="1041957" cy="42208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78B3BE0-EDAB-7845-315E-116D2DBC803E}"/>
              </a:ext>
            </a:extLst>
          </p:cNvPr>
          <p:cNvSpPr txBox="1"/>
          <p:nvPr userDrawn="1"/>
        </p:nvSpPr>
        <p:spPr>
          <a:xfrm>
            <a:off x="8653055" y="3349428"/>
            <a:ext cx="1134348" cy="276999"/>
          </a:xfrm>
          <a:prstGeom prst="rect">
            <a:avLst/>
          </a:prstGeom>
          <a:noFill/>
        </p:spPr>
        <p:txBody>
          <a:bodyPr wrap="square">
            <a:spAutoFit/>
          </a:bodyPr>
          <a:lstStyle/>
          <a:p>
            <a:pPr algn="ctr"/>
            <a:r>
              <a:rPr lang="en-US" sz="1200" b="1" i="1">
                <a:solidFill>
                  <a:schemeClr val="bg1"/>
                </a:solidFill>
              </a:rPr>
              <a:t>La Paz County</a:t>
            </a:r>
          </a:p>
        </p:txBody>
      </p:sp>
      <p:sp>
        <p:nvSpPr>
          <p:cNvPr id="66" name="TextBox 65">
            <a:extLst>
              <a:ext uri="{FF2B5EF4-FFF2-40B4-BE49-F238E27FC236}">
                <a16:creationId xmlns:a16="http://schemas.microsoft.com/office/drawing/2014/main" id="{02612786-9486-7EE3-7ECB-D63DC2E24AEF}"/>
              </a:ext>
            </a:extLst>
          </p:cNvPr>
          <p:cNvSpPr txBox="1"/>
          <p:nvPr userDrawn="1"/>
        </p:nvSpPr>
        <p:spPr>
          <a:xfrm>
            <a:off x="9258779" y="2579849"/>
            <a:ext cx="1959108"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8.3% Compost</a:t>
            </a:r>
          </a:p>
          <a:p>
            <a:pPr algn="l"/>
            <a:r>
              <a:rPr lang="en-US" sz="1000" b="0" i="0" u="none" strike="noStrike" baseline="0" err="1">
                <a:latin typeface="ArialMT"/>
              </a:rPr>
              <a:t>Synagro</a:t>
            </a:r>
            <a:r>
              <a:rPr lang="en-US" sz="1000">
                <a:latin typeface="ArialMT"/>
              </a:rPr>
              <a:t> – AZ Soils</a:t>
            </a:r>
            <a:endParaRPr lang="en-US" sz="1000" b="0" i="0" u="none" strike="noStrike" baseline="0">
              <a:latin typeface="ArialMT"/>
            </a:endParaRPr>
          </a:p>
          <a:p>
            <a:pPr algn="l"/>
            <a:r>
              <a:rPr lang="en-US" sz="1000" b="0" i="0" u="none" strike="noStrike" baseline="0">
                <a:latin typeface="ArialMT"/>
              </a:rPr>
              <a:t>42 tons/day, 12 trucks/week</a:t>
            </a:r>
            <a:endParaRPr lang="en-US" sz="1000" b="1"/>
          </a:p>
        </p:txBody>
      </p:sp>
      <p:sp>
        <p:nvSpPr>
          <p:cNvPr id="67" name="TextBox 66">
            <a:extLst>
              <a:ext uri="{FF2B5EF4-FFF2-40B4-BE49-F238E27FC236}">
                <a16:creationId xmlns:a16="http://schemas.microsoft.com/office/drawing/2014/main" id="{FDA28A00-C8D9-31D6-5598-D4C011915E41}"/>
              </a:ext>
            </a:extLst>
          </p:cNvPr>
          <p:cNvSpPr txBox="1"/>
          <p:nvPr userDrawn="1"/>
        </p:nvSpPr>
        <p:spPr>
          <a:xfrm>
            <a:off x="8088569" y="4912348"/>
            <a:ext cx="2250455"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45.5% (Feed and Seed Crops)</a:t>
            </a:r>
          </a:p>
          <a:p>
            <a:pPr algn="l"/>
            <a:r>
              <a:rPr lang="en-US" sz="1000" b="0" i="0" u="none" strike="noStrike" baseline="0">
                <a:latin typeface="ArialMT"/>
              </a:rPr>
              <a:t>Tule Ranch</a:t>
            </a:r>
            <a:r>
              <a:rPr lang="en-US" sz="1000">
                <a:latin typeface="ArialMT"/>
              </a:rPr>
              <a:t> – </a:t>
            </a:r>
            <a:r>
              <a:rPr lang="en-US" sz="1000" err="1">
                <a:latin typeface="ArialMT"/>
              </a:rPr>
              <a:t>AgTech</a:t>
            </a:r>
            <a:endParaRPr lang="en-US" sz="1000" b="0" i="0" u="none" strike="noStrike" baseline="0">
              <a:latin typeface="ArialMT"/>
            </a:endParaRPr>
          </a:p>
          <a:p>
            <a:pPr algn="l"/>
            <a:r>
              <a:rPr lang="en-US" sz="1000" b="0" i="0" u="none" strike="noStrike" baseline="0">
                <a:latin typeface="ArialMT"/>
              </a:rPr>
              <a:t>236 tons/day, 66 trucks/week</a:t>
            </a:r>
            <a:endParaRPr lang="en-US" sz="1000" b="1"/>
          </a:p>
        </p:txBody>
      </p:sp>
      <p:cxnSp>
        <p:nvCxnSpPr>
          <p:cNvPr id="68" name="Straight Arrow Connector 67">
            <a:extLst>
              <a:ext uri="{FF2B5EF4-FFF2-40B4-BE49-F238E27FC236}">
                <a16:creationId xmlns:a16="http://schemas.microsoft.com/office/drawing/2014/main" id="{91DFE141-1F37-87E9-9722-F0CE49B42076}"/>
              </a:ext>
            </a:extLst>
          </p:cNvPr>
          <p:cNvCxnSpPr>
            <a:cxnSpLocks/>
            <a:stCxn id="63" idx="3"/>
          </p:cNvCxnSpPr>
          <p:nvPr userDrawn="1"/>
        </p:nvCxnSpPr>
        <p:spPr>
          <a:xfrm flipV="1">
            <a:off x="5624649" y="3709271"/>
            <a:ext cx="395451" cy="63589"/>
          </a:xfrm>
          <a:prstGeom prst="straightConnector1">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9A9780A-3819-A802-C7FC-5D0920C21D32}"/>
              </a:ext>
            </a:extLst>
          </p:cNvPr>
          <p:cNvSpPr txBox="1"/>
          <p:nvPr userDrawn="1"/>
        </p:nvSpPr>
        <p:spPr>
          <a:xfrm>
            <a:off x="1377207" y="2174678"/>
            <a:ext cx="1976487"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26.9%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Liberty Compost</a:t>
            </a:r>
          </a:p>
          <a:p>
            <a:pPr algn="l"/>
            <a:r>
              <a:rPr lang="en-US" sz="1000" b="0" i="0" u="none" strike="noStrike" baseline="0">
                <a:latin typeface="ArialMT"/>
              </a:rPr>
              <a:t>215 tons/day, 60 trucks/week</a:t>
            </a:r>
            <a:endParaRPr lang="en-US" sz="1000" b="1"/>
          </a:p>
        </p:txBody>
      </p:sp>
      <p:sp>
        <p:nvSpPr>
          <p:cNvPr id="70" name="TextBox 69">
            <a:extLst>
              <a:ext uri="{FF2B5EF4-FFF2-40B4-BE49-F238E27FC236}">
                <a16:creationId xmlns:a16="http://schemas.microsoft.com/office/drawing/2014/main" id="{EFBBADEB-22A8-1BA8-236E-9649D523E108}"/>
              </a:ext>
            </a:extLst>
          </p:cNvPr>
          <p:cNvSpPr txBox="1"/>
          <p:nvPr userDrawn="1"/>
        </p:nvSpPr>
        <p:spPr>
          <a:xfrm>
            <a:off x="1377357" y="2948517"/>
            <a:ext cx="1973685"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12.4%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South Kern</a:t>
            </a:r>
          </a:p>
          <a:p>
            <a:pPr algn="l"/>
            <a:r>
              <a:rPr lang="en-US" sz="1000" b="0" i="0" u="none" strike="noStrike" baseline="0">
                <a:latin typeface="ArialMT"/>
              </a:rPr>
              <a:t>47 tons/day, 13 trucks/week</a:t>
            </a:r>
            <a:endParaRPr lang="en-US" sz="1000" b="1"/>
          </a:p>
        </p:txBody>
      </p:sp>
      <p:sp>
        <p:nvSpPr>
          <p:cNvPr id="71" name="TextBox 70">
            <a:extLst>
              <a:ext uri="{FF2B5EF4-FFF2-40B4-BE49-F238E27FC236}">
                <a16:creationId xmlns:a16="http://schemas.microsoft.com/office/drawing/2014/main" id="{6A019C9D-EAC3-F55A-DA8A-4986B586C408}"/>
              </a:ext>
            </a:extLst>
          </p:cNvPr>
          <p:cNvSpPr txBox="1"/>
          <p:nvPr userDrawn="1"/>
        </p:nvSpPr>
        <p:spPr>
          <a:xfrm>
            <a:off x="6884957" y="2799989"/>
            <a:ext cx="1819569"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6.9% Compost</a:t>
            </a:r>
          </a:p>
          <a:p>
            <a:pPr algn="l"/>
            <a:r>
              <a:rPr lang="en-US" sz="1000" b="0" i="0" u="none" strike="noStrike" baseline="0">
                <a:latin typeface="ArialMT"/>
              </a:rPr>
              <a:t>IERCA</a:t>
            </a:r>
            <a:r>
              <a:rPr lang="en-US" sz="1000">
                <a:latin typeface="ArialMT"/>
              </a:rPr>
              <a:t> – Inland Empire</a:t>
            </a:r>
            <a:endParaRPr lang="en-US" sz="1000" b="0" i="0" u="none" strike="noStrike" baseline="0">
              <a:latin typeface="ArialMT"/>
            </a:endParaRPr>
          </a:p>
          <a:p>
            <a:pPr algn="l"/>
            <a:r>
              <a:rPr lang="en-US" sz="1000" b="0" i="0" u="none" strike="noStrike" baseline="0">
                <a:latin typeface="ArialMT"/>
              </a:rPr>
              <a:t>30 tons/day, 8 trucks/week</a:t>
            </a:r>
            <a:endParaRPr lang="en-US" sz="1000" b="1"/>
          </a:p>
        </p:txBody>
      </p:sp>
      <p:sp>
        <p:nvSpPr>
          <p:cNvPr id="72" name="TextBox 71">
            <a:extLst>
              <a:ext uri="{FF2B5EF4-FFF2-40B4-BE49-F238E27FC236}">
                <a16:creationId xmlns:a16="http://schemas.microsoft.com/office/drawing/2014/main" id="{53433F3A-2B46-7672-7871-9B4828E359E0}"/>
              </a:ext>
            </a:extLst>
          </p:cNvPr>
          <p:cNvSpPr txBox="1"/>
          <p:nvPr userDrawn="1"/>
        </p:nvSpPr>
        <p:spPr>
          <a:xfrm>
            <a:off x="5321886" y="1239944"/>
            <a:ext cx="3067735"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0% Compost (Temp. </a:t>
            </a:r>
            <a:r>
              <a:rPr lang="en-US" sz="1000" b="1">
                <a:latin typeface="Arial-BoldMT"/>
              </a:rPr>
              <a:t>offline until March 2023</a:t>
            </a:r>
            <a:r>
              <a:rPr lang="en-US" sz="1000" b="1" i="0" u="none" strike="noStrike" baseline="0">
                <a:latin typeface="Arial-BoldMT"/>
              </a:rPr>
              <a:t>)</a:t>
            </a:r>
          </a:p>
          <a:p>
            <a:pPr algn="l"/>
            <a:r>
              <a:rPr lang="en-US" sz="1000" b="0" i="0" u="none" strike="noStrike" baseline="0" err="1">
                <a:latin typeface="ArialMT"/>
              </a:rPr>
              <a:t>Synagro</a:t>
            </a:r>
            <a:r>
              <a:rPr lang="en-US" sz="1000">
                <a:latin typeface="ArialMT"/>
              </a:rPr>
              <a:t> – Nursery Empire</a:t>
            </a:r>
            <a:endParaRPr lang="en-US" sz="1000" b="0" i="0" u="none" strike="noStrike" baseline="0">
              <a:latin typeface="ArialMT"/>
            </a:endParaRPr>
          </a:p>
          <a:p>
            <a:pPr algn="l"/>
            <a:r>
              <a:rPr lang="en-US" sz="1000" b="0" i="0" u="none" strike="noStrike" baseline="0">
                <a:latin typeface="ArialMT"/>
              </a:rPr>
              <a:t>0 tons/day, 0 trucks/week</a:t>
            </a:r>
            <a:endParaRPr lang="en-US" sz="1000" b="1"/>
          </a:p>
        </p:txBody>
      </p:sp>
      <p:sp>
        <p:nvSpPr>
          <p:cNvPr id="73" name="TextBox 72">
            <a:extLst>
              <a:ext uri="{FF2B5EF4-FFF2-40B4-BE49-F238E27FC236}">
                <a16:creationId xmlns:a16="http://schemas.microsoft.com/office/drawing/2014/main" id="{0D3DC05D-CA48-9EF1-CBA9-2E1ED84BA836}"/>
              </a:ext>
            </a:extLst>
          </p:cNvPr>
          <p:cNvSpPr txBox="1"/>
          <p:nvPr userDrawn="1"/>
        </p:nvSpPr>
        <p:spPr>
          <a:xfrm>
            <a:off x="4859819" y="4912348"/>
            <a:ext cx="2323058" cy="783193"/>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i="0" u="none" strike="noStrike" baseline="0">
                <a:latin typeface="Arial-BoldMT"/>
              </a:rPr>
              <a:t>0% (Pellets and Biochar)</a:t>
            </a:r>
          </a:p>
          <a:p>
            <a:pPr algn="l"/>
            <a:r>
              <a:rPr lang="en-US" sz="1000">
                <a:latin typeface="ArialMT"/>
              </a:rPr>
              <a:t>Temporarily offline until April 2023</a:t>
            </a:r>
          </a:p>
          <a:p>
            <a:r>
              <a:rPr lang="en-US" sz="1000" err="1">
                <a:latin typeface="ArialMT"/>
              </a:rPr>
              <a:t>Anaergia</a:t>
            </a:r>
            <a:r>
              <a:rPr lang="en-US" sz="1000">
                <a:latin typeface="ArialMT"/>
              </a:rPr>
              <a:t> – Rialto Bioenergy Facility</a:t>
            </a:r>
            <a:endParaRPr lang="en-US" sz="1000" b="0" i="0" u="none" strike="noStrike" baseline="0">
              <a:latin typeface="ArialMT"/>
            </a:endParaRPr>
          </a:p>
          <a:p>
            <a:pPr algn="l"/>
            <a:r>
              <a:rPr lang="en-US" sz="1000" b="0" i="0" u="none" strike="noStrike" baseline="0">
                <a:latin typeface="ArialMT"/>
              </a:rPr>
              <a:t>0 tons/day, 0 trucks/week</a:t>
            </a:r>
            <a:endParaRPr lang="en-US" sz="1000" b="1"/>
          </a:p>
        </p:txBody>
      </p:sp>
      <p:sp>
        <p:nvSpPr>
          <p:cNvPr id="74" name="TextBox 73">
            <a:extLst>
              <a:ext uri="{FF2B5EF4-FFF2-40B4-BE49-F238E27FC236}">
                <a16:creationId xmlns:a16="http://schemas.microsoft.com/office/drawing/2014/main" id="{60F418B8-D651-0FFC-1A63-EFBB5DB997A3}"/>
              </a:ext>
            </a:extLst>
          </p:cNvPr>
          <p:cNvSpPr txBox="1"/>
          <p:nvPr userDrawn="1"/>
        </p:nvSpPr>
        <p:spPr>
          <a:xfrm>
            <a:off x="1384616" y="4214887"/>
            <a:ext cx="1971505" cy="612934"/>
          </a:xfrm>
          <a:prstGeom prst="roundRect">
            <a:avLst/>
          </a:prstGeom>
          <a:solidFill>
            <a:schemeClr val="bg1"/>
          </a:solidFill>
          <a:ln w="19050">
            <a:gradFill>
              <a:gsLst>
                <a:gs pos="0">
                  <a:srgbClr val="29ABE2"/>
                </a:gs>
                <a:gs pos="100000">
                  <a:srgbClr val="1D76BB"/>
                </a:gs>
              </a:gsLst>
              <a:lin ang="15600000" scaled="0"/>
            </a:gradFill>
          </a:ln>
        </p:spPr>
        <p:txBody>
          <a:bodyPr wrap="square">
            <a:spAutoFit/>
          </a:bodyPr>
          <a:lstStyle/>
          <a:p>
            <a:pPr algn="l"/>
            <a:r>
              <a:rPr lang="en-US" sz="1000" b="1">
                <a:latin typeface="Arial-BoldMT"/>
              </a:rPr>
              <a:t>Fail-safe Back-up</a:t>
            </a:r>
            <a:endParaRPr lang="en-US" sz="1000" b="1" i="0" u="none" strike="noStrike" baseline="0">
              <a:latin typeface="Arial-BoldMT"/>
            </a:endParaRPr>
          </a:p>
          <a:p>
            <a:pPr algn="l"/>
            <a:r>
              <a:rPr lang="en-US" sz="1000">
                <a:latin typeface="ArialMT"/>
              </a:rPr>
              <a:t>Landfill</a:t>
            </a:r>
          </a:p>
          <a:p>
            <a:pPr algn="l"/>
            <a:r>
              <a:rPr lang="en-US" sz="1000">
                <a:latin typeface="ArialMT"/>
              </a:rPr>
              <a:t>OCWR – Prima </a:t>
            </a:r>
            <a:r>
              <a:rPr lang="en-US" sz="1000" err="1">
                <a:latin typeface="ArialMT"/>
              </a:rPr>
              <a:t>Deshecha</a:t>
            </a:r>
            <a:endParaRPr lang="en-US" sz="1000">
              <a:latin typeface="ArialMT"/>
            </a:endParaRPr>
          </a:p>
        </p:txBody>
      </p:sp>
      <p:sp>
        <p:nvSpPr>
          <p:cNvPr id="75" name="Content Placeholder 2">
            <a:extLst>
              <a:ext uri="{FF2B5EF4-FFF2-40B4-BE49-F238E27FC236}">
                <a16:creationId xmlns:a16="http://schemas.microsoft.com/office/drawing/2014/main" id="{9789B967-10F3-CC69-32F5-B6EFAF785294}"/>
              </a:ext>
            </a:extLst>
          </p:cNvPr>
          <p:cNvSpPr txBox="1">
            <a:spLocks/>
          </p:cNvSpPr>
          <p:nvPr userDrawn="1"/>
        </p:nvSpPr>
        <p:spPr>
          <a:xfrm>
            <a:off x="78427" y="6576339"/>
            <a:ext cx="1097432" cy="27203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spcBef>
                <a:spcPts val="1200"/>
              </a:spcBef>
              <a:spcAft>
                <a:spcPts val="0"/>
              </a:spcAft>
              <a:buNone/>
            </a:pPr>
            <a:r>
              <a:rPr lang="en-US" sz="800" b="0" i="0">
                <a:solidFill>
                  <a:schemeClr val="tx1"/>
                </a:solidFill>
                <a:effectLst/>
                <a:latin typeface="+mn-lt"/>
                <a:ea typeface="Times New Roman" panose="02020603050405020304" pitchFamily="18" charset="0"/>
              </a:rPr>
              <a:t>Revised: 2/16/23</a:t>
            </a:r>
          </a:p>
        </p:txBody>
      </p:sp>
    </p:spTree>
    <p:extLst>
      <p:ext uri="{BB962C8B-B14F-4D97-AF65-F5344CB8AC3E}">
        <p14:creationId xmlns:p14="http://schemas.microsoft.com/office/powerpoint/2010/main" val="225307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9" name="Content Placeholder 2">
            <a:extLst>
              <a:ext uri="{FF2B5EF4-FFF2-40B4-BE49-F238E27FC236}">
                <a16:creationId xmlns:a16="http://schemas.microsoft.com/office/drawing/2014/main" id="{EB3670DB-082A-4A92-8F6F-AA9E1638FE58}"/>
              </a:ext>
            </a:extLst>
          </p:cNvPr>
          <p:cNvSpPr>
            <a:spLocks noGrp="1"/>
          </p:cNvSpPr>
          <p:nvPr>
            <p:ph idx="1" hasCustomPrompt="1"/>
          </p:nvPr>
        </p:nvSpPr>
        <p:spPr>
          <a:xfrm>
            <a:off x="1368552" y="1623239"/>
            <a:ext cx="7630867" cy="4365497"/>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Top Corners Rounded 1">
            <a:extLst>
              <a:ext uri="{FF2B5EF4-FFF2-40B4-BE49-F238E27FC236}">
                <a16:creationId xmlns:a16="http://schemas.microsoft.com/office/drawing/2014/main" id="{D6DB3427-AB09-6635-A5F6-7D4B8AF4E8B5}"/>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02A9A831-E75E-5761-FF33-2B8EFC5BE103}"/>
              </a:ext>
            </a:extLst>
          </p:cNvPr>
          <p:cNvCxnSpPr>
            <a:cxnSpLocks/>
          </p:cNvCxnSpPr>
          <p:nvPr userDrawn="1"/>
        </p:nvCxnSpPr>
        <p:spPr>
          <a:xfrm>
            <a:off x="397565" y="1990725"/>
            <a:ext cx="0" cy="4867275"/>
          </a:xfrm>
          <a:prstGeom prst="line">
            <a:avLst/>
          </a:prstGeom>
          <a:ln cap="flat">
            <a:solidFill>
              <a:srgbClr val="FAAF40"/>
            </a:solidFill>
            <a:headEnd type="ova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6BAFCD99-4482-818F-F668-953B0A7B4699}"/>
              </a:ext>
            </a:extLst>
          </p:cNvPr>
          <p:cNvSpPr>
            <a:spLocks noGrp="1"/>
          </p:cNvSpPr>
          <p:nvPr>
            <p:ph type="title"/>
          </p:nvPr>
        </p:nvSpPr>
        <p:spPr>
          <a:xfrm>
            <a:off x="397565" y="431307"/>
            <a:ext cx="9798858" cy="738398"/>
          </a:xfrm>
          <a:prstGeom prst="rect">
            <a:avLst/>
          </a:prstGeom>
        </p:spPr>
        <p:txBody>
          <a:bodyPr vert="horz" lIns="91440" tIns="45720" rIns="91440" bIns="45720" rtlCol="0" anchor="ct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75312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ncial Planning">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1C985AC5-C761-219C-F285-FDA83DBBC445}"/>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2" name="Rectangle: Rounded Corners 1">
            <a:extLst>
              <a:ext uri="{FF2B5EF4-FFF2-40B4-BE49-F238E27FC236}">
                <a16:creationId xmlns:a16="http://schemas.microsoft.com/office/drawing/2014/main" id="{FB475E3F-E60C-5006-9FA9-295061CE59D6}"/>
              </a:ext>
            </a:extLst>
          </p:cNvPr>
          <p:cNvSpPr/>
          <p:nvPr userDrawn="1"/>
        </p:nvSpPr>
        <p:spPr>
          <a:xfrm>
            <a:off x="-463594" y="-490248"/>
            <a:ext cx="4415993" cy="4364415"/>
          </a:xfrm>
          <a:prstGeom prst="roundRect">
            <a:avLst>
              <a:gd name="adj" fmla="val 11703"/>
            </a:avLst>
          </a:prstGeom>
          <a:solidFill>
            <a:schemeClr val="bg1"/>
          </a:solidFill>
          <a:ln w="19050">
            <a:gradFill>
              <a:gsLst>
                <a:gs pos="0">
                  <a:srgbClr val="29ABE2"/>
                </a:gs>
                <a:gs pos="100000">
                  <a:srgbClr val="1D76BB"/>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Rectangle 4">
            <a:extLst>
              <a:ext uri="{FF2B5EF4-FFF2-40B4-BE49-F238E27FC236}">
                <a16:creationId xmlns:a16="http://schemas.microsoft.com/office/drawing/2014/main" id="{8C6A0C16-61A6-2344-29EE-73F1D3CD168F}"/>
              </a:ext>
            </a:extLst>
          </p:cNvPr>
          <p:cNvSpPr/>
          <p:nvPr userDrawn="1"/>
        </p:nvSpPr>
        <p:spPr>
          <a:xfrm flipV="1">
            <a:off x="-600075" y="-590552"/>
            <a:ext cx="4739925" cy="58259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F39EE0-7F61-BF53-F446-AD7A1DAC369D}"/>
              </a:ext>
            </a:extLst>
          </p:cNvPr>
          <p:cNvSpPr/>
          <p:nvPr userDrawn="1"/>
        </p:nvSpPr>
        <p:spPr>
          <a:xfrm flipV="1">
            <a:off x="-611947" y="-69671"/>
            <a:ext cx="603997" cy="422871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BAC1BA4-AADA-BA65-792C-073A2DDED02B}"/>
              </a:ext>
            </a:extLst>
          </p:cNvPr>
          <p:cNvGrpSpPr/>
          <p:nvPr userDrawn="1"/>
        </p:nvGrpSpPr>
        <p:grpSpPr>
          <a:xfrm>
            <a:off x="4015810" y="237673"/>
            <a:ext cx="6449440" cy="6382654"/>
            <a:chOff x="2380235" y="183866"/>
            <a:chExt cx="6449440" cy="6382654"/>
          </a:xfrm>
        </p:grpSpPr>
        <p:grpSp>
          <p:nvGrpSpPr>
            <p:cNvPr id="14" name="Group 13">
              <a:extLst>
                <a:ext uri="{FF2B5EF4-FFF2-40B4-BE49-F238E27FC236}">
                  <a16:creationId xmlns:a16="http://schemas.microsoft.com/office/drawing/2014/main" id="{70EC7ECE-D1CF-6E85-7FA6-9CEB0871DF30}"/>
                </a:ext>
              </a:extLst>
            </p:cNvPr>
            <p:cNvGrpSpPr/>
            <p:nvPr userDrawn="1"/>
          </p:nvGrpSpPr>
          <p:grpSpPr>
            <a:xfrm>
              <a:off x="2383306" y="183866"/>
              <a:ext cx="5785952" cy="3159950"/>
              <a:chOff x="1925154" y="590638"/>
              <a:chExt cx="5785952" cy="3159950"/>
            </a:xfrm>
          </p:grpSpPr>
          <p:graphicFrame>
            <p:nvGraphicFramePr>
              <p:cNvPr id="30" name="Chart 29">
                <a:extLst>
                  <a:ext uri="{FF2B5EF4-FFF2-40B4-BE49-F238E27FC236}">
                    <a16:creationId xmlns:a16="http://schemas.microsoft.com/office/drawing/2014/main" id="{AB796FDC-0DBD-6735-0664-01442F05EC3A}"/>
                  </a:ext>
                </a:extLst>
              </p:cNvPr>
              <p:cNvGraphicFramePr/>
              <p:nvPr userDrawn="1">
                <p:extLst>
                  <p:ext uri="{D42A27DB-BD31-4B8C-83A1-F6EECF244321}">
                    <p14:modId xmlns:p14="http://schemas.microsoft.com/office/powerpoint/2010/main" val="4240299671"/>
                  </p:ext>
                </p:extLst>
              </p:nvPr>
            </p:nvGraphicFramePr>
            <p:xfrm>
              <a:off x="1925154" y="590638"/>
              <a:ext cx="4739925" cy="3159950"/>
            </p:xfrm>
            <a:graphic>
              <a:graphicData uri="http://schemas.openxmlformats.org/drawingml/2006/chart">
                <c:chart xmlns:c="http://schemas.openxmlformats.org/drawingml/2006/chart" xmlns:r="http://schemas.openxmlformats.org/officeDocument/2006/relationships" r:id="rId2"/>
              </a:graphicData>
            </a:graphic>
          </p:graphicFrame>
          <p:sp>
            <p:nvSpPr>
              <p:cNvPr id="38" name="TextBox 37">
                <a:extLst>
                  <a:ext uri="{FF2B5EF4-FFF2-40B4-BE49-F238E27FC236}">
                    <a16:creationId xmlns:a16="http://schemas.microsoft.com/office/drawing/2014/main" id="{25516663-B7A4-F818-E204-845C3DD09587}"/>
                  </a:ext>
                </a:extLst>
              </p:cNvPr>
              <p:cNvSpPr txBox="1"/>
              <p:nvPr userDrawn="1"/>
            </p:nvSpPr>
            <p:spPr>
              <a:xfrm>
                <a:off x="3424631" y="1878225"/>
                <a:ext cx="1740969" cy="584775"/>
              </a:xfrm>
              <a:prstGeom prst="rect">
                <a:avLst/>
              </a:prstGeom>
              <a:noFill/>
            </p:spPr>
            <p:txBody>
              <a:bodyPr wrap="square">
                <a:spAutoFit/>
              </a:bodyPr>
              <a:lstStyle/>
              <a:p>
                <a:pPr algn="ctr"/>
                <a:r>
                  <a:rPr lang="en-US" sz="1600" b="1"/>
                  <a:t>Where the money comes from</a:t>
                </a:r>
              </a:p>
            </p:txBody>
          </p:sp>
          <p:grpSp>
            <p:nvGrpSpPr>
              <p:cNvPr id="39" name="Group 38">
                <a:extLst>
                  <a:ext uri="{FF2B5EF4-FFF2-40B4-BE49-F238E27FC236}">
                    <a16:creationId xmlns:a16="http://schemas.microsoft.com/office/drawing/2014/main" id="{FDB7CEBA-8EE7-2D8E-0879-E308E2F4E692}"/>
                  </a:ext>
                </a:extLst>
              </p:cNvPr>
              <p:cNvGrpSpPr/>
              <p:nvPr userDrawn="1"/>
            </p:nvGrpSpPr>
            <p:grpSpPr>
              <a:xfrm>
                <a:off x="5885504" y="851823"/>
                <a:ext cx="1825602" cy="2637577"/>
                <a:chOff x="4735243" y="3431059"/>
                <a:chExt cx="1825602" cy="2637577"/>
              </a:xfrm>
            </p:grpSpPr>
            <p:sp>
              <p:nvSpPr>
                <p:cNvPr id="41" name="TextBox 40">
                  <a:extLst>
                    <a:ext uri="{FF2B5EF4-FFF2-40B4-BE49-F238E27FC236}">
                      <a16:creationId xmlns:a16="http://schemas.microsoft.com/office/drawing/2014/main" id="{EE1E9087-B29C-23F0-5F4F-0A565F507D86}"/>
                    </a:ext>
                  </a:extLst>
                </p:cNvPr>
                <p:cNvSpPr txBox="1"/>
                <p:nvPr userDrawn="1"/>
              </p:nvSpPr>
              <p:spPr>
                <a:xfrm>
                  <a:off x="4735243" y="3431059"/>
                  <a:ext cx="1740969" cy="523220"/>
                </a:xfrm>
                <a:prstGeom prst="rect">
                  <a:avLst/>
                </a:prstGeom>
                <a:noFill/>
              </p:spPr>
              <p:txBody>
                <a:bodyPr wrap="square">
                  <a:spAutoFit/>
                </a:bodyPr>
                <a:lstStyle/>
                <a:p>
                  <a:pPr algn="l"/>
                  <a:r>
                    <a:rPr lang="en-US" sz="1400" b="1">
                      <a:solidFill>
                        <a:srgbClr val="1B76BB"/>
                      </a:solidFill>
                    </a:rPr>
                    <a:t>Fees &amp; Charges</a:t>
                  </a:r>
                </a:p>
                <a:p>
                  <a:pPr algn="l"/>
                  <a:r>
                    <a:rPr lang="en-US" sz="1400" b="0"/>
                    <a:t>$356.5M / 69.2%</a:t>
                  </a:r>
                </a:p>
              </p:txBody>
            </p:sp>
            <p:sp>
              <p:nvSpPr>
                <p:cNvPr id="45" name="TextBox 44">
                  <a:extLst>
                    <a:ext uri="{FF2B5EF4-FFF2-40B4-BE49-F238E27FC236}">
                      <a16:creationId xmlns:a16="http://schemas.microsoft.com/office/drawing/2014/main" id="{920E5D4D-68AC-F805-7005-7E49C40F2D04}"/>
                    </a:ext>
                  </a:extLst>
                </p:cNvPr>
                <p:cNvSpPr txBox="1"/>
                <p:nvPr userDrawn="1"/>
              </p:nvSpPr>
              <p:spPr>
                <a:xfrm>
                  <a:off x="4735243" y="3959648"/>
                  <a:ext cx="1740969" cy="523220"/>
                </a:xfrm>
                <a:prstGeom prst="rect">
                  <a:avLst/>
                </a:prstGeom>
                <a:noFill/>
              </p:spPr>
              <p:txBody>
                <a:bodyPr wrap="square">
                  <a:spAutoFit/>
                </a:bodyPr>
                <a:lstStyle/>
                <a:p>
                  <a:pPr algn="l"/>
                  <a:r>
                    <a:rPr lang="en-US" sz="1400" b="1">
                      <a:solidFill>
                        <a:srgbClr val="00ADEE"/>
                      </a:solidFill>
                    </a:rPr>
                    <a:t>Property Taxes</a:t>
                  </a:r>
                </a:p>
                <a:p>
                  <a:pPr algn="l"/>
                  <a:r>
                    <a:rPr lang="en-US" sz="1400" b="0"/>
                    <a:t>$109.8M / 21.3%</a:t>
                  </a:r>
                </a:p>
              </p:txBody>
            </p:sp>
            <p:sp>
              <p:nvSpPr>
                <p:cNvPr id="46" name="TextBox 45">
                  <a:extLst>
                    <a:ext uri="{FF2B5EF4-FFF2-40B4-BE49-F238E27FC236}">
                      <a16:creationId xmlns:a16="http://schemas.microsoft.com/office/drawing/2014/main" id="{9742B015-BF0D-3F53-3B41-9E09214853DB}"/>
                    </a:ext>
                  </a:extLst>
                </p:cNvPr>
                <p:cNvSpPr txBox="1"/>
                <p:nvPr userDrawn="1"/>
              </p:nvSpPr>
              <p:spPr>
                <a:xfrm>
                  <a:off x="4735243" y="4488237"/>
                  <a:ext cx="1740969" cy="523220"/>
                </a:xfrm>
                <a:prstGeom prst="rect">
                  <a:avLst/>
                </a:prstGeom>
                <a:noFill/>
              </p:spPr>
              <p:txBody>
                <a:bodyPr wrap="square">
                  <a:spAutoFit/>
                </a:bodyPr>
                <a:lstStyle/>
                <a:p>
                  <a:pPr algn="l"/>
                  <a:r>
                    <a:rPr lang="en-US" sz="1400" b="1">
                      <a:solidFill>
                        <a:srgbClr val="8BC53F"/>
                      </a:solidFill>
                    </a:rPr>
                    <a:t>Other</a:t>
                  </a:r>
                </a:p>
                <a:p>
                  <a:pPr algn="l"/>
                  <a:r>
                    <a:rPr lang="en-US" sz="1400" b="0"/>
                    <a:t>$31.1M / 6.0%</a:t>
                  </a:r>
                </a:p>
              </p:txBody>
            </p:sp>
            <p:sp>
              <p:nvSpPr>
                <p:cNvPr id="47" name="TextBox 46">
                  <a:extLst>
                    <a:ext uri="{FF2B5EF4-FFF2-40B4-BE49-F238E27FC236}">
                      <a16:creationId xmlns:a16="http://schemas.microsoft.com/office/drawing/2014/main" id="{0A8C3741-D9D2-6B3C-6C40-BD2B6D7FA45D}"/>
                    </a:ext>
                  </a:extLst>
                </p:cNvPr>
                <p:cNvSpPr txBox="1"/>
                <p:nvPr userDrawn="1"/>
              </p:nvSpPr>
              <p:spPr>
                <a:xfrm>
                  <a:off x="4738314" y="5016826"/>
                  <a:ext cx="1740969" cy="523220"/>
                </a:xfrm>
                <a:prstGeom prst="rect">
                  <a:avLst/>
                </a:prstGeom>
                <a:noFill/>
              </p:spPr>
              <p:txBody>
                <a:bodyPr wrap="square">
                  <a:spAutoFit/>
                </a:bodyPr>
                <a:lstStyle/>
                <a:p>
                  <a:pPr algn="l"/>
                  <a:r>
                    <a:rPr lang="en-US" sz="1400" b="1">
                      <a:solidFill>
                        <a:srgbClr val="FAAF40"/>
                      </a:solidFill>
                    </a:rPr>
                    <a:t>Interest</a:t>
                  </a:r>
                </a:p>
                <a:p>
                  <a:pPr algn="l"/>
                  <a:r>
                    <a:rPr lang="en-US" sz="1400" b="0"/>
                    <a:t>$14.5M / 2.8%</a:t>
                  </a:r>
                </a:p>
              </p:txBody>
            </p:sp>
            <p:sp>
              <p:nvSpPr>
                <p:cNvPr id="50" name="TextBox 49">
                  <a:extLst>
                    <a:ext uri="{FF2B5EF4-FFF2-40B4-BE49-F238E27FC236}">
                      <a16:creationId xmlns:a16="http://schemas.microsoft.com/office/drawing/2014/main" id="{DEDE1CC2-F88F-8519-C707-57BE49681801}"/>
                    </a:ext>
                  </a:extLst>
                </p:cNvPr>
                <p:cNvSpPr txBox="1"/>
                <p:nvPr userDrawn="1"/>
              </p:nvSpPr>
              <p:spPr>
                <a:xfrm>
                  <a:off x="4738314" y="5545416"/>
                  <a:ext cx="1822531" cy="523220"/>
                </a:xfrm>
                <a:prstGeom prst="rect">
                  <a:avLst/>
                </a:prstGeom>
                <a:noFill/>
              </p:spPr>
              <p:txBody>
                <a:bodyPr wrap="square">
                  <a:spAutoFit/>
                </a:bodyPr>
                <a:lstStyle/>
                <a:p>
                  <a:pPr algn="l"/>
                  <a:r>
                    <a:rPr lang="en-US" sz="1400" b="1">
                      <a:solidFill>
                        <a:srgbClr val="CE5F39"/>
                      </a:solidFill>
                    </a:rPr>
                    <a:t>Intra-district Transfers</a:t>
                  </a:r>
                </a:p>
                <a:p>
                  <a:pPr algn="l"/>
                  <a:r>
                    <a:rPr lang="en-US" sz="1400" b="0"/>
                    <a:t>$3.5M / 0.7%</a:t>
                  </a:r>
                </a:p>
              </p:txBody>
            </p:sp>
          </p:grpSp>
        </p:grpSp>
        <p:grpSp>
          <p:nvGrpSpPr>
            <p:cNvPr id="15" name="Group 14">
              <a:extLst>
                <a:ext uri="{FF2B5EF4-FFF2-40B4-BE49-F238E27FC236}">
                  <a16:creationId xmlns:a16="http://schemas.microsoft.com/office/drawing/2014/main" id="{95783013-A7B4-536E-7E4A-839570DA7CD3}"/>
                </a:ext>
              </a:extLst>
            </p:cNvPr>
            <p:cNvGrpSpPr/>
            <p:nvPr userDrawn="1"/>
          </p:nvGrpSpPr>
          <p:grpSpPr>
            <a:xfrm>
              <a:off x="2380235" y="3406570"/>
              <a:ext cx="6449440" cy="3159950"/>
              <a:chOff x="1925154" y="3875791"/>
              <a:chExt cx="6449440" cy="3159950"/>
            </a:xfrm>
          </p:grpSpPr>
          <p:graphicFrame>
            <p:nvGraphicFramePr>
              <p:cNvPr id="16" name="Chart 15">
                <a:extLst>
                  <a:ext uri="{FF2B5EF4-FFF2-40B4-BE49-F238E27FC236}">
                    <a16:creationId xmlns:a16="http://schemas.microsoft.com/office/drawing/2014/main" id="{7E8EBCE9-909E-4EB2-CA01-2A61D16A3E9C}"/>
                  </a:ext>
                </a:extLst>
              </p:cNvPr>
              <p:cNvGraphicFramePr/>
              <p:nvPr userDrawn="1">
                <p:extLst>
                  <p:ext uri="{D42A27DB-BD31-4B8C-83A1-F6EECF244321}">
                    <p14:modId xmlns:p14="http://schemas.microsoft.com/office/powerpoint/2010/main" val="595712284"/>
                  </p:ext>
                </p:extLst>
              </p:nvPr>
            </p:nvGraphicFramePr>
            <p:xfrm>
              <a:off x="1925154" y="3875791"/>
              <a:ext cx="4739925" cy="315995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D167089-144F-9F8B-7101-CEAC4374B9CF}"/>
                  </a:ext>
                </a:extLst>
              </p:cNvPr>
              <p:cNvSpPr txBox="1"/>
              <p:nvPr userDrawn="1"/>
            </p:nvSpPr>
            <p:spPr>
              <a:xfrm>
                <a:off x="3424631" y="5163378"/>
                <a:ext cx="1740969" cy="584775"/>
              </a:xfrm>
              <a:prstGeom prst="rect">
                <a:avLst/>
              </a:prstGeom>
              <a:noFill/>
            </p:spPr>
            <p:txBody>
              <a:bodyPr wrap="square">
                <a:spAutoFit/>
              </a:bodyPr>
              <a:lstStyle/>
              <a:p>
                <a:pPr algn="ctr"/>
                <a:r>
                  <a:rPr lang="en-US" sz="1600" b="1"/>
                  <a:t>Where the</a:t>
                </a:r>
                <a:br>
                  <a:rPr lang="en-US" sz="1600" b="1"/>
                </a:br>
                <a:r>
                  <a:rPr lang="en-US" sz="1600" b="1"/>
                  <a:t>money goes</a:t>
                </a:r>
              </a:p>
            </p:txBody>
          </p:sp>
          <p:grpSp>
            <p:nvGrpSpPr>
              <p:cNvPr id="18" name="Group 17">
                <a:extLst>
                  <a:ext uri="{FF2B5EF4-FFF2-40B4-BE49-F238E27FC236}">
                    <a16:creationId xmlns:a16="http://schemas.microsoft.com/office/drawing/2014/main" id="{9C5CB694-BAE7-9A3E-0B08-3430A8E46E66}"/>
                  </a:ext>
                </a:extLst>
              </p:cNvPr>
              <p:cNvGrpSpPr/>
              <p:nvPr userDrawn="1"/>
            </p:nvGrpSpPr>
            <p:grpSpPr>
              <a:xfrm>
                <a:off x="5885504" y="4401271"/>
                <a:ext cx="2489090" cy="2108987"/>
                <a:chOff x="4735243" y="3431059"/>
                <a:chExt cx="2489090" cy="2108987"/>
              </a:xfrm>
            </p:grpSpPr>
            <p:sp>
              <p:nvSpPr>
                <p:cNvPr id="19" name="TextBox 18">
                  <a:extLst>
                    <a:ext uri="{FF2B5EF4-FFF2-40B4-BE49-F238E27FC236}">
                      <a16:creationId xmlns:a16="http://schemas.microsoft.com/office/drawing/2014/main" id="{970830C2-FCE7-7DB8-3640-4F7AB0D5511E}"/>
                    </a:ext>
                  </a:extLst>
                </p:cNvPr>
                <p:cNvSpPr txBox="1"/>
                <p:nvPr userDrawn="1"/>
              </p:nvSpPr>
              <p:spPr>
                <a:xfrm>
                  <a:off x="4735243" y="3431059"/>
                  <a:ext cx="2489090" cy="523220"/>
                </a:xfrm>
                <a:prstGeom prst="rect">
                  <a:avLst/>
                </a:prstGeom>
                <a:noFill/>
              </p:spPr>
              <p:txBody>
                <a:bodyPr wrap="square">
                  <a:spAutoFit/>
                </a:bodyPr>
                <a:lstStyle/>
                <a:p>
                  <a:pPr algn="l"/>
                  <a:r>
                    <a:rPr lang="en-US" sz="1400" b="1">
                      <a:solidFill>
                        <a:srgbClr val="1B76BB"/>
                      </a:solidFill>
                    </a:rPr>
                    <a:t>Capital Improvement Program</a:t>
                  </a:r>
                </a:p>
                <a:p>
                  <a:pPr algn="l"/>
                  <a:r>
                    <a:rPr lang="en-US" sz="1400" b="0"/>
                    <a:t>$268.2M / 49.2%</a:t>
                  </a:r>
                </a:p>
              </p:txBody>
            </p:sp>
            <p:sp>
              <p:nvSpPr>
                <p:cNvPr id="22" name="TextBox 21">
                  <a:extLst>
                    <a:ext uri="{FF2B5EF4-FFF2-40B4-BE49-F238E27FC236}">
                      <a16:creationId xmlns:a16="http://schemas.microsoft.com/office/drawing/2014/main" id="{612A733D-A378-825D-6B0C-B8BD6B0F643C}"/>
                    </a:ext>
                  </a:extLst>
                </p:cNvPr>
                <p:cNvSpPr txBox="1"/>
                <p:nvPr userDrawn="1"/>
              </p:nvSpPr>
              <p:spPr>
                <a:xfrm>
                  <a:off x="4735243" y="3959648"/>
                  <a:ext cx="1740969" cy="523220"/>
                </a:xfrm>
                <a:prstGeom prst="rect">
                  <a:avLst/>
                </a:prstGeom>
                <a:noFill/>
              </p:spPr>
              <p:txBody>
                <a:bodyPr wrap="square">
                  <a:spAutoFit/>
                </a:bodyPr>
                <a:lstStyle/>
                <a:p>
                  <a:pPr algn="l"/>
                  <a:r>
                    <a:rPr lang="en-US" sz="1400" b="1">
                      <a:solidFill>
                        <a:srgbClr val="00ADEE"/>
                      </a:solidFill>
                    </a:rPr>
                    <a:t>Operating Expenses</a:t>
                  </a:r>
                </a:p>
                <a:p>
                  <a:pPr algn="l"/>
                  <a:r>
                    <a:rPr lang="en-US" sz="1400" b="0"/>
                    <a:t>$204.8M / 37.6%</a:t>
                  </a:r>
                </a:p>
              </p:txBody>
            </p:sp>
            <p:sp>
              <p:nvSpPr>
                <p:cNvPr id="27" name="TextBox 26">
                  <a:extLst>
                    <a:ext uri="{FF2B5EF4-FFF2-40B4-BE49-F238E27FC236}">
                      <a16:creationId xmlns:a16="http://schemas.microsoft.com/office/drawing/2014/main" id="{5B54F1B7-2712-A6EA-F2D3-67AF475B1588}"/>
                    </a:ext>
                  </a:extLst>
                </p:cNvPr>
                <p:cNvSpPr txBox="1"/>
                <p:nvPr userDrawn="1"/>
              </p:nvSpPr>
              <p:spPr>
                <a:xfrm>
                  <a:off x="4735243" y="4488237"/>
                  <a:ext cx="1740969" cy="523220"/>
                </a:xfrm>
                <a:prstGeom prst="rect">
                  <a:avLst/>
                </a:prstGeom>
                <a:noFill/>
              </p:spPr>
              <p:txBody>
                <a:bodyPr wrap="square">
                  <a:spAutoFit/>
                </a:bodyPr>
                <a:lstStyle/>
                <a:p>
                  <a:pPr algn="l"/>
                  <a:r>
                    <a:rPr lang="en-US" sz="1400" b="1">
                      <a:solidFill>
                        <a:srgbClr val="8BC53F"/>
                      </a:solidFill>
                    </a:rPr>
                    <a:t>Debt Service</a:t>
                  </a:r>
                </a:p>
                <a:p>
                  <a:pPr algn="l"/>
                  <a:r>
                    <a:rPr lang="en-US" sz="1400" b="0"/>
                    <a:t>$68.6M / 12.6%</a:t>
                  </a:r>
                </a:p>
              </p:txBody>
            </p:sp>
            <p:sp>
              <p:nvSpPr>
                <p:cNvPr id="29" name="TextBox 28">
                  <a:extLst>
                    <a:ext uri="{FF2B5EF4-FFF2-40B4-BE49-F238E27FC236}">
                      <a16:creationId xmlns:a16="http://schemas.microsoft.com/office/drawing/2014/main" id="{5C54C4C1-D12B-681D-BBDC-7E4D2A867654}"/>
                    </a:ext>
                  </a:extLst>
                </p:cNvPr>
                <p:cNvSpPr txBox="1"/>
                <p:nvPr userDrawn="1"/>
              </p:nvSpPr>
              <p:spPr>
                <a:xfrm>
                  <a:off x="4738314" y="5016826"/>
                  <a:ext cx="1952619" cy="523220"/>
                </a:xfrm>
                <a:prstGeom prst="rect">
                  <a:avLst/>
                </a:prstGeom>
                <a:noFill/>
              </p:spPr>
              <p:txBody>
                <a:bodyPr wrap="square">
                  <a:spAutoFit/>
                </a:bodyPr>
                <a:lstStyle/>
                <a:p>
                  <a:pPr algn="l"/>
                  <a:r>
                    <a:rPr lang="en-US" sz="1400" b="1">
                      <a:solidFill>
                        <a:srgbClr val="FAAF40"/>
                      </a:solidFill>
                    </a:rPr>
                    <a:t>Intra-district Transfers</a:t>
                  </a:r>
                </a:p>
                <a:p>
                  <a:pPr algn="l"/>
                  <a:r>
                    <a:rPr lang="en-US" sz="1400" b="0"/>
                    <a:t>$3.5M / 0.6%</a:t>
                  </a:r>
                </a:p>
              </p:txBody>
            </p:sp>
          </p:grpSp>
        </p:grpSp>
      </p:grpSp>
      <p:sp>
        <p:nvSpPr>
          <p:cNvPr id="51" name="Title 1">
            <a:extLst>
              <a:ext uri="{FF2B5EF4-FFF2-40B4-BE49-F238E27FC236}">
                <a16:creationId xmlns:a16="http://schemas.microsoft.com/office/drawing/2014/main" id="{2D6C632C-33B5-1504-851B-B7C189B0D83B}"/>
              </a:ext>
            </a:extLst>
          </p:cNvPr>
          <p:cNvSpPr txBox="1">
            <a:spLocks/>
          </p:cNvSpPr>
          <p:nvPr userDrawn="1"/>
        </p:nvSpPr>
        <p:spPr>
          <a:xfrm>
            <a:off x="875791" y="1173856"/>
            <a:ext cx="2502951" cy="22551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Sound Financial Planning</a:t>
            </a:r>
          </a:p>
        </p:txBody>
      </p:sp>
      <p:grpSp>
        <p:nvGrpSpPr>
          <p:cNvPr id="52" name="Group 51">
            <a:extLst>
              <a:ext uri="{FF2B5EF4-FFF2-40B4-BE49-F238E27FC236}">
                <a16:creationId xmlns:a16="http://schemas.microsoft.com/office/drawing/2014/main" id="{59970228-93B5-394B-2683-730A57CC5377}"/>
              </a:ext>
            </a:extLst>
          </p:cNvPr>
          <p:cNvGrpSpPr/>
          <p:nvPr userDrawn="1"/>
        </p:nvGrpSpPr>
        <p:grpSpPr>
          <a:xfrm>
            <a:off x="10921158" y="238258"/>
            <a:ext cx="1041362" cy="1085910"/>
            <a:chOff x="10921158" y="238258"/>
            <a:chExt cx="1041362" cy="1085910"/>
          </a:xfrm>
        </p:grpSpPr>
        <p:pic>
          <p:nvPicPr>
            <p:cNvPr id="53" name="Picture 52">
              <a:extLst>
                <a:ext uri="{FF2B5EF4-FFF2-40B4-BE49-F238E27FC236}">
                  <a16:creationId xmlns:a16="http://schemas.microsoft.com/office/drawing/2014/main" id="{BC33F017-8719-3EDA-85EC-2A9FB39D25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21158" y="238258"/>
              <a:ext cx="1041362" cy="1034656"/>
            </a:xfrm>
            <a:prstGeom prst="rect">
              <a:avLst/>
            </a:prstGeom>
          </p:spPr>
        </p:pic>
        <p:sp>
          <p:nvSpPr>
            <p:cNvPr id="54" name="TextBox 53">
              <a:extLst>
                <a:ext uri="{FF2B5EF4-FFF2-40B4-BE49-F238E27FC236}">
                  <a16:creationId xmlns:a16="http://schemas.microsoft.com/office/drawing/2014/main" id="{8CF55AFC-B59C-C1BE-3D0B-82901FFA91BC}"/>
                </a:ext>
              </a:extLst>
            </p:cNvPr>
            <p:cNvSpPr txBox="1"/>
            <p:nvPr userDrawn="1"/>
          </p:nvSpPr>
          <p:spPr>
            <a:xfrm>
              <a:off x="11313656" y="954836"/>
              <a:ext cx="625079" cy="369332"/>
            </a:xfrm>
            <a:prstGeom prst="rect">
              <a:avLst/>
            </a:prstGeom>
            <a:noFill/>
          </p:spPr>
          <p:txBody>
            <a:bodyPr wrap="square" lIns="0" rIns="0" rtlCol="0" anchor="b">
              <a:spAutoFit/>
            </a:bodyPr>
            <a:lstStyle/>
            <a:p>
              <a:pPr algn="l"/>
              <a:r>
                <a:rPr lang="en-US" sz="600" kern="1200" spc="0">
                  <a:solidFill>
                    <a:schemeClr val="bg2">
                      <a:lumMod val="50000"/>
                    </a:schemeClr>
                  </a:solidFill>
                  <a:latin typeface="Arial" panose="020B0604020202020204" pitchFamily="34" charset="0"/>
                  <a:cs typeface="Arial" panose="020B0604020202020204" pitchFamily="34" charset="0"/>
                </a:rPr>
                <a:t>Orange County</a:t>
              </a:r>
            </a:p>
            <a:p>
              <a:pPr algn="l"/>
              <a:r>
                <a:rPr lang="en-US" sz="600" kern="1200" spc="0">
                  <a:solidFill>
                    <a:schemeClr val="bg2">
                      <a:lumMod val="50000"/>
                    </a:schemeClr>
                  </a:solidFill>
                  <a:latin typeface="Arial" panose="020B0604020202020204" pitchFamily="34" charset="0"/>
                  <a:cs typeface="Arial" panose="020B0604020202020204" pitchFamily="34" charset="0"/>
                </a:rPr>
                <a:t>Sanitation District</a:t>
              </a:r>
            </a:p>
            <a:p>
              <a:pPr algn="l"/>
              <a:r>
                <a:rPr lang="en-US" sz="600" kern="1200" spc="0">
                  <a:solidFill>
                    <a:schemeClr val="bg2">
                      <a:lumMod val="50000"/>
                    </a:schemeClr>
                  </a:solidFill>
                  <a:latin typeface="Arial" panose="020B0604020202020204" pitchFamily="34" charset="0"/>
                  <a:cs typeface="Arial" panose="020B0604020202020204" pitchFamily="34" charset="0"/>
                </a:rPr>
                <a:t>70</a:t>
              </a:r>
              <a:r>
                <a:rPr lang="en-US" sz="600" kern="1200" spc="0" baseline="30000">
                  <a:solidFill>
                    <a:schemeClr val="bg2">
                      <a:lumMod val="50000"/>
                    </a:schemeClr>
                  </a:solidFill>
                  <a:latin typeface="Arial" panose="020B0604020202020204" pitchFamily="34" charset="0"/>
                  <a:cs typeface="Arial" panose="020B0604020202020204" pitchFamily="34" charset="0"/>
                </a:rPr>
                <a:t>th</a:t>
              </a:r>
              <a:r>
                <a:rPr lang="en-US" sz="600" kern="1200" spc="0">
                  <a:solidFill>
                    <a:schemeClr val="bg2">
                      <a:lumMod val="50000"/>
                    </a:schemeClr>
                  </a:solidFill>
                  <a:latin typeface="Arial" panose="020B0604020202020204" pitchFamily="34" charset="0"/>
                  <a:cs typeface="Arial" panose="020B0604020202020204" pitchFamily="34" charset="0"/>
                </a:rPr>
                <a:t> Anniversary</a:t>
              </a:r>
            </a:p>
          </p:txBody>
        </p:sp>
      </p:grpSp>
    </p:spTree>
    <p:extLst>
      <p:ext uri="{BB962C8B-B14F-4D97-AF65-F5344CB8AC3E}">
        <p14:creationId xmlns:p14="http://schemas.microsoft.com/office/powerpoint/2010/main" val="2905232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80D7A-3CDF-726C-D965-178793B28113}"/>
              </a:ext>
            </a:extLst>
          </p:cNvPr>
          <p:cNvSpPr txBox="1"/>
          <p:nvPr userDrawn="1"/>
        </p:nvSpPr>
        <p:spPr>
          <a:xfrm>
            <a:off x="435329" y="6460254"/>
            <a:ext cx="4020763" cy="200055"/>
          </a:xfrm>
          <a:prstGeom prst="rect">
            <a:avLst/>
          </a:prstGeom>
          <a:noFill/>
        </p:spPr>
        <p:txBody>
          <a:bodyPr wrap="square" lIns="0" rIns="0" rtlCol="0" anchor="b">
            <a:spAutoFit/>
          </a:bodyPr>
          <a:lstStyle/>
          <a:p>
            <a:pPr algn="l"/>
            <a:r>
              <a:rPr lang="en-US" sz="700" kern="1200" spc="130">
                <a:solidFill>
                  <a:schemeClr val="bg2">
                    <a:lumMod val="50000"/>
                  </a:schemeClr>
                </a:solidFill>
                <a:latin typeface="Arial" panose="020B0604020202020204" pitchFamily="34" charset="0"/>
                <a:cs typeface="Arial" panose="020B0604020202020204" pitchFamily="34" charset="0"/>
              </a:rPr>
              <a:t>1954 - 2024</a:t>
            </a:r>
          </a:p>
        </p:txBody>
      </p:sp>
      <p:sp>
        <p:nvSpPr>
          <p:cNvPr id="4" name="TextBox 3">
            <a:extLst>
              <a:ext uri="{FF2B5EF4-FFF2-40B4-BE49-F238E27FC236}">
                <a16:creationId xmlns:a16="http://schemas.microsoft.com/office/drawing/2014/main" id="{4CEC3C6C-30C4-ED82-DA7B-7475C5B80517}"/>
              </a:ext>
            </a:extLst>
          </p:cNvPr>
          <p:cNvSpPr txBox="1"/>
          <p:nvPr userDrawn="1"/>
        </p:nvSpPr>
        <p:spPr>
          <a:xfrm>
            <a:off x="7748484" y="277146"/>
            <a:ext cx="4020763" cy="415498"/>
          </a:xfrm>
          <a:prstGeom prst="rect">
            <a:avLst/>
          </a:prstGeom>
          <a:noFill/>
        </p:spPr>
        <p:txBody>
          <a:bodyPr wrap="square" lIns="0" rIns="0" rtlCol="0" anchor="t">
            <a:spAutoFit/>
          </a:bodyPr>
          <a:lstStyle/>
          <a:p>
            <a:pPr algn="r"/>
            <a:r>
              <a:rPr lang="en-US" sz="1050" kern="1200" spc="130">
                <a:solidFill>
                  <a:schemeClr val="bg2">
                    <a:lumMod val="50000"/>
                  </a:schemeClr>
                </a:solidFill>
                <a:latin typeface="Arial" panose="020B0604020202020204" pitchFamily="34" charset="0"/>
                <a:cs typeface="Arial" panose="020B0604020202020204" pitchFamily="34" charset="0"/>
              </a:rPr>
              <a:t>Orange County Sanitation District</a:t>
            </a:r>
          </a:p>
          <a:p>
            <a:pPr algn="r"/>
            <a:r>
              <a:rPr lang="en-US" sz="1050" kern="1200" spc="130">
                <a:solidFill>
                  <a:schemeClr val="bg2">
                    <a:lumMod val="50000"/>
                  </a:schemeClr>
                </a:solidFill>
                <a:latin typeface="Arial" panose="020B0604020202020204" pitchFamily="34" charset="0"/>
                <a:cs typeface="Arial" panose="020B0604020202020204" pitchFamily="34" charset="0"/>
              </a:rPr>
              <a:t>70</a:t>
            </a:r>
            <a:r>
              <a:rPr lang="en-US" sz="1050" kern="1200" spc="130" baseline="30000">
                <a:solidFill>
                  <a:schemeClr val="bg2">
                    <a:lumMod val="50000"/>
                  </a:schemeClr>
                </a:solidFill>
                <a:latin typeface="Arial" panose="020B0604020202020204" pitchFamily="34" charset="0"/>
                <a:cs typeface="Arial" panose="020B0604020202020204" pitchFamily="34" charset="0"/>
              </a:rPr>
              <a:t>th</a:t>
            </a:r>
            <a:r>
              <a:rPr lang="en-US" sz="1050" kern="1200" spc="130">
                <a:solidFill>
                  <a:schemeClr val="bg2">
                    <a:lumMod val="50000"/>
                  </a:schemeClr>
                </a:solidFill>
                <a:latin typeface="Arial" panose="020B0604020202020204" pitchFamily="34" charset="0"/>
                <a:cs typeface="Arial" panose="020B0604020202020204" pitchFamily="34" charset="0"/>
              </a:rPr>
              <a:t> Anniversary</a:t>
            </a:r>
          </a:p>
        </p:txBody>
      </p:sp>
      <p:sp>
        <p:nvSpPr>
          <p:cNvPr id="5" name="Slide Number Placeholder 5">
            <a:extLst>
              <a:ext uri="{FF2B5EF4-FFF2-40B4-BE49-F238E27FC236}">
                <a16:creationId xmlns:a16="http://schemas.microsoft.com/office/drawing/2014/main" id="{42B73C52-30D4-BD66-8A73-5E38B248BE15}"/>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pic>
        <p:nvPicPr>
          <p:cNvPr id="6" name="Picture 5" descr="A white number with a circle and a black background&#10;&#10;Description automatically generated">
            <a:extLst>
              <a:ext uri="{FF2B5EF4-FFF2-40B4-BE49-F238E27FC236}">
                <a16:creationId xmlns:a16="http://schemas.microsoft.com/office/drawing/2014/main" id="{E2674577-802E-3E41-9490-4EF5134FD1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816133" y="302427"/>
            <a:ext cx="8559735" cy="6555574"/>
          </a:xfrm>
          <a:prstGeom prst="rect">
            <a:avLst/>
          </a:prstGeom>
        </p:spPr>
      </p:pic>
      <p:sp>
        <p:nvSpPr>
          <p:cNvPr id="7" name="Title 1">
            <a:extLst>
              <a:ext uri="{FF2B5EF4-FFF2-40B4-BE49-F238E27FC236}">
                <a16:creationId xmlns:a16="http://schemas.microsoft.com/office/drawing/2014/main" id="{0BD5E069-8757-AEFA-FF6A-A27A2B7AC2D4}"/>
              </a:ext>
            </a:extLst>
          </p:cNvPr>
          <p:cNvSpPr txBox="1">
            <a:spLocks/>
          </p:cNvSpPr>
          <p:nvPr userDrawn="1"/>
        </p:nvSpPr>
        <p:spPr>
          <a:xfrm>
            <a:off x="5591745" y="2957462"/>
            <a:ext cx="4161422" cy="12455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r>
              <a:rPr lang="en-US" sz="4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Questions?</a:t>
            </a:r>
          </a:p>
        </p:txBody>
      </p:sp>
    </p:spTree>
    <p:extLst>
      <p:ext uri="{BB962C8B-B14F-4D97-AF65-F5344CB8AC3E}">
        <p14:creationId xmlns:p14="http://schemas.microsoft.com/office/powerpoint/2010/main" val="3008408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80D7A-3CDF-726C-D965-178793B28113}"/>
              </a:ext>
            </a:extLst>
          </p:cNvPr>
          <p:cNvSpPr txBox="1"/>
          <p:nvPr userDrawn="1"/>
        </p:nvSpPr>
        <p:spPr>
          <a:xfrm>
            <a:off x="435329" y="6460254"/>
            <a:ext cx="4020763" cy="200055"/>
          </a:xfrm>
          <a:prstGeom prst="rect">
            <a:avLst/>
          </a:prstGeom>
          <a:noFill/>
        </p:spPr>
        <p:txBody>
          <a:bodyPr wrap="square" lIns="0" rIns="0" rtlCol="0" anchor="b">
            <a:spAutoFit/>
          </a:bodyPr>
          <a:lstStyle/>
          <a:p>
            <a:pPr algn="l"/>
            <a:r>
              <a:rPr lang="en-US" sz="700" kern="1200" spc="130">
                <a:solidFill>
                  <a:schemeClr val="bg1"/>
                </a:solidFill>
                <a:latin typeface="Arial" panose="020B0604020202020204" pitchFamily="34" charset="0"/>
                <a:cs typeface="Arial" panose="020B0604020202020204" pitchFamily="34" charset="0"/>
              </a:rPr>
              <a:t>1954 - 2024</a:t>
            </a:r>
          </a:p>
        </p:txBody>
      </p:sp>
      <p:sp>
        <p:nvSpPr>
          <p:cNvPr id="4" name="TextBox 3">
            <a:extLst>
              <a:ext uri="{FF2B5EF4-FFF2-40B4-BE49-F238E27FC236}">
                <a16:creationId xmlns:a16="http://schemas.microsoft.com/office/drawing/2014/main" id="{4CEC3C6C-30C4-ED82-DA7B-7475C5B80517}"/>
              </a:ext>
            </a:extLst>
          </p:cNvPr>
          <p:cNvSpPr txBox="1"/>
          <p:nvPr userDrawn="1"/>
        </p:nvSpPr>
        <p:spPr>
          <a:xfrm>
            <a:off x="7748484" y="277146"/>
            <a:ext cx="4020763" cy="415498"/>
          </a:xfrm>
          <a:prstGeom prst="rect">
            <a:avLst/>
          </a:prstGeom>
          <a:noFill/>
        </p:spPr>
        <p:txBody>
          <a:bodyPr wrap="square" lIns="0" rIns="0" rtlCol="0" anchor="t">
            <a:spAutoFit/>
          </a:bodyPr>
          <a:lstStyle/>
          <a:p>
            <a:pPr algn="r"/>
            <a:r>
              <a:rPr lang="en-US" sz="1050" kern="1200" spc="130">
                <a:solidFill>
                  <a:schemeClr val="bg1"/>
                </a:solidFill>
                <a:latin typeface="Arial" panose="020B0604020202020204" pitchFamily="34" charset="0"/>
                <a:cs typeface="Arial" panose="020B0604020202020204" pitchFamily="34" charset="0"/>
              </a:rPr>
              <a:t>Orange County Sanitation District</a:t>
            </a:r>
          </a:p>
          <a:p>
            <a:pPr algn="r"/>
            <a:r>
              <a:rPr lang="en-US" sz="1050" kern="1200" spc="130">
                <a:solidFill>
                  <a:schemeClr val="bg1"/>
                </a:solidFill>
                <a:latin typeface="Arial" panose="020B0604020202020204" pitchFamily="34" charset="0"/>
                <a:cs typeface="Arial" panose="020B0604020202020204" pitchFamily="34" charset="0"/>
              </a:rPr>
              <a:t>70</a:t>
            </a:r>
            <a:r>
              <a:rPr lang="en-US" sz="1050" kern="1200" spc="130" baseline="30000">
                <a:solidFill>
                  <a:schemeClr val="bg1"/>
                </a:solidFill>
                <a:latin typeface="Arial" panose="020B0604020202020204" pitchFamily="34" charset="0"/>
                <a:cs typeface="Arial" panose="020B0604020202020204" pitchFamily="34" charset="0"/>
              </a:rPr>
              <a:t>th</a:t>
            </a:r>
            <a:r>
              <a:rPr lang="en-US" sz="1050" kern="1200" spc="130">
                <a:solidFill>
                  <a:schemeClr val="bg1"/>
                </a:solidFill>
                <a:latin typeface="Arial" panose="020B0604020202020204" pitchFamily="34" charset="0"/>
                <a:cs typeface="Arial" panose="020B0604020202020204" pitchFamily="34" charset="0"/>
              </a:rPr>
              <a:t> Anniversary</a:t>
            </a:r>
          </a:p>
        </p:txBody>
      </p:sp>
      <p:sp>
        <p:nvSpPr>
          <p:cNvPr id="5" name="Slide Number Placeholder 5">
            <a:extLst>
              <a:ext uri="{FF2B5EF4-FFF2-40B4-BE49-F238E27FC236}">
                <a16:creationId xmlns:a16="http://schemas.microsoft.com/office/drawing/2014/main" id="{42B73C52-30D4-BD66-8A73-5E38B248BE15}"/>
              </a:ext>
            </a:extLst>
          </p:cNvPr>
          <p:cNvSpPr>
            <a:spLocks noGrp="1"/>
          </p:cNvSpPr>
          <p:nvPr>
            <p:ph type="sldNum" sz="quarter" idx="4"/>
          </p:nvPr>
        </p:nvSpPr>
        <p:spPr>
          <a:xfrm>
            <a:off x="11556642" y="6488691"/>
            <a:ext cx="611628" cy="365125"/>
          </a:xfrm>
          <a:prstGeom prst="rect">
            <a:avLst/>
          </a:prstGeom>
        </p:spPr>
        <p:txBody>
          <a:bodyPr vert="horz" lIns="91440" tIns="45720" rIns="91440" bIns="45720" rtlCol="0" anchor="ctr"/>
          <a:lstStyle>
            <a:lvl1pPr algn="r">
              <a:defRPr sz="1200">
                <a:solidFill>
                  <a:schemeClr val="bg1"/>
                </a:solidFill>
              </a:defRPr>
            </a:lvl1pPr>
          </a:lstStyle>
          <a:p>
            <a:fld id="{EA07271A-4EB3-4E0D-80D9-8ECE8E3D32EB}" type="slidenum">
              <a:rPr lang="en-US" smtClean="0"/>
              <a:pPr/>
              <a:t>‹#›</a:t>
            </a:fld>
            <a:endParaRPr lang="en-US"/>
          </a:p>
        </p:txBody>
      </p:sp>
      <p:sp>
        <p:nvSpPr>
          <p:cNvPr id="6" name="Title 1">
            <a:extLst>
              <a:ext uri="{FF2B5EF4-FFF2-40B4-BE49-F238E27FC236}">
                <a16:creationId xmlns:a16="http://schemas.microsoft.com/office/drawing/2014/main" id="{4312A60E-B77E-461A-8FBD-93483271E44C}"/>
              </a:ext>
            </a:extLst>
          </p:cNvPr>
          <p:cNvSpPr txBox="1">
            <a:spLocks/>
          </p:cNvSpPr>
          <p:nvPr userDrawn="1"/>
        </p:nvSpPr>
        <p:spPr>
          <a:xfrm>
            <a:off x="5591745" y="2957462"/>
            <a:ext cx="4161422" cy="12455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r>
              <a:rPr lang="en-US" sz="4800">
                <a:solidFill>
                  <a:schemeClr val="bg1"/>
                </a:solidFill>
                <a:cs typeface="Arial" panose="020B0604020202020204" pitchFamily="34" charset="0"/>
              </a:rPr>
              <a:t>Questions?</a:t>
            </a:r>
          </a:p>
        </p:txBody>
      </p:sp>
    </p:spTree>
    <p:extLst>
      <p:ext uri="{BB962C8B-B14F-4D97-AF65-F5344CB8AC3E}">
        <p14:creationId xmlns:p14="http://schemas.microsoft.com/office/powerpoint/2010/main" val="2442868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or More Info">
    <p:bg>
      <p:bgPr>
        <a:solidFill>
          <a:schemeClr val="bg1"/>
        </a:solidFill>
        <a:effectLst/>
      </p:bgPr>
    </p:bg>
    <p:spTree>
      <p:nvGrpSpPr>
        <p:cNvPr id="1" name=""/>
        <p:cNvGrpSpPr/>
        <p:nvPr/>
      </p:nvGrpSpPr>
      <p:grpSpPr>
        <a:xfrm>
          <a:off x="0" y="0"/>
          <a:ext cx="0" cy="0"/>
          <a:chOff x="0" y="0"/>
          <a:chExt cx="0" cy="0"/>
        </a:xfrm>
      </p:grpSpPr>
      <p:pic>
        <p:nvPicPr>
          <p:cNvPr id="26" name="Picture 25" descr="A group of men working on a road&#10;&#10;Description automatically generated">
            <a:extLst>
              <a:ext uri="{FF2B5EF4-FFF2-40B4-BE49-F238E27FC236}">
                <a16:creationId xmlns:a16="http://schemas.microsoft.com/office/drawing/2014/main" id="{60BE5A61-3875-2732-59D9-9B876FBDF2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12" name="TextBox 11">
            <a:extLst>
              <a:ext uri="{FF2B5EF4-FFF2-40B4-BE49-F238E27FC236}">
                <a16:creationId xmlns:a16="http://schemas.microsoft.com/office/drawing/2014/main" id="{0D871B52-850E-328A-49A6-DAD4D1D45A23}"/>
              </a:ext>
            </a:extLst>
          </p:cNvPr>
          <p:cNvSpPr txBox="1"/>
          <p:nvPr userDrawn="1"/>
        </p:nvSpPr>
        <p:spPr>
          <a:xfrm>
            <a:off x="435329" y="6460254"/>
            <a:ext cx="4020763" cy="200055"/>
          </a:xfrm>
          <a:prstGeom prst="rect">
            <a:avLst/>
          </a:prstGeom>
          <a:noFill/>
        </p:spPr>
        <p:txBody>
          <a:bodyPr wrap="square" lIns="0" rIns="0" rtlCol="0" anchor="b">
            <a:spAutoFit/>
          </a:bodyPr>
          <a:lstStyle/>
          <a:p>
            <a:pPr algn="l"/>
            <a:r>
              <a:rPr lang="en-US" sz="700" kern="1200" spc="130">
                <a:solidFill>
                  <a:schemeClr val="bg2">
                    <a:lumMod val="25000"/>
                  </a:schemeClr>
                </a:solidFill>
                <a:latin typeface="Arial" panose="020B0604020202020204" pitchFamily="34" charset="0"/>
                <a:cs typeface="Arial" panose="020B0604020202020204" pitchFamily="34" charset="0"/>
              </a:rPr>
              <a:t>1954 - 2024</a:t>
            </a:r>
          </a:p>
        </p:txBody>
      </p:sp>
      <p:sp>
        <p:nvSpPr>
          <p:cNvPr id="13" name="TextBox 12">
            <a:extLst>
              <a:ext uri="{FF2B5EF4-FFF2-40B4-BE49-F238E27FC236}">
                <a16:creationId xmlns:a16="http://schemas.microsoft.com/office/drawing/2014/main" id="{D97EBBD9-3BD1-A459-413A-EE844AFB5F7F}"/>
              </a:ext>
            </a:extLst>
          </p:cNvPr>
          <p:cNvSpPr txBox="1"/>
          <p:nvPr userDrawn="1"/>
        </p:nvSpPr>
        <p:spPr>
          <a:xfrm>
            <a:off x="435329" y="277146"/>
            <a:ext cx="4020763" cy="415498"/>
          </a:xfrm>
          <a:prstGeom prst="rect">
            <a:avLst/>
          </a:prstGeom>
          <a:noFill/>
        </p:spPr>
        <p:txBody>
          <a:bodyPr wrap="square" lIns="0" rIns="0" rtlCol="0" anchor="t">
            <a:spAutoFit/>
          </a:bodyPr>
          <a:lstStyle/>
          <a:p>
            <a:pPr algn="l"/>
            <a:r>
              <a:rPr lang="en-US" sz="1050" kern="1200" spc="130">
                <a:solidFill>
                  <a:schemeClr val="bg2">
                    <a:lumMod val="50000"/>
                  </a:schemeClr>
                </a:solidFill>
                <a:latin typeface="Arial" panose="020B0604020202020204" pitchFamily="34" charset="0"/>
                <a:cs typeface="Arial" panose="020B0604020202020204" pitchFamily="34" charset="0"/>
              </a:rPr>
              <a:t>Orange County Sanitation District</a:t>
            </a:r>
          </a:p>
          <a:p>
            <a:pPr algn="l"/>
            <a:r>
              <a:rPr lang="en-US" sz="1050" kern="1200" spc="130">
                <a:solidFill>
                  <a:schemeClr val="bg2">
                    <a:lumMod val="50000"/>
                  </a:schemeClr>
                </a:solidFill>
                <a:latin typeface="Arial" panose="020B0604020202020204" pitchFamily="34" charset="0"/>
                <a:cs typeface="Arial" panose="020B0604020202020204" pitchFamily="34" charset="0"/>
              </a:rPr>
              <a:t>70</a:t>
            </a:r>
            <a:r>
              <a:rPr lang="en-US" sz="1050" kern="1200" spc="130" baseline="30000">
                <a:solidFill>
                  <a:schemeClr val="bg2">
                    <a:lumMod val="50000"/>
                  </a:schemeClr>
                </a:solidFill>
                <a:latin typeface="Arial" panose="020B0604020202020204" pitchFamily="34" charset="0"/>
                <a:cs typeface="Arial" panose="020B0604020202020204" pitchFamily="34" charset="0"/>
              </a:rPr>
              <a:t>th</a:t>
            </a:r>
            <a:r>
              <a:rPr lang="en-US" sz="1050" kern="1200" spc="130">
                <a:solidFill>
                  <a:schemeClr val="bg2">
                    <a:lumMod val="50000"/>
                  </a:schemeClr>
                </a:solidFill>
                <a:latin typeface="Arial" panose="020B0604020202020204" pitchFamily="34" charset="0"/>
                <a:cs typeface="Arial" panose="020B0604020202020204" pitchFamily="34" charset="0"/>
              </a:rPr>
              <a:t> Anniversary</a:t>
            </a:r>
          </a:p>
        </p:txBody>
      </p:sp>
      <p:sp>
        <p:nvSpPr>
          <p:cNvPr id="3" name="Rectangle: Rounded Corners 2">
            <a:extLst>
              <a:ext uri="{FF2B5EF4-FFF2-40B4-BE49-F238E27FC236}">
                <a16:creationId xmlns:a16="http://schemas.microsoft.com/office/drawing/2014/main" id="{75E96E99-2291-994B-05A9-72A7E65CEF93}"/>
              </a:ext>
            </a:extLst>
          </p:cNvPr>
          <p:cNvSpPr/>
          <p:nvPr userDrawn="1"/>
        </p:nvSpPr>
        <p:spPr>
          <a:xfrm rot="5400000">
            <a:off x="626057" y="2004393"/>
            <a:ext cx="5074255" cy="3352800"/>
          </a:xfrm>
          <a:prstGeom prst="roundRect">
            <a:avLst>
              <a:gd name="adj" fmla="val 1363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A611036C-A100-D055-E210-987D8B6978DC}"/>
              </a:ext>
            </a:extLst>
          </p:cNvPr>
          <p:cNvSpPr txBox="1">
            <a:spLocks/>
          </p:cNvSpPr>
          <p:nvPr userDrawn="1"/>
        </p:nvSpPr>
        <p:spPr>
          <a:xfrm>
            <a:off x="1729599" y="1307862"/>
            <a:ext cx="2867172" cy="12455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r>
              <a:rPr lang="en-US" sz="3800">
                <a:gradFill flip="none" rotWithShape="1">
                  <a:gsLst>
                    <a:gs pos="0">
                      <a:srgbClr val="29ABE2"/>
                    </a:gs>
                    <a:gs pos="100000">
                      <a:srgbClr val="1D76BB"/>
                    </a:gs>
                  </a:gsLst>
                  <a:path path="circle">
                    <a:fillToRect l="100000" t="100000"/>
                  </a:path>
                  <a:tileRect r="-100000" b="-100000"/>
                </a:gradFill>
                <a:cs typeface="Arial" panose="020B0604020202020204" pitchFamily="34" charset="0"/>
              </a:rPr>
              <a:t>For More Information</a:t>
            </a:r>
          </a:p>
        </p:txBody>
      </p:sp>
      <p:sp>
        <p:nvSpPr>
          <p:cNvPr id="17" name="Content Placeholder 2">
            <a:extLst>
              <a:ext uri="{FF2B5EF4-FFF2-40B4-BE49-F238E27FC236}">
                <a16:creationId xmlns:a16="http://schemas.microsoft.com/office/drawing/2014/main" id="{C7EE02F2-05C5-B321-05C6-36B5D1A21193}"/>
              </a:ext>
            </a:extLst>
          </p:cNvPr>
          <p:cNvSpPr txBox="1">
            <a:spLocks/>
          </p:cNvSpPr>
          <p:nvPr userDrawn="1"/>
        </p:nvSpPr>
        <p:spPr>
          <a:xfrm>
            <a:off x="2099622" y="2615961"/>
            <a:ext cx="2127126" cy="610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spcBef>
                <a:spcPts val="1200"/>
              </a:spcBef>
              <a:spcAft>
                <a:spcPts val="0"/>
              </a:spcAft>
              <a:buNone/>
            </a:pPr>
            <a:r>
              <a:rPr lang="en-US" sz="1400" b="0">
                <a:solidFill>
                  <a:schemeClr val="tx1"/>
                </a:solidFill>
                <a:effectLst/>
                <a:latin typeface="+mn-lt"/>
                <a:ea typeface="Times New Roman" panose="02020603050405020304" pitchFamily="18" charset="0"/>
              </a:rPr>
              <a:t>Visit us at: OCSan.gov</a:t>
            </a:r>
            <a:br>
              <a:rPr lang="en-US" sz="1400" b="0">
                <a:solidFill>
                  <a:schemeClr val="tx1"/>
                </a:solidFill>
                <a:effectLst/>
                <a:latin typeface="+mn-lt"/>
                <a:ea typeface="Times New Roman" panose="02020603050405020304" pitchFamily="18" charset="0"/>
              </a:rPr>
            </a:br>
            <a:r>
              <a:rPr lang="en-US" sz="1400" b="0">
                <a:solidFill>
                  <a:schemeClr val="tx1"/>
                </a:solidFill>
                <a:effectLst/>
                <a:latin typeface="+mn-lt"/>
                <a:ea typeface="Times New Roman" panose="02020603050405020304" pitchFamily="18" charset="0"/>
              </a:rPr>
              <a:t>Follow us: @OCSanDistrict</a:t>
            </a:r>
          </a:p>
        </p:txBody>
      </p:sp>
      <p:pic>
        <p:nvPicPr>
          <p:cNvPr id="18" name="Picture 17" descr="Icon&#10;&#10;Description automatically generated">
            <a:extLst>
              <a:ext uri="{FF2B5EF4-FFF2-40B4-BE49-F238E27FC236}">
                <a16:creationId xmlns:a16="http://schemas.microsoft.com/office/drawing/2014/main" id="{C862DA56-FED5-E2B6-1A08-9D61BFFF07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a:stretch/>
        </p:blipFill>
        <p:spPr>
          <a:xfrm>
            <a:off x="2529721" y="3121151"/>
            <a:ext cx="1266928" cy="408714"/>
          </a:xfrm>
          <a:prstGeom prst="rect">
            <a:avLst/>
          </a:prstGeom>
        </p:spPr>
      </p:pic>
      <p:pic>
        <p:nvPicPr>
          <p:cNvPr id="19" name="Picture 18" descr="Icon&#10;&#10;Description automatically generated">
            <a:extLst>
              <a:ext uri="{FF2B5EF4-FFF2-40B4-BE49-F238E27FC236}">
                <a16:creationId xmlns:a16="http://schemas.microsoft.com/office/drawing/2014/main" id="{2549324F-C1DB-B8E3-4EE8-66DD339DAF8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1"/>
          <a:stretch/>
        </p:blipFill>
        <p:spPr>
          <a:xfrm>
            <a:off x="2529721" y="3885675"/>
            <a:ext cx="843268" cy="408714"/>
          </a:xfrm>
          <a:prstGeom prst="rect">
            <a:avLst/>
          </a:prstGeom>
        </p:spPr>
      </p:pic>
      <p:sp>
        <p:nvSpPr>
          <p:cNvPr id="20" name="Content Placeholder 2">
            <a:extLst>
              <a:ext uri="{FF2B5EF4-FFF2-40B4-BE49-F238E27FC236}">
                <a16:creationId xmlns:a16="http://schemas.microsoft.com/office/drawing/2014/main" id="{A96CA842-9F28-63D3-0A92-9F5B6276C780}"/>
              </a:ext>
            </a:extLst>
          </p:cNvPr>
          <p:cNvSpPr txBox="1">
            <a:spLocks/>
          </p:cNvSpPr>
          <p:nvPr userDrawn="1"/>
        </p:nvSpPr>
        <p:spPr>
          <a:xfrm>
            <a:off x="2741551" y="3609567"/>
            <a:ext cx="843268" cy="272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spcBef>
                <a:spcPts val="1200"/>
              </a:spcBef>
              <a:spcAft>
                <a:spcPts val="0"/>
              </a:spcAft>
              <a:buNone/>
            </a:pPr>
            <a:r>
              <a:rPr lang="en-US" sz="1400" b="0" i="1">
                <a:solidFill>
                  <a:schemeClr val="tx1"/>
                </a:solidFill>
                <a:effectLst/>
                <a:latin typeface="+mn-lt"/>
                <a:ea typeface="Times New Roman" panose="02020603050405020304" pitchFamily="18" charset="0"/>
              </a:rPr>
              <a:t>Also on…</a:t>
            </a:r>
          </a:p>
        </p:txBody>
      </p:sp>
      <p:sp>
        <p:nvSpPr>
          <p:cNvPr id="21" name="Text Placeholder 2">
            <a:extLst>
              <a:ext uri="{FF2B5EF4-FFF2-40B4-BE49-F238E27FC236}">
                <a16:creationId xmlns:a16="http://schemas.microsoft.com/office/drawing/2014/main" id="{D4A76F78-8F01-B212-0169-546E73821E3B}"/>
              </a:ext>
            </a:extLst>
          </p:cNvPr>
          <p:cNvSpPr>
            <a:spLocks noGrp="1"/>
          </p:cNvSpPr>
          <p:nvPr>
            <p:ph type="body" idx="1" hasCustomPrompt="1"/>
          </p:nvPr>
        </p:nvSpPr>
        <p:spPr>
          <a:xfrm>
            <a:off x="1729599" y="4574088"/>
            <a:ext cx="2867172" cy="1478372"/>
          </a:xfrm>
        </p:spPr>
        <p:txBody>
          <a:bodyPr tIns="182880" anchor="t">
            <a:noAutofit/>
          </a:bodyPr>
          <a:lstStyle>
            <a:lvl1pPr marL="0" indent="0" algn="ctr">
              <a:lnSpc>
                <a:spcPts val="900"/>
              </a:lnSpc>
              <a:spcAft>
                <a:spcPts val="0"/>
              </a:spcAft>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 info here</a:t>
            </a:r>
          </a:p>
        </p:txBody>
      </p:sp>
      <p:pic>
        <p:nvPicPr>
          <p:cNvPr id="22" name="Picture 21" descr="A white letter on a green background&#10;&#10;Description automatically generated">
            <a:extLst>
              <a:ext uri="{FF2B5EF4-FFF2-40B4-BE49-F238E27FC236}">
                <a16:creationId xmlns:a16="http://schemas.microsoft.com/office/drawing/2014/main" id="{4E4CECBE-9984-2820-6172-B522321A4F9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21665" y="3905116"/>
            <a:ext cx="389273" cy="389273"/>
          </a:xfrm>
          <a:prstGeom prst="rect">
            <a:avLst/>
          </a:prstGeom>
        </p:spPr>
      </p:pic>
      <p:sp>
        <p:nvSpPr>
          <p:cNvPr id="23" name="Rectangle 22">
            <a:extLst>
              <a:ext uri="{FF2B5EF4-FFF2-40B4-BE49-F238E27FC236}">
                <a16:creationId xmlns:a16="http://schemas.microsoft.com/office/drawing/2014/main" id="{4554650A-2E84-379E-5955-4F12C07E1420}"/>
              </a:ext>
            </a:extLst>
          </p:cNvPr>
          <p:cNvSpPr/>
          <p:nvPr userDrawn="1"/>
        </p:nvSpPr>
        <p:spPr>
          <a:xfrm>
            <a:off x="2951355" y="3117082"/>
            <a:ext cx="421634" cy="445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2E2F293-6AF5-C08A-2AA4-EE5154ECCC2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995057" y="3164683"/>
            <a:ext cx="366592" cy="345158"/>
          </a:xfrm>
          <a:prstGeom prst="rect">
            <a:avLst/>
          </a:prstGeom>
        </p:spPr>
      </p:pic>
    </p:spTree>
    <p:extLst>
      <p:ext uri="{BB962C8B-B14F-4D97-AF65-F5344CB8AC3E}">
        <p14:creationId xmlns:p14="http://schemas.microsoft.com/office/powerpoint/2010/main" val="4121948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mp; Content">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7B75122-DA1B-CBCD-55E4-1C7D3031DD90}"/>
              </a:ext>
            </a:extLst>
          </p:cNvPr>
          <p:cNvSpPr txBox="1"/>
          <p:nvPr userDrawn="1"/>
        </p:nvSpPr>
        <p:spPr>
          <a:xfrm>
            <a:off x="5725529" y="6568001"/>
            <a:ext cx="4020763" cy="200055"/>
          </a:xfrm>
          <a:prstGeom prst="rect">
            <a:avLst/>
          </a:prstGeom>
          <a:noFill/>
        </p:spPr>
        <p:txBody>
          <a:bodyPr wrap="square" lIns="0" rIns="0" rtlCol="0" anchor="b">
            <a:spAutoFit/>
          </a:bodyPr>
          <a:lstStyle/>
          <a:p>
            <a:pPr algn="r"/>
            <a:r>
              <a:rPr lang="en-US" sz="700" kern="1200" spc="130">
                <a:solidFill>
                  <a:schemeClr val="bg2">
                    <a:lumMod val="50000"/>
                  </a:schemeClr>
                </a:solidFill>
                <a:latin typeface="Arial" panose="020B0604020202020204" pitchFamily="34" charset="0"/>
                <a:cs typeface="Arial" panose="020B0604020202020204" pitchFamily="34" charset="0"/>
              </a:rPr>
              <a:t>Orange County Sanitation District | 70</a:t>
            </a:r>
            <a:r>
              <a:rPr lang="en-US" sz="700" kern="1200" spc="130" baseline="30000">
                <a:solidFill>
                  <a:schemeClr val="bg2">
                    <a:lumMod val="50000"/>
                  </a:schemeClr>
                </a:solidFill>
                <a:latin typeface="Arial" panose="020B0604020202020204" pitchFamily="34" charset="0"/>
                <a:cs typeface="Arial" panose="020B0604020202020204" pitchFamily="34" charset="0"/>
              </a:rPr>
              <a:t>th</a:t>
            </a:r>
            <a:r>
              <a:rPr lang="en-US" sz="700" kern="1200" spc="130">
                <a:solidFill>
                  <a:schemeClr val="bg2">
                    <a:lumMod val="50000"/>
                  </a:schemeClr>
                </a:solidFill>
                <a:latin typeface="Arial" panose="020B0604020202020204" pitchFamily="34" charset="0"/>
                <a:cs typeface="Arial" panose="020B0604020202020204" pitchFamily="34" charset="0"/>
              </a:rPr>
              <a:t> Anniversary</a:t>
            </a:r>
          </a:p>
        </p:txBody>
      </p:sp>
      <p:sp>
        <p:nvSpPr>
          <p:cNvPr id="3" name="TextBox 2">
            <a:extLst>
              <a:ext uri="{FF2B5EF4-FFF2-40B4-BE49-F238E27FC236}">
                <a16:creationId xmlns:a16="http://schemas.microsoft.com/office/drawing/2014/main" id="{38B84F27-5052-06D3-5519-77A35D3D49C1}"/>
              </a:ext>
            </a:extLst>
          </p:cNvPr>
          <p:cNvSpPr txBox="1"/>
          <p:nvPr userDrawn="1"/>
        </p:nvSpPr>
        <p:spPr>
          <a:xfrm>
            <a:off x="435329" y="6568001"/>
            <a:ext cx="4020763" cy="200055"/>
          </a:xfrm>
          <a:prstGeom prst="rect">
            <a:avLst/>
          </a:prstGeom>
          <a:noFill/>
        </p:spPr>
        <p:txBody>
          <a:bodyPr wrap="square" lIns="0" rIns="0" rtlCol="0" anchor="b">
            <a:spAutoFit/>
          </a:bodyPr>
          <a:lstStyle/>
          <a:p>
            <a:pPr algn="l"/>
            <a:r>
              <a:rPr lang="en-US" sz="700" kern="1200" spc="130">
                <a:solidFill>
                  <a:schemeClr val="bg2">
                    <a:lumMod val="50000"/>
                  </a:schemeClr>
                </a:solidFill>
                <a:latin typeface="Arial" panose="020B0604020202020204" pitchFamily="34" charset="0"/>
                <a:cs typeface="Arial" panose="020B0604020202020204" pitchFamily="34" charset="0"/>
              </a:rPr>
              <a:t>1954 - 2024</a:t>
            </a:r>
          </a:p>
        </p:txBody>
      </p:sp>
      <p:sp>
        <p:nvSpPr>
          <p:cNvPr id="2" name="Content Placeholder 4">
            <a:extLst>
              <a:ext uri="{FF2B5EF4-FFF2-40B4-BE49-F238E27FC236}">
                <a16:creationId xmlns:a16="http://schemas.microsoft.com/office/drawing/2014/main" id="{C3C4A0F9-0064-CFBE-13D4-6F2E296184C2}"/>
              </a:ext>
            </a:extLst>
          </p:cNvPr>
          <p:cNvSpPr>
            <a:spLocks noGrp="1"/>
          </p:cNvSpPr>
          <p:nvPr>
            <p:ph sz="quarter" idx="11"/>
          </p:nvPr>
        </p:nvSpPr>
        <p:spPr>
          <a:xfrm>
            <a:off x="435329" y="1322092"/>
            <a:ext cx="9480831" cy="5030437"/>
          </a:xfrm>
        </p:spPr>
        <p:txBody>
          <a:bodyPr numCol="1"/>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pic>
        <p:nvPicPr>
          <p:cNvPr id="14" name="Picture 13" descr="A white logo with a black background&#10;&#10;Description automatically generated">
            <a:extLst>
              <a:ext uri="{FF2B5EF4-FFF2-40B4-BE49-F238E27FC236}">
                <a16:creationId xmlns:a16="http://schemas.microsoft.com/office/drawing/2014/main" id="{CD7C070C-F6A9-9E3F-21FC-1D7F66B15F4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748339" y="5303520"/>
            <a:ext cx="2443660" cy="1554480"/>
          </a:xfrm>
          <a:prstGeom prst="rect">
            <a:avLst/>
          </a:prstGeom>
        </p:spPr>
      </p:pic>
      <p:sp>
        <p:nvSpPr>
          <p:cNvPr id="5" name="Rectangle: Rounded Corners 4">
            <a:extLst>
              <a:ext uri="{FF2B5EF4-FFF2-40B4-BE49-F238E27FC236}">
                <a16:creationId xmlns:a16="http://schemas.microsoft.com/office/drawing/2014/main" id="{EA55A3B0-C6E2-5075-26E1-3A4EB159AED2}"/>
              </a:ext>
            </a:extLst>
          </p:cNvPr>
          <p:cNvSpPr/>
          <p:nvPr userDrawn="1"/>
        </p:nvSpPr>
        <p:spPr>
          <a:xfrm rot="5400000">
            <a:off x="4695874" y="-4829256"/>
            <a:ext cx="791223" cy="10829679"/>
          </a:xfrm>
          <a:prstGeom prst="roundRect">
            <a:avLst/>
          </a:prstGeom>
          <a:solidFill>
            <a:schemeClr val="bg1"/>
          </a:solidFill>
          <a:ln w="19050">
            <a:gradFill>
              <a:gsLst>
                <a:gs pos="0">
                  <a:srgbClr val="229FDF"/>
                </a:gs>
                <a:gs pos="100000">
                  <a:srgbClr val="2C88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 baseline="30000"/>
              <a:t>v</a:t>
            </a:r>
          </a:p>
        </p:txBody>
      </p:sp>
      <p:sp>
        <p:nvSpPr>
          <p:cNvPr id="6" name="Title Placeholder 1">
            <a:extLst>
              <a:ext uri="{FF2B5EF4-FFF2-40B4-BE49-F238E27FC236}">
                <a16:creationId xmlns:a16="http://schemas.microsoft.com/office/drawing/2014/main" id="{DA42A596-28BF-BF4F-EAE9-7E9CC442D31D}"/>
              </a:ext>
            </a:extLst>
          </p:cNvPr>
          <p:cNvSpPr>
            <a:spLocks noGrp="1"/>
          </p:cNvSpPr>
          <p:nvPr>
            <p:ph type="title"/>
          </p:nvPr>
        </p:nvSpPr>
        <p:spPr>
          <a:xfrm>
            <a:off x="397493" y="248762"/>
            <a:ext cx="9888331" cy="678989"/>
          </a:xfrm>
          <a:prstGeom prst="rect">
            <a:avLst/>
          </a:prstGeom>
        </p:spPr>
        <p:txBody>
          <a:bodyPr vert="horz" wrap="square"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08054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a:xfrm>
            <a:off x="129284" y="6417994"/>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11" name="Picture 10">
            <a:extLst>
              <a:ext uri="{FF2B5EF4-FFF2-40B4-BE49-F238E27FC236}">
                <a16:creationId xmlns:a16="http://schemas.microsoft.com/office/drawing/2014/main" id="{93F0212D-5042-470D-AF56-796A1F5896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6C30F7F-621D-5BF4-DCC9-54317309C01A}"/>
              </a:ext>
            </a:extLst>
          </p:cNvPr>
          <p:cNvSpPr/>
          <p:nvPr userDrawn="1"/>
        </p:nvSpPr>
        <p:spPr>
          <a:xfrm rot="5400000">
            <a:off x="1785144" y="2141588"/>
            <a:ext cx="2819400" cy="3494088"/>
          </a:xfrm>
          <a:prstGeom prst="roundRect">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04D60EDD-5F8F-D745-C0D5-846BCB9E62BC}"/>
              </a:ext>
            </a:extLst>
          </p:cNvPr>
          <p:cNvSpPr txBox="1">
            <a:spLocks/>
          </p:cNvSpPr>
          <p:nvPr userDrawn="1"/>
        </p:nvSpPr>
        <p:spPr>
          <a:xfrm>
            <a:off x="1791017" y="3977104"/>
            <a:ext cx="2802527" cy="1070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B75BB"/>
                </a:solidFill>
                <a:effectLst/>
                <a:uLnTx/>
                <a:uFillTx/>
                <a:latin typeface="Calibri"/>
                <a:ea typeface="+mn-ea"/>
                <a:cs typeface="+mn-cs"/>
              </a:rPr>
              <a:t>“To protect public health and the environment by providing effective wastewater collection, treatment, and recycling.”</a:t>
            </a:r>
          </a:p>
        </p:txBody>
      </p:sp>
      <p:sp>
        <p:nvSpPr>
          <p:cNvPr id="10" name="Title 1">
            <a:extLst>
              <a:ext uri="{FF2B5EF4-FFF2-40B4-BE49-F238E27FC236}">
                <a16:creationId xmlns:a16="http://schemas.microsoft.com/office/drawing/2014/main" id="{B74410BB-D164-9EE7-7CBB-6382C3B3003F}"/>
              </a:ext>
            </a:extLst>
          </p:cNvPr>
          <p:cNvSpPr txBox="1">
            <a:spLocks/>
          </p:cNvSpPr>
          <p:nvPr userDrawn="1"/>
        </p:nvSpPr>
        <p:spPr>
          <a:xfrm>
            <a:off x="1791017" y="2718698"/>
            <a:ext cx="2802527" cy="12584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solidFill>
                  <a:schemeClr val="bg1">
                    <a:lumMod val="75000"/>
                  </a:schemeClr>
                </a:solidFill>
                <a:latin typeface="Arial"/>
                <a:cs typeface="Arial" panose="020B0604020202020204" pitchFamily="34" charset="0"/>
              </a:rPr>
              <a:t>Our</a:t>
            </a:r>
          </a:p>
          <a:p>
            <a:pPr algn="l"/>
            <a:r>
              <a:rPr lang="en-US" sz="3800">
                <a:solidFill>
                  <a:schemeClr val="bg1">
                    <a:lumMod val="75000"/>
                  </a:schemeClr>
                </a:solidFill>
                <a:latin typeface="Arial"/>
                <a:cs typeface="Arial" panose="020B0604020202020204" pitchFamily="34" charset="0"/>
              </a:rPr>
              <a:t>Mission</a:t>
            </a:r>
          </a:p>
        </p:txBody>
      </p:sp>
    </p:spTree>
    <p:extLst>
      <p:ext uri="{BB962C8B-B14F-4D97-AF65-F5344CB8AC3E}">
        <p14:creationId xmlns:p14="http://schemas.microsoft.com/office/powerpoint/2010/main" val="253745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66968-2107-49C3-AB32-DC666B6F7FD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3291382" cy="6858000"/>
          </a:xfrm>
          <a:prstGeom prst="rect">
            <a:avLst/>
          </a:prstGeom>
        </p:spPr>
      </p:pic>
      <p:grpSp>
        <p:nvGrpSpPr>
          <p:cNvPr id="7" name="Group 6">
            <a:extLst>
              <a:ext uri="{FF2B5EF4-FFF2-40B4-BE49-F238E27FC236}">
                <a16:creationId xmlns:a16="http://schemas.microsoft.com/office/drawing/2014/main" id="{17338AF3-865F-DCDA-2606-490201A1D0CC}"/>
              </a:ext>
            </a:extLst>
          </p:cNvPr>
          <p:cNvGrpSpPr/>
          <p:nvPr userDrawn="1"/>
        </p:nvGrpSpPr>
        <p:grpSpPr>
          <a:xfrm>
            <a:off x="4185659" y="1861157"/>
            <a:ext cx="7168141" cy="3498637"/>
            <a:chOff x="4185659" y="1990519"/>
            <a:chExt cx="7168141" cy="3498637"/>
          </a:xfrm>
        </p:grpSpPr>
        <p:sp>
          <p:nvSpPr>
            <p:cNvPr id="2" name="Content Placeholder 2">
              <a:extLst>
                <a:ext uri="{FF2B5EF4-FFF2-40B4-BE49-F238E27FC236}">
                  <a16:creationId xmlns:a16="http://schemas.microsoft.com/office/drawing/2014/main" id="{01CE1D40-54A5-69F9-E67C-F7D7F07ABE4D}"/>
                </a:ext>
              </a:extLst>
            </p:cNvPr>
            <p:cNvSpPr txBox="1">
              <a:spLocks/>
            </p:cNvSpPr>
            <p:nvPr userDrawn="1"/>
          </p:nvSpPr>
          <p:spPr>
            <a:xfrm>
              <a:off x="4185659" y="2449865"/>
              <a:ext cx="7168141" cy="3039291"/>
            </a:xfrm>
            <a:prstGeom prst="rect">
              <a:avLst/>
            </a:prstGeom>
          </p:spPr>
          <p:txBody>
            <a:bodyPr numCol="2" spcCol="4572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Providing reliable, responsive, and affordable services in line with customer needs and expectations.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Protecting public health and the environment utilizing all practical and effective means for wastewater, energy, and solids resource recovery.</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Continually seeking efficiencies to ensure that the public’s money is wisely spent.</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Communicating our mission and strategies with those we serve and all other stakeholders.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Partnering with others to benefit our customers, this region, and our industry.</a:t>
              </a:r>
              <a:endParaRPr lang="en-US" sz="1400">
                <a:effectLst/>
                <a:latin typeface="+mn-lt"/>
                <a:ea typeface="Calibri" panose="020F0502020204030204" pitchFamily="34" charset="0"/>
                <a:cs typeface="MinionPro-Regular"/>
              </a:endParaRPr>
            </a:p>
            <a:p>
              <a:pPr marL="228600" marR="0" indent="-228600">
                <a:lnSpc>
                  <a:spcPct val="107000"/>
                </a:lnSpc>
                <a:spcBef>
                  <a:spcPts val="0"/>
                </a:spcBef>
                <a:spcAft>
                  <a:spcPts val="80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Creating the best possible workforce in terms of safety, productivity, customer service, and training.</a:t>
              </a:r>
              <a:endParaRPr lang="en-US" sz="1400">
                <a:effectLst/>
                <a:latin typeface="+mn-lt"/>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F49AF8C-41FA-69FA-3557-224B11E10120}"/>
                </a:ext>
              </a:extLst>
            </p:cNvPr>
            <p:cNvSpPr txBox="1">
              <a:spLocks/>
            </p:cNvSpPr>
            <p:nvPr userDrawn="1"/>
          </p:nvSpPr>
          <p:spPr>
            <a:xfrm>
              <a:off x="4185659" y="1990519"/>
              <a:ext cx="7168141" cy="38081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0"/>
                </a:spcBef>
                <a:spcAft>
                  <a:spcPts val="1350"/>
                </a:spcAft>
                <a:buNone/>
              </a:pPr>
              <a:r>
                <a:rPr lang="en-US" sz="1800" b="1" spc="0">
                  <a:solidFill>
                    <a:srgbClr val="1B75BB"/>
                  </a:solidFill>
                  <a:effectLst/>
                  <a:latin typeface="+mn-lt"/>
                  <a:ea typeface="Calibri" panose="020F0502020204030204" pitchFamily="34" charset="0"/>
                  <a:cs typeface="Helvetica LT Pro" panose="020B0504020202020204" pitchFamily="34" charset="0"/>
                </a:rPr>
                <a:t>Orange County Sanitation District will be a leader in:</a:t>
              </a:r>
              <a:endParaRPr lang="en-US" sz="1800" b="1">
                <a:solidFill>
                  <a:srgbClr val="1B75BB"/>
                </a:solidFill>
                <a:effectLst/>
                <a:latin typeface="+mn-lt"/>
                <a:ea typeface="Calibri" panose="020F0502020204030204" pitchFamily="34" charset="0"/>
                <a:cs typeface="MinionPro-Regular"/>
              </a:endParaRPr>
            </a:p>
          </p:txBody>
        </p:sp>
      </p:grpSp>
      <p:cxnSp>
        <p:nvCxnSpPr>
          <p:cNvPr id="11" name="Straight Connector 10">
            <a:extLst>
              <a:ext uri="{FF2B5EF4-FFF2-40B4-BE49-F238E27FC236}">
                <a16:creationId xmlns:a16="http://schemas.microsoft.com/office/drawing/2014/main" id="{D0D4ED7A-1A0B-9779-4A01-836F38490FDE}"/>
              </a:ext>
            </a:extLst>
          </p:cNvPr>
          <p:cNvCxnSpPr>
            <a:cxnSpLocks/>
          </p:cNvCxnSpPr>
          <p:nvPr userDrawn="1"/>
        </p:nvCxnSpPr>
        <p:spPr>
          <a:xfrm flipH="1">
            <a:off x="3291381" y="1724213"/>
            <a:ext cx="8405319" cy="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E359AE8-2871-0528-C2DF-8540D99F9D7D}"/>
              </a:ext>
            </a:extLst>
          </p:cNvPr>
          <p:cNvSpPr txBox="1">
            <a:spLocks/>
          </p:cNvSpPr>
          <p:nvPr userDrawn="1"/>
        </p:nvSpPr>
        <p:spPr>
          <a:xfrm>
            <a:off x="4038600" y="381603"/>
            <a:ext cx="6810375"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9600">
                <a:solidFill>
                  <a:schemeClr val="bg1">
                    <a:lumMod val="75000"/>
                  </a:schemeClr>
                </a:solidFill>
                <a:latin typeface="Arial"/>
                <a:cs typeface="Arial" panose="020B0604020202020204" pitchFamily="34" charset="0"/>
              </a:rPr>
              <a:t>Our Vision</a:t>
            </a:r>
          </a:p>
        </p:txBody>
      </p:sp>
      <p:sp>
        <p:nvSpPr>
          <p:cNvPr id="12" name="TextBox 11">
            <a:extLst>
              <a:ext uri="{FF2B5EF4-FFF2-40B4-BE49-F238E27FC236}">
                <a16:creationId xmlns:a16="http://schemas.microsoft.com/office/drawing/2014/main" id="{F5E8464E-821F-984C-09A0-6045BFD90EB0}"/>
              </a:ext>
            </a:extLst>
          </p:cNvPr>
          <p:cNvSpPr txBox="1"/>
          <p:nvPr userDrawn="1"/>
        </p:nvSpPr>
        <p:spPr>
          <a:xfrm>
            <a:off x="4185659" y="5260920"/>
            <a:ext cx="7511041" cy="738664"/>
          </a:xfrm>
          <a:prstGeom prst="rect">
            <a:avLst/>
          </a:prstGeom>
          <a:noFill/>
        </p:spPr>
        <p:txBody>
          <a:bodyPr wrap="square" rtlCol="0">
            <a:spAutoFit/>
          </a:bodyPr>
          <a:lstStyle/>
          <a:p>
            <a:pPr marL="0" marR="0">
              <a:spcBef>
                <a:spcPts val="1200"/>
              </a:spcBef>
              <a:spcAft>
                <a:spcPts val="0"/>
              </a:spcAft>
            </a:pPr>
            <a:r>
              <a:rPr lang="en-US" sz="1400" b="0">
                <a:solidFill>
                  <a:schemeClr val="tx1"/>
                </a:solidFill>
                <a:effectLst/>
                <a:latin typeface="+mn-lt"/>
                <a:ea typeface="Times New Roman" panose="02020603050405020304" pitchFamily="18" charset="0"/>
              </a:rPr>
              <a:t>The Vision Statement supports the Mission Statement by expressing a broad philosophy of what the Orange County Sanitation District strives to achieve now and in the future in the delivery of services to our customers, vendors, other agencies, the general public and each other.</a:t>
            </a:r>
          </a:p>
        </p:txBody>
      </p:sp>
      <p:sp>
        <p:nvSpPr>
          <p:cNvPr id="8" name="Date Placeholder 3">
            <a:extLst>
              <a:ext uri="{FF2B5EF4-FFF2-40B4-BE49-F238E27FC236}">
                <a16:creationId xmlns:a16="http://schemas.microsoft.com/office/drawing/2014/main" id="{31C3A8C2-66E6-512D-3184-112AD7173BE5}"/>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0" name="Footer Placeholder 4">
            <a:extLst>
              <a:ext uri="{FF2B5EF4-FFF2-40B4-BE49-F238E27FC236}">
                <a16:creationId xmlns:a16="http://schemas.microsoft.com/office/drawing/2014/main" id="{30E17A4A-113E-93F9-FB43-04E8CF08A6F3}"/>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5">
            <a:extLst>
              <a:ext uri="{FF2B5EF4-FFF2-40B4-BE49-F238E27FC236}">
                <a16:creationId xmlns:a16="http://schemas.microsoft.com/office/drawing/2014/main" id="{1364A414-8206-DA82-B15E-6ED78B689D8C}"/>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91861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42" presetClass="path" presetSubtype="0" accel="12000" decel="88000" fill="hold" nodeType="withEffect">
                                  <p:stCondLst>
                                    <p:cond delay="0"/>
                                  </p:stCondLst>
                                  <p:childTnLst>
                                    <p:animMotion origin="layout" path="M 4.16667E-7 1.11111E-6 L 4.16667E-7 0.25 " pathEditMode="relative" rAng="0" ptsTypes="AA">
                                      <p:cBhvr>
                                        <p:cTn id="13" dur="3000" spd="-100000" fill="hold"/>
                                        <p:tgtEl>
                                          <p:spTgt spid="7"/>
                                        </p:tgtEl>
                                        <p:attrNameLst>
                                          <p:attrName>ppt_x</p:attrName>
                                          <p:attrName>ppt_y</p:attrName>
                                        </p:attrNameLst>
                                      </p:cBhvr>
                                      <p:rCtr x="0" y="12500"/>
                                    </p:animMotion>
                                  </p:childTnLst>
                                </p:cTn>
                              </p:par>
                              <p:par>
                                <p:cTn id="14" presetID="10" presetClass="entr" presetSubtype="0" fill="hold" grpId="0" nodeType="withEffect">
                                  <p:stCondLst>
                                    <p:cond delay="7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42" presetClass="path" presetSubtype="0" accel="50000" decel="50000" fill="hold" grpId="1" nodeType="withEffect">
                                  <p:stCondLst>
                                    <p:cond delay="400"/>
                                  </p:stCondLst>
                                  <p:childTnLst>
                                    <p:animMotion origin="layout" path="M -2.08333E-6 -3.33333E-6 L -2.08333E-6 0.25 " pathEditMode="relative" rAng="0" ptsTypes="AA">
                                      <p:cBhvr>
                                        <p:cTn id="18" dur="2000" spd="-100000" fill="hold"/>
                                        <p:tgtEl>
                                          <p:spTgt spid="1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re Value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2646A46-0CAD-77E4-B74E-E2E5DC0F3557}"/>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047" t="2" r="1224" b="28976"/>
          <a:stretch/>
        </p:blipFill>
        <p:spPr>
          <a:xfrm>
            <a:off x="0" y="3836100"/>
            <a:ext cx="8538735" cy="3021900"/>
          </a:xfrm>
          <a:prstGeom prst="rect">
            <a:avLst/>
          </a:prstGeom>
        </p:spPr>
      </p:pic>
      <p:pic>
        <p:nvPicPr>
          <p:cNvPr id="9" name="Picture 8">
            <a:extLst>
              <a:ext uri="{FF2B5EF4-FFF2-40B4-BE49-F238E27FC236}">
                <a16:creationId xmlns:a16="http://schemas.microsoft.com/office/drawing/2014/main" id="{CF0D420A-26AF-423F-848C-2593FA91D41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8538735" y="0"/>
            <a:ext cx="3653265" cy="6858000"/>
          </a:xfrm>
          <a:prstGeom prst="rect">
            <a:avLst/>
          </a:prstGeom>
        </p:spPr>
      </p:pic>
      <p:sp>
        <p:nvSpPr>
          <p:cNvPr id="2" name="Title 1">
            <a:extLst>
              <a:ext uri="{FF2B5EF4-FFF2-40B4-BE49-F238E27FC236}">
                <a16:creationId xmlns:a16="http://schemas.microsoft.com/office/drawing/2014/main" id="{89B74D92-3B0A-2786-B4F1-EC62BE4330DF}"/>
              </a:ext>
            </a:extLst>
          </p:cNvPr>
          <p:cNvSpPr txBox="1">
            <a:spLocks/>
          </p:cNvSpPr>
          <p:nvPr userDrawn="1"/>
        </p:nvSpPr>
        <p:spPr>
          <a:xfrm>
            <a:off x="633412" y="136525"/>
            <a:ext cx="4114800" cy="42504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9600">
                <a:solidFill>
                  <a:schemeClr val="bg1">
                    <a:lumMod val="75000"/>
                  </a:schemeClr>
                </a:solidFill>
                <a:latin typeface="Arial"/>
                <a:cs typeface="Arial" panose="020B0604020202020204" pitchFamily="34" charset="0"/>
              </a:rPr>
              <a:t>Core Values</a:t>
            </a:r>
          </a:p>
        </p:txBody>
      </p:sp>
      <p:sp>
        <p:nvSpPr>
          <p:cNvPr id="6" name="Content Placeholder 2">
            <a:extLst>
              <a:ext uri="{FF2B5EF4-FFF2-40B4-BE49-F238E27FC236}">
                <a16:creationId xmlns:a16="http://schemas.microsoft.com/office/drawing/2014/main" id="{8215E11A-20E0-F494-8B91-461A14F5C696}"/>
              </a:ext>
            </a:extLst>
          </p:cNvPr>
          <p:cNvSpPr txBox="1">
            <a:spLocks/>
          </p:cNvSpPr>
          <p:nvPr userDrawn="1"/>
        </p:nvSpPr>
        <p:spPr>
          <a:xfrm>
            <a:off x="5211869" y="136525"/>
            <a:ext cx="2863208" cy="4250412"/>
          </a:xfrm>
          <a:prstGeom prst="rect">
            <a:avLst/>
          </a:prstGeom>
        </p:spPr>
        <p:txBody>
          <a:bodyPr numCol="1" spcCol="4572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spcBef>
                <a:spcPts val="0"/>
              </a:spcBef>
              <a:spcAft>
                <a:spcPts val="0"/>
              </a:spcAft>
              <a:buFont typeface="Arial" panose="020B0604020202020204" pitchFamily="34" charset="0"/>
              <a:buChar char="•"/>
            </a:pPr>
            <a:r>
              <a:rPr lang="en-US" sz="1800" b="0">
                <a:solidFill>
                  <a:srgbClr val="1D76BB"/>
                </a:solidFill>
                <a:effectLst/>
                <a:ea typeface="Calibri" panose="020F0502020204030204" pitchFamily="34" charset="0"/>
              </a:rPr>
              <a:t>Integrity, Inclusion,</a:t>
            </a:r>
            <a:br>
              <a:rPr lang="en-US" sz="1800" b="0">
                <a:solidFill>
                  <a:srgbClr val="1D76BB"/>
                </a:solidFill>
                <a:effectLst/>
                <a:ea typeface="Calibri" panose="020F0502020204030204" pitchFamily="34" charset="0"/>
              </a:rPr>
            </a:br>
            <a:r>
              <a:rPr lang="en-US" sz="1800" b="0">
                <a:solidFill>
                  <a:srgbClr val="1D76BB"/>
                </a:solidFill>
                <a:effectLst/>
                <a:ea typeface="Calibri" panose="020F0502020204030204" pitchFamily="34" charset="0"/>
              </a:rPr>
              <a:t>Honesty, and Respect</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Leadership, Teamwork,</a:t>
            </a:r>
            <a:r>
              <a:rPr lang="en-US" sz="1800" b="0">
                <a:solidFill>
                  <a:srgbClr val="1D76BB"/>
                </a:solidFill>
                <a:ea typeface="Times New Roman" panose="02020603050405020304" pitchFamily="18" charset="0"/>
              </a:rPr>
              <a:t> </a:t>
            </a:r>
            <a:br>
              <a:rPr lang="en-US" sz="1800" b="0">
                <a:solidFill>
                  <a:srgbClr val="1D76BB"/>
                </a:solidFill>
                <a:ea typeface="Times New Roman" panose="02020603050405020304" pitchFamily="18" charset="0"/>
              </a:rPr>
            </a:br>
            <a:r>
              <a:rPr lang="en-US" sz="1800" b="0">
                <a:solidFill>
                  <a:srgbClr val="1D76BB"/>
                </a:solidFill>
                <a:effectLst/>
                <a:ea typeface="Times New Roman" panose="02020603050405020304" pitchFamily="18" charset="0"/>
              </a:rPr>
              <a:t>and Problem Solving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Customer Service, Transparency, </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Accountability</a:t>
            </a:r>
          </a:p>
          <a:p>
            <a:pPr marL="228600" marR="0" indent="-228600">
              <a:spcBef>
                <a:spcPts val="0"/>
              </a:spcBef>
              <a:spcAft>
                <a:spcPts val="0"/>
              </a:spcAft>
              <a:buFont typeface="Arial" panose="020B0604020202020204" pitchFamily="34" charset="0"/>
              <a:buChar char="•"/>
            </a:pP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Resiliency, Innovation,</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Learning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Safety</a:t>
            </a:r>
            <a:endParaRPr lang="en-US" sz="1800" b="0">
              <a:solidFill>
                <a:srgbClr val="1D76BB"/>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EFC7D13-822C-427E-A416-2836EA90FD10}"/>
              </a:ext>
            </a:extLst>
          </p:cNvPr>
          <p:cNvSpPr txBox="1"/>
          <p:nvPr userDrawn="1"/>
        </p:nvSpPr>
        <p:spPr>
          <a:xfrm>
            <a:off x="633411" y="4897536"/>
            <a:ext cx="7357849" cy="738664"/>
          </a:xfrm>
          <a:prstGeom prst="rect">
            <a:avLst/>
          </a:prstGeom>
          <a:noFill/>
        </p:spPr>
        <p:txBody>
          <a:bodyPr wrap="square" rtlCol="0">
            <a:spAutoFit/>
          </a:bodyPr>
          <a:lstStyle/>
          <a:p>
            <a:pPr marL="0" marR="0">
              <a:spcBef>
                <a:spcPts val="1200"/>
              </a:spcBef>
              <a:spcAft>
                <a:spcPts val="0"/>
              </a:spcAft>
            </a:pPr>
            <a:r>
              <a:rPr lang="en-US" sz="1400" b="0">
                <a:solidFill>
                  <a:schemeClr val="tx1"/>
                </a:solidFill>
                <a:effectLst/>
                <a:latin typeface="+mn-lt"/>
                <a:ea typeface="Times New Roman" panose="02020603050405020304" pitchFamily="18" charset="0"/>
              </a:rPr>
              <a:t>Our Core Values support the Mission and Vision Statements by expressing the values, beliefs, and philosophy that guides our daily actions. They help form the framework of our organization and reinforce our professional work ethic.</a:t>
            </a:r>
          </a:p>
        </p:txBody>
      </p:sp>
      <p:cxnSp>
        <p:nvCxnSpPr>
          <p:cNvPr id="10" name="Straight Connector 9">
            <a:extLst>
              <a:ext uri="{FF2B5EF4-FFF2-40B4-BE49-F238E27FC236}">
                <a16:creationId xmlns:a16="http://schemas.microsoft.com/office/drawing/2014/main" id="{EE69F4B1-5882-2F1C-FC2F-45EE17FFB051}"/>
              </a:ext>
            </a:extLst>
          </p:cNvPr>
          <p:cNvCxnSpPr>
            <a:cxnSpLocks/>
          </p:cNvCxnSpPr>
          <p:nvPr userDrawn="1"/>
        </p:nvCxnSpPr>
        <p:spPr>
          <a:xfrm flipH="1">
            <a:off x="542925" y="5772725"/>
            <a:ext cx="7995810" cy="0"/>
          </a:xfrm>
          <a:prstGeom prst="line">
            <a:avLst/>
          </a:prstGeom>
          <a:ln>
            <a:solidFill>
              <a:srgbClr val="FAAF4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4C7BFD07-3C63-CF6A-AA17-23FD0B9FA1BD}"/>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1" name="Footer Placeholder 4">
            <a:extLst>
              <a:ext uri="{FF2B5EF4-FFF2-40B4-BE49-F238E27FC236}">
                <a16:creationId xmlns:a16="http://schemas.microsoft.com/office/drawing/2014/main" id="{25E82855-9B14-0AE1-C154-3D82B39DFA91}"/>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5">
            <a:extLst>
              <a:ext uri="{FF2B5EF4-FFF2-40B4-BE49-F238E27FC236}">
                <a16:creationId xmlns:a16="http://schemas.microsoft.com/office/drawing/2014/main" id="{2A792C74-86AE-7D2C-C5F1-CC3DDEC64FC0}"/>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32455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1000"/>
                                        <p:tgtEl>
                                          <p:spTgt spid="6">
                                            <p:txEl>
                                              <p:pRg st="5" end="5"/>
                                            </p:txEl>
                                          </p:spTgt>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par>
                                <p:cTn id="27" presetID="42" presetClass="path" presetSubtype="0" accel="50000" decel="50000" fill="hold" grpId="1" nodeType="withEffect">
                                  <p:stCondLst>
                                    <p:cond delay="400"/>
                                  </p:stCondLst>
                                  <p:childTnLst>
                                    <p:animMotion origin="layout" path="M 0 0 L 0 0.25 E" pathEditMode="relative" ptsTypes="">
                                      <p:cBhvr>
                                        <p:cTn id="28" dur="2000" spd="-100000" fill="hold"/>
                                        <p:tgtEl>
                                          <p:spTgt spid="17"/>
                                        </p:tgtEl>
                                        <p:attrNameLst>
                                          <p:attrName>ppt_x</p:attrName>
                                          <p:attrName>ppt_y</p:attrName>
                                        </p:attrNameLst>
                                      </p:cBhvr>
                                    </p:animMotion>
                                  </p:childTnLst>
                                </p:cTn>
                              </p:par>
                              <p:par>
                                <p:cTn id="29" presetID="22" presetClass="entr" presetSubtype="2" fill="hold" nodeType="withEffect">
                                  <p:stCondLst>
                                    <p:cond delay="19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17" grpId="0"/>
      <p:bldP spid="17" grpId="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ur Facilitie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DC5D22-E343-D931-30AE-4BC2BCCA9475}"/>
              </a:ext>
            </a:extLst>
          </p:cNvPr>
          <p:cNvSpPr/>
          <p:nvPr userDrawn="1"/>
        </p:nvSpPr>
        <p:spPr>
          <a:xfrm>
            <a:off x="581153" y="328375"/>
            <a:ext cx="10081260" cy="4351020"/>
          </a:xfrm>
          <a:prstGeom prst="rect">
            <a:avLst/>
          </a:prstGeom>
          <a:no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EEB1EE4-8095-DFCA-91D2-03E1AB244E39}"/>
              </a:ext>
            </a:extLst>
          </p:cNvPr>
          <p:cNvSpPr txBox="1">
            <a:spLocks/>
          </p:cNvSpPr>
          <p:nvPr userDrawn="1"/>
        </p:nvSpPr>
        <p:spPr>
          <a:xfrm>
            <a:off x="838200" y="1245479"/>
            <a:ext cx="6810375"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8000">
                <a:solidFill>
                  <a:schemeClr val="bg1">
                    <a:lumMod val="75000"/>
                  </a:schemeClr>
                </a:solidFill>
                <a:latin typeface="Arial"/>
                <a:cs typeface="Arial" panose="020B0604020202020204" pitchFamily="34" charset="0"/>
              </a:rPr>
              <a:t>Our</a:t>
            </a:r>
            <a:br>
              <a:rPr lang="en-US" sz="8000">
                <a:solidFill>
                  <a:schemeClr val="bg1">
                    <a:lumMod val="75000"/>
                  </a:schemeClr>
                </a:solidFill>
                <a:latin typeface="Arial"/>
                <a:cs typeface="Arial" panose="020B0604020202020204" pitchFamily="34" charset="0"/>
              </a:rPr>
            </a:br>
            <a:r>
              <a:rPr lang="en-US" sz="8000">
                <a:solidFill>
                  <a:schemeClr val="bg1">
                    <a:lumMod val="75000"/>
                  </a:schemeClr>
                </a:solidFill>
                <a:latin typeface="Arial"/>
                <a:cs typeface="Arial" panose="020B0604020202020204" pitchFamily="34" charset="0"/>
              </a:rPr>
              <a:t>Facilities</a:t>
            </a:r>
          </a:p>
        </p:txBody>
      </p:sp>
      <p:grpSp>
        <p:nvGrpSpPr>
          <p:cNvPr id="7" name="Group 6">
            <a:extLst>
              <a:ext uri="{FF2B5EF4-FFF2-40B4-BE49-F238E27FC236}">
                <a16:creationId xmlns:a16="http://schemas.microsoft.com/office/drawing/2014/main" id="{A71719F6-9EED-3766-E14A-2358838A11F9}"/>
              </a:ext>
            </a:extLst>
          </p:cNvPr>
          <p:cNvGrpSpPr/>
          <p:nvPr userDrawn="1"/>
        </p:nvGrpSpPr>
        <p:grpSpPr>
          <a:xfrm>
            <a:off x="8629658" y="960329"/>
            <a:ext cx="2724142" cy="5287935"/>
            <a:chOff x="8629658" y="960329"/>
            <a:chExt cx="2724142" cy="5287935"/>
          </a:xfrm>
        </p:grpSpPr>
        <p:sp>
          <p:nvSpPr>
            <p:cNvPr id="9" name="Text Box 6">
              <a:extLst>
                <a:ext uri="{FF2B5EF4-FFF2-40B4-BE49-F238E27FC236}">
                  <a16:creationId xmlns:a16="http://schemas.microsoft.com/office/drawing/2014/main" id="{79C8C7F5-D0D7-4748-6CAC-CED36C58BAE8}"/>
                </a:ext>
              </a:extLst>
            </p:cNvPr>
            <p:cNvSpPr txBox="1">
              <a:spLocks noChangeArrowheads="1"/>
            </p:cNvSpPr>
            <p:nvPr userDrawn="1"/>
          </p:nvSpPr>
          <p:spPr bwMode="auto">
            <a:xfrm>
              <a:off x="8938708" y="5746588"/>
              <a:ext cx="2001311"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eaLnBrk="0" fontAlgn="base" hangingPunct="0">
                <a:lnSpc>
                  <a:spcPct val="95000"/>
                </a:lnSpc>
                <a:spcBef>
                  <a:spcPct val="0"/>
                </a:spcBef>
                <a:spcAft>
                  <a:spcPct val="0"/>
                </a:spcAft>
                <a:defRPr/>
              </a:pPr>
              <a:r>
                <a:rPr lang="en-US" altLang="en-US" sz="1400" b="1">
                  <a:solidFill>
                    <a:srgbClr val="1B75BB"/>
                  </a:solidFill>
                  <a:latin typeface="Calibri"/>
                </a:rPr>
                <a:t>Reclamation Plant No. 2</a:t>
              </a:r>
              <a:br>
                <a:rPr lang="en-US" altLang="en-US" sz="1800" b="1">
                  <a:solidFill>
                    <a:srgbClr val="1B75BB"/>
                  </a:solidFill>
                  <a:latin typeface="Calibri"/>
                </a:rPr>
              </a:br>
              <a:r>
                <a:rPr lang="en-US" altLang="en-US" sz="1400" b="0">
                  <a:solidFill>
                    <a:schemeClr val="tx1"/>
                  </a:solidFill>
                  <a:latin typeface="Calibri"/>
                </a:rPr>
                <a:t>Huntington Beach</a:t>
              </a:r>
            </a:p>
          </p:txBody>
        </p:sp>
        <p:pic>
          <p:nvPicPr>
            <p:cNvPr id="10" name="Picture 9" descr="An aerial view of a city&#10;&#10;Description automatically generated">
              <a:extLst>
                <a:ext uri="{FF2B5EF4-FFF2-40B4-BE49-F238E27FC236}">
                  <a16:creationId xmlns:a16="http://schemas.microsoft.com/office/drawing/2014/main" id="{AF1411CF-4831-5457-A23C-5D5A0128F2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629658" y="960329"/>
              <a:ext cx="2724142" cy="4672057"/>
            </a:xfrm>
            <a:prstGeom prst="roundRect">
              <a:avLst>
                <a:gd name="adj" fmla="val 3998"/>
              </a:avLst>
            </a:prstGeom>
          </p:spPr>
        </p:pic>
      </p:grpSp>
      <p:grpSp>
        <p:nvGrpSpPr>
          <p:cNvPr id="15" name="Group 14">
            <a:extLst>
              <a:ext uri="{FF2B5EF4-FFF2-40B4-BE49-F238E27FC236}">
                <a16:creationId xmlns:a16="http://schemas.microsoft.com/office/drawing/2014/main" id="{61C9383C-8176-8881-7E84-A3201F4952BC}"/>
              </a:ext>
            </a:extLst>
          </p:cNvPr>
          <p:cNvGrpSpPr/>
          <p:nvPr userDrawn="1"/>
        </p:nvGrpSpPr>
        <p:grpSpPr>
          <a:xfrm>
            <a:off x="5621783" y="954813"/>
            <a:ext cx="2800492" cy="5302987"/>
            <a:chOff x="5621783" y="954813"/>
            <a:chExt cx="2800492" cy="5302987"/>
          </a:xfrm>
        </p:grpSpPr>
        <p:sp>
          <p:nvSpPr>
            <p:cNvPr id="8" name="TextBox 7">
              <a:extLst>
                <a:ext uri="{FF2B5EF4-FFF2-40B4-BE49-F238E27FC236}">
                  <a16:creationId xmlns:a16="http://schemas.microsoft.com/office/drawing/2014/main" id="{7806BE41-BBD6-6728-FA1C-6735ED9EEDDD}"/>
                </a:ext>
              </a:extLst>
            </p:cNvPr>
            <p:cNvSpPr txBox="1"/>
            <p:nvPr userDrawn="1"/>
          </p:nvSpPr>
          <p:spPr>
            <a:xfrm>
              <a:off x="5967997" y="5756124"/>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rgbClr val="1B75BB"/>
                  </a:solidFill>
                  <a:effectLst/>
                  <a:uLnTx/>
                  <a:uFillTx/>
                </a:rPr>
                <a:t>Reclamation Plant No. 1</a:t>
              </a:r>
              <a:br>
                <a:rPr kumimoji="0" lang="en-US" altLang="en-US" sz="1800" b="1" i="0" u="none" strike="noStrike" kern="0" cap="none" spc="0" normalizeH="0" baseline="0" noProof="0">
                  <a:ln>
                    <a:noFill/>
                  </a:ln>
                  <a:solidFill>
                    <a:srgbClr val="1B75BB"/>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pic>
          <p:nvPicPr>
            <p:cNvPr id="11" name="Picture 10" descr="Aerial view of a city&#10;&#10;Description automatically generated">
              <a:extLst>
                <a:ext uri="{FF2B5EF4-FFF2-40B4-BE49-F238E27FC236}">
                  <a16:creationId xmlns:a16="http://schemas.microsoft.com/office/drawing/2014/main" id="{FACE744D-84D6-B796-E1B6-49C49E9C18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621783" y="954813"/>
              <a:ext cx="2800492" cy="4667488"/>
            </a:xfrm>
            <a:prstGeom prst="roundRect">
              <a:avLst>
                <a:gd name="adj" fmla="val 4874"/>
              </a:avLst>
            </a:prstGeom>
          </p:spPr>
        </p:pic>
      </p:grpSp>
      <p:grpSp>
        <p:nvGrpSpPr>
          <p:cNvPr id="2" name="Group 1">
            <a:extLst>
              <a:ext uri="{FF2B5EF4-FFF2-40B4-BE49-F238E27FC236}">
                <a16:creationId xmlns:a16="http://schemas.microsoft.com/office/drawing/2014/main" id="{86A869A2-3E98-42A1-B933-1DE4964D19DF}"/>
              </a:ext>
            </a:extLst>
          </p:cNvPr>
          <p:cNvGrpSpPr/>
          <p:nvPr userDrawn="1"/>
        </p:nvGrpSpPr>
        <p:grpSpPr>
          <a:xfrm>
            <a:off x="1470449" y="3393391"/>
            <a:ext cx="3943951" cy="2854873"/>
            <a:chOff x="1470449" y="3393391"/>
            <a:chExt cx="3943951" cy="2854873"/>
          </a:xfrm>
        </p:grpSpPr>
        <p:pic>
          <p:nvPicPr>
            <p:cNvPr id="14" name="Picture 13">
              <a:extLst>
                <a:ext uri="{FF2B5EF4-FFF2-40B4-BE49-F238E27FC236}">
                  <a16:creationId xmlns:a16="http://schemas.microsoft.com/office/drawing/2014/main" id="{194405E7-4604-00D9-D284-9B43F018FC75}"/>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470449" y="3393391"/>
              <a:ext cx="3943951" cy="2219130"/>
            </a:xfrm>
            <a:prstGeom prst="roundRect">
              <a:avLst>
                <a:gd name="adj" fmla="val 5344"/>
              </a:avLst>
            </a:prstGeom>
          </p:spPr>
        </p:pic>
        <p:sp>
          <p:nvSpPr>
            <p:cNvPr id="16" name="TextBox 15">
              <a:extLst>
                <a:ext uri="{FF2B5EF4-FFF2-40B4-BE49-F238E27FC236}">
                  <a16:creationId xmlns:a16="http://schemas.microsoft.com/office/drawing/2014/main" id="{B8B9A5D0-9BB0-A672-8206-21A51BEA747A}"/>
                </a:ext>
              </a:extLst>
            </p:cNvPr>
            <p:cNvSpPr txBox="1"/>
            <p:nvPr userDrawn="1"/>
          </p:nvSpPr>
          <p:spPr>
            <a:xfrm>
              <a:off x="2388392" y="5746588"/>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rgbClr val="1B75BB"/>
                  </a:solidFill>
                  <a:effectLst/>
                  <a:uLnTx/>
                  <a:uFillTx/>
                </a:rPr>
                <a:t>OC San Headquarters</a:t>
              </a:r>
              <a:br>
                <a:rPr kumimoji="0" lang="en-US" altLang="en-US" sz="1800" b="1" i="0" u="none" strike="noStrike" kern="0" cap="none" spc="0" normalizeH="0" baseline="0" noProof="0">
                  <a:ln>
                    <a:noFill/>
                  </a:ln>
                  <a:solidFill>
                    <a:schemeClr val="tx1"/>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grpSp>
      <p:sp>
        <p:nvSpPr>
          <p:cNvPr id="12" name="Freeform: Shape 11">
            <a:extLst>
              <a:ext uri="{FF2B5EF4-FFF2-40B4-BE49-F238E27FC236}">
                <a16:creationId xmlns:a16="http://schemas.microsoft.com/office/drawing/2014/main" id="{A268E15D-F536-175F-4510-5EB9291F3348}"/>
              </a:ext>
            </a:extLst>
          </p:cNvPr>
          <p:cNvSpPr/>
          <p:nvPr userDrawn="1"/>
        </p:nvSpPr>
        <p:spPr>
          <a:xfrm>
            <a:off x="5735203" y="2448831"/>
            <a:ext cx="2661605" cy="2757301"/>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reeform: Shape 12">
            <a:extLst>
              <a:ext uri="{FF2B5EF4-FFF2-40B4-BE49-F238E27FC236}">
                <a16:creationId xmlns:a16="http://schemas.microsoft.com/office/drawing/2014/main" id="{593949F1-390D-10F9-62F7-588E963E2F7D}"/>
              </a:ext>
            </a:extLst>
          </p:cNvPr>
          <p:cNvSpPr/>
          <p:nvPr userDrawn="1"/>
        </p:nvSpPr>
        <p:spPr>
          <a:xfrm>
            <a:off x="8763204" y="1272914"/>
            <a:ext cx="2352320" cy="4205037"/>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Date Placeholder 3">
            <a:extLst>
              <a:ext uri="{FF2B5EF4-FFF2-40B4-BE49-F238E27FC236}">
                <a16:creationId xmlns:a16="http://schemas.microsoft.com/office/drawing/2014/main" id="{725EEB57-5753-8E9C-78DB-A1974779B864}"/>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8" name="Footer Placeholder 4">
            <a:extLst>
              <a:ext uri="{FF2B5EF4-FFF2-40B4-BE49-F238E27FC236}">
                <a16:creationId xmlns:a16="http://schemas.microsoft.com/office/drawing/2014/main" id="{C63CDB51-F3A6-6E38-71F2-7DB59BBAF2BC}"/>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9" name="Slide Number Placeholder 5">
            <a:extLst>
              <a:ext uri="{FF2B5EF4-FFF2-40B4-BE49-F238E27FC236}">
                <a16:creationId xmlns:a16="http://schemas.microsoft.com/office/drawing/2014/main" id="{64845BBD-BD24-0408-816C-D001D0BCC149}"/>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8847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2" presetClass="path" presetSubtype="0" accel="12000" decel="88000" fill="hold" nodeType="withEffect">
                                  <p:stCondLst>
                                    <p:cond delay="0"/>
                                  </p:stCondLst>
                                  <p:childTnLst>
                                    <p:animMotion origin="layout" path="M 0 0 L 0 0.25 E" pathEditMode="relative" ptsTypes="">
                                      <p:cBhvr>
                                        <p:cTn id="9" dur="3000" spd="-100000" fill="hold"/>
                                        <p:tgtEl>
                                          <p:spTgt spid="2"/>
                                        </p:tgtEl>
                                        <p:attrNameLst>
                                          <p:attrName>ppt_x</p:attrName>
                                          <p:attrName>ppt_y</p:attrName>
                                        </p:attrNameLst>
                                      </p:cBhvr>
                                    </p:animMotion>
                                  </p:childTnLst>
                                </p:cTn>
                              </p:par>
                              <p:par>
                                <p:cTn id="10" presetID="10" presetClass="entr" presetSubtype="0" fill="hold"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42" presetClass="path" presetSubtype="0" accel="12000" decel="88000" fill="hold" nodeType="withEffect">
                                  <p:stCondLst>
                                    <p:cond delay="1000"/>
                                  </p:stCondLst>
                                  <p:childTnLst>
                                    <p:animMotion origin="layout" path="M 0 0 L 0 0.25 E" pathEditMode="relative" ptsTypes="">
                                      <p:cBhvr>
                                        <p:cTn id="14" dur="3000" spd="-100000" fill="hold"/>
                                        <p:tgtEl>
                                          <p:spTgt spid="15"/>
                                        </p:tgtEl>
                                        <p:attrNameLst>
                                          <p:attrName>ppt_x</p:attrName>
                                          <p:attrName>ppt_y</p:attrName>
                                        </p:attrNameLst>
                                      </p:cBhvr>
                                    </p:animMotion>
                                  </p:childTnLst>
                                </p:cTn>
                              </p:par>
                              <p:par>
                                <p:cTn id="15" presetID="10"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42" presetClass="path" presetSubtype="0" accel="12000" decel="88000" fill="hold" nodeType="withEffect">
                                  <p:stCondLst>
                                    <p:cond delay="2000"/>
                                  </p:stCondLst>
                                  <p:childTnLst>
                                    <p:animMotion origin="layout" path="M 0 0 L 0 0.25 E" pathEditMode="relative" ptsTypes="">
                                      <p:cBhvr>
                                        <p:cTn id="19" dur="3000" spd="-100000" fill="hold"/>
                                        <p:tgtEl>
                                          <p:spTgt spid="7"/>
                                        </p:tgtEl>
                                        <p:attrNameLst>
                                          <p:attrName>ppt_x</p:attrName>
                                          <p:attrName>ppt_y</p:attrName>
                                        </p:attrNameLst>
                                      </p:cBhvr>
                                    </p:animMotion>
                                  </p:childTnLst>
                                </p:cTn>
                              </p:par>
                            </p:childTnLst>
                          </p:cTn>
                        </p:par>
                        <p:par>
                          <p:cTn id="20" fill="hold">
                            <p:stCondLst>
                              <p:cond delay="5000"/>
                            </p:stCondLst>
                            <p:childTnLst>
                              <p:par>
                                <p:cTn id="21" presetID="21"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3000"/>
                                        <p:tgtEl>
                                          <p:spTgt spid="12"/>
                                        </p:tgtEl>
                                      </p:cBhvr>
                                    </p:animEffect>
                                  </p:childTnLst>
                                </p:cTn>
                              </p:par>
                              <p:par>
                                <p:cTn id="24" presetID="21" presetClass="entr" presetSubtype="1" fill="hold" grpId="0"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r Service Area">
    <p:spTree>
      <p:nvGrpSpPr>
        <p:cNvPr id="1" name=""/>
        <p:cNvGrpSpPr/>
        <p:nvPr/>
      </p:nvGrpSpPr>
      <p:grpSpPr>
        <a:xfrm>
          <a:off x="0" y="0"/>
          <a:ext cx="0" cy="0"/>
          <a:chOff x="0" y="0"/>
          <a:chExt cx="0" cy="0"/>
        </a:xfrm>
      </p:grpSpPr>
      <p:pic>
        <p:nvPicPr>
          <p:cNvPr id="38" name="Map" descr="Map&#10;&#10;Description automatically generated">
            <a:extLst>
              <a:ext uri="{FF2B5EF4-FFF2-40B4-BE49-F238E27FC236}">
                <a16:creationId xmlns:a16="http://schemas.microsoft.com/office/drawing/2014/main" id="{E2925E5C-E68B-2309-C52A-41D98ED87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43" name="TextBox 42">
            <a:extLst>
              <a:ext uri="{FF2B5EF4-FFF2-40B4-BE49-F238E27FC236}">
                <a16:creationId xmlns:a16="http://schemas.microsoft.com/office/drawing/2014/main" id="{E278824E-E2F2-A581-0E8B-1974D118CF12}"/>
              </a:ext>
            </a:extLst>
          </p:cNvPr>
          <p:cNvSpPr txBox="1"/>
          <p:nvPr userDrawn="1"/>
        </p:nvSpPr>
        <p:spPr>
          <a:xfrm>
            <a:off x="867894"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4" name="TextBox 43">
            <a:extLst>
              <a:ext uri="{FF2B5EF4-FFF2-40B4-BE49-F238E27FC236}">
                <a16:creationId xmlns:a16="http://schemas.microsoft.com/office/drawing/2014/main" id="{3029382E-BC54-8234-BD73-FD0AF9714592}"/>
              </a:ext>
            </a:extLst>
          </p:cNvPr>
          <p:cNvSpPr txBox="1"/>
          <p:nvPr userDrawn="1"/>
        </p:nvSpPr>
        <p:spPr>
          <a:xfrm>
            <a:off x="2169810" y="2349713"/>
            <a:ext cx="1574547" cy="954107"/>
          </a:xfrm>
          <a:prstGeom prst="rect">
            <a:avLst/>
          </a:prstGeom>
          <a:noFill/>
        </p:spPr>
        <p:txBody>
          <a:bodyPr wrap="square">
            <a:spAutoFit/>
          </a:bodyPr>
          <a:lstStyle/>
          <a:p>
            <a:pPr algn="ctr"/>
            <a:r>
              <a:rPr lang="en-US" sz="2000" b="1">
                <a:solidFill>
                  <a:srgbClr val="1B75BB"/>
                </a:solidFill>
                <a:cs typeface="Arial" panose="020B0604020202020204" pitchFamily="34" charset="0"/>
              </a:rPr>
              <a:t>~</a:t>
            </a:r>
            <a:r>
              <a:rPr lang="en-US" sz="2800" b="1">
                <a:solidFill>
                  <a:srgbClr val="1B75BB"/>
                </a:solidFill>
                <a:cs typeface="Arial" panose="020B0604020202020204" pitchFamily="34" charset="0"/>
              </a:rPr>
              <a:t>190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5" name="TextBox 44">
            <a:extLst>
              <a:ext uri="{FF2B5EF4-FFF2-40B4-BE49-F238E27FC236}">
                <a16:creationId xmlns:a16="http://schemas.microsoft.com/office/drawing/2014/main" id="{3C3D6D30-8BA9-ED85-217B-C04FD4C18F8F}"/>
              </a:ext>
            </a:extLst>
          </p:cNvPr>
          <p:cNvSpPr txBox="1"/>
          <p:nvPr userDrawn="1"/>
        </p:nvSpPr>
        <p:spPr>
          <a:xfrm>
            <a:off x="3785511"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6" name="TextBox 45">
            <a:extLst>
              <a:ext uri="{FF2B5EF4-FFF2-40B4-BE49-F238E27FC236}">
                <a16:creationId xmlns:a16="http://schemas.microsoft.com/office/drawing/2014/main" id="{74FAEF7A-07E9-B570-840C-228A0877B166}"/>
              </a:ext>
            </a:extLst>
          </p:cNvPr>
          <p:cNvSpPr txBox="1"/>
          <p:nvPr userDrawn="1"/>
        </p:nvSpPr>
        <p:spPr>
          <a:xfrm>
            <a:off x="871430" y="3558883"/>
            <a:ext cx="1257225" cy="738664"/>
          </a:xfrm>
          <a:prstGeom prst="rect">
            <a:avLst/>
          </a:prstGeom>
          <a:noFill/>
        </p:spPr>
        <p:txBody>
          <a:bodyPr wrap="square">
            <a:spAutoFit/>
          </a:bodyPr>
          <a:lstStyle/>
          <a:p>
            <a:pPr algn="ctr"/>
            <a:r>
              <a:rPr lang="en-US" sz="2800" b="1">
                <a:solidFill>
                  <a:srgbClr val="1B75BB"/>
                </a:soli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7" name="TextBox 46">
            <a:extLst>
              <a:ext uri="{FF2B5EF4-FFF2-40B4-BE49-F238E27FC236}">
                <a16:creationId xmlns:a16="http://schemas.microsoft.com/office/drawing/2014/main" id="{0C8BD12B-B133-7502-E52B-9ED01EC5F5BC}"/>
              </a:ext>
            </a:extLst>
          </p:cNvPr>
          <p:cNvSpPr txBox="1"/>
          <p:nvPr userDrawn="1"/>
        </p:nvSpPr>
        <p:spPr>
          <a:xfrm>
            <a:off x="232847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53" name="TextBox 52">
            <a:extLst>
              <a:ext uri="{FF2B5EF4-FFF2-40B4-BE49-F238E27FC236}">
                <a16:creationId xmlns:a16="http://schemas.microsoft.com/office/drawing/2014/main" id="{1B5AC30D-0120-9748-0CDB-68D301AB75F7}"/>
              </a:ext>
            </a:extLst>
          </p:cNvPr>
          <p:cNvSpPr txBox="1"/>
          <p:nvPr userDrawn="1"/>
        </p:nvSpPr>
        <p:spPr>
          <a:xfrm>
            <a:off x="10467105" y="5486200"/>
            <a:ext cx="1082978" cy="600164"/>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4" name="Rectangle 53">
            <a:extLst>
              <a:ext uri="{FF2B5EF4-FFF2-40B4-BE49-F238E27FC236}">
                <a16:creationId xmlns:a16="http://schemas.microsoft.com/office/drawing/2014/main" id="{149B5FFA-67E1-3C1E-36F8-6A59557831C7}"/>
              </a:ext>
            </a:extLst>
          </p:cNvPr>
          <p:cNvSpPr/>
          <p:nvPr userDrawn="1"/>
        </p:nvSpPr>
        <p:spPr>
          <a:xfrm>
            <a:off x="10570782" y="5329519"/>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itle 1">
            <a:extLst>
              <a:ext uri="{FF2B5EF4-FFF2-40B4-BE49-F238E27FC236}">
                <a16:creationId xmlns:a16="http://schemas.microsoft.com/office/drawing/2014/main" id="{44BC6553-7D32-7481-8E0E-CD9717F8C4DC}"/>
              </a:ext>
            </a:extLst>
          </p:cNvPr>
          <p:cNvSpPr txBox="1">
            <a:spLocks/>
          </p:cNvSpPr>
          <p:nvPr userDrawn="1"/>
        </p:nvSpPr>
        <p:spPr>
          <a:xfrm>
            <a:off x="838201" y="627959"/>
            <a:ext cx="4513028"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5400">
                <a:solidFill>
                  <a:schemeClr val="bg1">
                    <a:lumMod val="75000"/>
                  </a:schemeClr>
                </a:solidFill>
                <a:latin typeface="Arial"/>
                <a:cs typeface="Arial" panose="020B0604020202020204" pitchFamily="34" charset="0"/>
              </a:rPr>
              <a:t>Our</a:t>
            </a:r>
            <a:br>
              <a:rPr lang="en-US" sz="5400" baseline="0">
                <a:solidFill>
                  <a:schemeClr val="bg1">
                    <a:lumMod val="75000"/>
                  </a:schemeClr>
                </a:solidFill>
                <a:latin typeface="Arial"/>
                <a:cs typeface="Arial" panose="020B0604020202020204" pitchFamily="34" charset="0"/>
              </a:rPr>
            </a:br>
            <a:r>
              <a:rPr lang="en-US" sz="5400">
                <a:solidFill>
                  <a:schemeClr val="bg1">
                    <a:lumMod val="75000"/>
                  </a:schemeClr>
                </a:solidFill>
                <a:latin typeface="Arial"/>
                <a:cs typeface="Arial" panose="020B0604020202020204" pitchFamily="34" charset="0"/>
              </a:rPr>
              <a:t>Service</a:t>
            </a:r>
            <a:r>
              <a:rPr lang="en-US" sz="5400" baseline="0">
                <a:solidFill>
                  <a:schemeClr val="bg1">
                    <a:lumMod val="75000"/>
                  </a:schemeClr>
                </a:solidFill>
                <a:latin typeface="Arial"/>
                <a:cs typeface="Arial" panose="020B0604020202020204" pitchFamily="34" charset="0"/>
              </a:rPr>
              <a:t> </a:t>
            </a:r>
            <a:r>
              <a:rPr lang="en-US" sz="5400">
                <a:solidFill>
                  <a:schemeClr val="bg1">
                    <a:lumMod val="75000"/>
                  </a:schemeClr>
                </a:solidFill>
                <a:latin typeface="Arial"/>
                <a:cs typeface="Arial" panose="020B0604020202020204" pitchFamily="34" charset="0"/>
              </a:rPr>
              <a:t>Area</a:t>
            </a:r>
          </a:p>
        </p:txBody>
      </p:sp>
      <p:grpSp>
        <p:nvGrpSpPr>
          <p:cNvPr id="68" name="Group 67">
            <a:extLst>
              <a:ext uri="{FF2B5EF4-FFF2-40B4-BE49-F238E27FC236}">
                <a16:creationId xmlns:a16="http://schemas.microsoft.com/office/drawing/2014/main" id="{AD5C4FF9-A201-941C-EE1F-EC3F9F7D06F9}"/>
              </a:ext>
            </a:extLst>
          </p:cNvPr>
          <p:cNvGrpSpPr/>
          <p:nvPr userDrawn="1"/>
        </p:nvGrpSpPr>
        <p:grpSpPr>
          <a:xfrm>
            <a:off x="3785510" y="406511"/>
            <a:ext cx="7606715" cy="6044978"/>
            <a:chOff x="3785510" y="406511"/>
            <a:chExt cx="7606715" cy="6044978"/>
          </a:xfrm>
        </p:grpSpPr>
        <p:pic>
          <p:nvPicPr>
            <p:cNvPr id="40" name="Sewer Lines" descr="A picture containing diagram&#10;&#10;Description automatically generated">
              <a:extLst>
                <a:ext uri="{FF2B5EF4-FFF2-40B4-BE49-F238E27FC236}">
                  <a16:creationId xmlns:a16="http://schemas.microsoft.com/office/drawing/2014/main" id="{1AB6030B-4420-2979-07A4-359CF1BEC1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48" name="TextBox 47">
              <a:extLst>
                <a:ext uri="{FF2B5EF4-FFF2-40B4-BE49-F238E27FC236}">
                  <a16:creationId xmlns:a16="http://schemas.microsoft.com/office/drawing/2014/main" id="{C2C5B948-B018-05F2-6242-AADCBB4345E2}"/>
                </a:ext>
              </a:extLst>
            </p:cNvPr>
            <p:cNvSpPr txBox="1"/>
            <p:nvPr userDrawn="1"/>
          </p:nvSpPr>
          <p:spPr>
            <a:xfrm>
              <a:off x="378551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grpSp>
      <p:grpSp>
        <p:nvGrpSpPr>
          <p:cNvPr id="69" name="Group 68">
            <a:extLst>
              <a:ext uri="{FF2B5EF4-FFF2-40B4-BE49-F238E27FC236}">
                <a16:creationId xmlns:a16="http://schemas.microsoft.com/office/drawing/2014/main" id="{3DED8C05-AC58-E80F-0CBD-CF7ABF06E575}"/>
              </a:ext>
            </a:extLst>
          </p:cNvPr>
          <p:cNvGrpSpPr/>
          <p:nvPr userDrawn="1"/>
        </p:nvGrpSpPr>
        <p:grpSpPr>
          <a:xfrm>
            <a:off x="867894" y="4231376"/>
            <a:ext cx="6944582" cy="1649461"/>
            <a:chOff x="867894" y="4231376"/>
            <a:chExt cx="6944582" cy="1649461"/>
          </a:xfrm>
        </p:grpSpPr>
        <p:sp>
          <p:nvSpPr>
            <p:cNvPr id="49" name="TextBox 48">
              <a:extLst>
                <a:ext uri="{FF2B5EF4-FFF2-40B4-BE49-F238E27FC236}">
                  <a16:creationId xmlns:a16="http://schemas.microsoft.com/office/drawing/2014/main" id="{843E9C85-09CF-FB43-A7A7-A6ED59086CE7}"/>
                </a:ext>
              </a:extLst>
            </p:cNvPr>
            <p:cNvSpPr txBox="1"/>
            <p:nvPr userDrawn="1"/>
          </p:nvSpPr>
          <p:spPr>
            <a:xfrm>
              <a:off x="867894" y="4768137"/>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reclamation plants</a:t>
              </a:r>
              <a:endParaRPr lang="en-US" sz="1800" b="0"/>
            </a:p>
          </p:txBody>
        </p:sp>
        <p:sp>
          <p:nvSpPr>
            <p:cNvPr id="51" name="Oval 50">
              <a:extLst>
                <a:ext uri="{FF2B5EF4-FFF2-40B4-BE49-F238E27FC236}">
                  <a16:creationId xmlns:a16="http://schemas.microsoft.com/office/drawing/2014/main" id="{2D92D168-9DCC-1108-F40E-2961247D1955}"/>
                </a:ext>
              </a:extLst>
            </p:cNvPr>
            <p:cNvSpPr/>
            <p:nvPr userDrawn="1"/>
          </p:nvSpPr>
          <p:spPr>
            <a:xfrm>
              <a:off x="1374256" y="5761864"/>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27E50929-3CC7-266E-1F87-1C58A8EA4CD0}"/>
                </a:ext>
              </a:extLst>
            </p:cNvPr>
            <p:cNvSpPr/>
            <p:nvPr userDrawn="1"/>
          </p:nvSpPr>
          <p:spPr>
            <a:xfrm>
              <a:off x="7380993" y="4281842"/>
              <a:ext cx="330209" cy="160679"/>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F9D4AE1B-76F4-CA61-0368-1B624AD343D8}"/>
                </a:ext>
              </a:extLst>
            </p:cNvPr>
            <p:cNvSpPr/>
            <p:nvPr userDrawn="1"/>
          </p:nvSpPr>
          <p:spPr>
            <a:xfrm>
              <a:off x="7061590" y="5137340"/>
              <a:ext cx="330209" cy="160679"/>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99607963-19E4-B498-ABD7-C26D7345F699}"/>
                </a:ext>
              </a:extLst>
            </p:cNvPr>
            <p:cNvSpPr txBox="1"/>
            <p:nvPr userDrawn="1"/>
          </p:nvSpPr>
          <p:spPr>
            <a:xfrm>
              <a:off x="7279717" y="4231376"/>
              <a:ext cx="532759" cy="261610"/>
            </a:xfrm>
            <a:prstGeom prst="rect">
              <a:avLst/>
            </a:prstGeom>
            <a:noFill/>
          </p:spPr>
          <p:txBody>
            <a:bodyPr wrap="square">
              <a:spAutoFit/>
            </a:bodyPr>
            <a:lstStyle/>
            <a:p>
              <a:pPr algn="ctr"/>
              <a:r>
                <a:rPr lang="en-US" sz="1100" b="1">
                  <a:solidFill>
                    <a:schemeClr val="bg1"/>
                  </a:solidFill>
                  <a:latin typeface="Arial" panose="020B0604020202020204" pitchFamily="34" charset="0"/>
                  <a:cs typeface="Arial" panose="020B0604020202020204" pitchFamily="34" charset="0"/>
                </a:rPr>
                <a:t>P1</a:t>
              </a:r>
            </a:p>
          </p:txBody>
        </p:sp>
        <p:sp>
          <p:nvSpPr>
            <p:cNvPr id="65" name="TextBox 64">
              <a:extLst>
                <a:ext uri="{FF2B5EF4-FFF2-40B4-BE49-F238E27FC236}">
                  <a16:creationId xmlns:a16="http://schemas.microsoft.com/office/drawing/2014/main" id="{B7ADA85B-55BC-3878-8B37-41CE79C0FEFC}"/>
                </a:ext>
              </a:extLst>
            </p:cNvPr>
            <p:cNvSpPr txBox="1"/>
            <p:nvPr userDrawn="1"/>
          </p:nvSpPr>
          <p:spPr>
            <a:xfrm>
              <a:off x="6960314" y="5086874"/>
              <a:ext cx="532759" cy="261610"/>
            </a:xfrm>
            <a:prstGeom prst="rect">
              <a:avLst/>
            </a:prstGeom>
            <a:noFill/>
          </p:spPr>
          <p:txBody>
            <a:bodyPr wrap="square">
              <a:spAutoFit/>
            </a:bodyPr>
            <a:lstStyle/>
            <a:p>
              <a:pPr algn="ctr"/>
              <a:r>
                <a:rPr lang="en-US" sz="1100" b="1">
                  <a:solidFill>
                    <a:schemeClr val="bg1"/>
                  </a:solidFill>
                  <a:latin typeface="Arial" panose="020B0604020202020204" pitchFamily="34" charset="0"/>
                  <a:cs typeface="Arial" panose="020B0604020202020204" pitchFamily="34" charset="0"/>
                </a:rPr>
                <a:t>P2</a:t>
              </a:r>
            </a:p>
          </p:txBody>
        </p:sp>
      </p:grpSp>
      <p:grpSp>
        <p:nvGrpSpPr>
          <p:cNvPr id="70" name="Group 69">
            <a:extLst>
              <a:ext uri="{FF2B5EF4-FFF2-40B4-BE49-F238E27FC236}">
                <a16:creationId xmlns:a16="http://schemas.microsoft.com/office/drawing/2014/main" id="{DB46767C-8458-AC5C-A95C-21C32F84434C}"/>
              </a:ext>
            </a:extLst>
          </p:cNvPr>
          <p:cNvGrpSpPr/>
          <p:nvPr userDrawn="1"/>
        </p:nvGrpSpPr>
        <p:grpSpPr>
          <a:xfrm>
            <a:off x="2328469" y="406511"/>
            <a:ext cx="9063756" cy="6044978"/>
            <a:chOff x="2328469" y="406511"/>
            <a:chExt cx="9063756" cy="6044978"/>
          </a:xfrm>
        </p:grpSpPr>
        <p:pic>
          <p:nvPicPr>
            <p:cNvPr id="42" name="Pump Stations" descr="A picture containing outdoor, night, night sky&#10;&#10;Description automatically generated">
              <a:extLst>
                <a:ext uri="{FF2B5EF4-FFF2-40B4-BE49-F238E27FC236}">
                  <a16:creationId xmlns:a16="http://schemas.microsoft.com/office/drawing/2014/main" id="{E8805A9A-742E-1D4B-E478-26FE7C381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50" name="TextBox 49">
              <a:extLst>
                <a:ext uri="{FF2B5EF4-FFF2-40B4-BE49-F238E27FC236}">
                  <a16:creationId xmlns:a16="http://schemas.microsoft.com/office/drawing/2014/main" id="{D155E19C-D05E-3609-997D-2EAB77E84300}"/>
                </a:ext>
              </a:extLst>
            </p:cNvPr>
            <p:cNvSpPr txBox="1"/>
            <p:nvPr userDrawn="1"/>
          </p:nvSpPr>
          <p:spPr>
            <a:xfrm>
              <a:off x="2328469" y="476805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a:t>
              </a:r>
              <a:br>
                <a:rPr lang="en-US" sz="1400" b="0"/>
              </a:br>
              <a:r>
                <a:rPr lang="en-US" sz="1400" b="0"/>
                <a:t>stations</a:t>
              </a:r>
              <a:endParaRPr lang="en-US" sz="1800" b="0"/>
            </a:p>
          </p:txBody>
        </p:sp>
        <p:sp>
          <p:nvSpPr>
            <p:cNvPr id="52" name="Rectangle 51">
              <a:extLst>
                <a:ext uri="{FF2B5EF4-FFF2-40B4-BE49-F238E27FC236}">
                  <a16:creationId xmlns:a16="http://schemas.microsoft.com/office/drawing/2014/main" id="{B6DE6C62-F519-85DF-9263-E31991FC2365}"/>
                </a:ext>
              </a:extLst>
            </p:cNvPr>
            <p:cNvSpPr/>
            <p:nvPr userDrawn="1"/>
          </p:nvSpPr>
          <p:spPr>
            <a:xfrm>
              <a:off x="2882980" y="5749697"/>
              <a:ext cx="153607" cy="143305"/>
            </a:xfrm>
            <a:prstGeom prst="rect">
              <a:avLst/>
            </a:prstGeom>
            <a:solidFill>
              <a:srgbClr val="FAAF40"/>
            </a:solidFill>
            <a:ln w="12700"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F26E243C-64DC-FD39-106E-CE8C25BBA831}"/>
              </a:ext>
            </a:extLst>
          </p:cNvPr>
          <p:cNvGrpSpPr/>
          <p:nvPr userDrawn="1"/>
        </p:nvGrpSpPr>
        <p:grpSpPr>
          <a:xfrm>
            <a:off x="7231297" y="4142634"/>
            <a:ext cx="307740" cy="184666"/>
            <a:chOff x="7143126" y="4099171"/>
            <a:chExt cx="435259" cy="261186"/>
          </a:xfrm>
        </p:grpSpPr>
        <p:sp>
          <p:nvSpPr>
            <p:cNvPr id="7" name="Oval 6">
              <a:extLst>
                <a:ext uri="{FF2B5EF4-FFF2-40B4-BE49-F238E27FC236}">
                  <a16:creationId xmlns:a16="http://schemas.microsoft.com/office/drawing/2014/main" id="{DBEA1849-3C34-3CCD-3560-0F6CB53A50AF}"/>
                </a:ext>
              </a:extLst>
            </p:cNvPr>
            <p:cNvSpPr/>
            <p:nvPr userDrawn="1"/>
          </p:nvSpPr>
          <p:spPr>
            <a:xfrm>
              <a:off x="7248455" y="4119415"/>
              <a:ext cx="218590" cy="218590"/>
            </a:xfrm>
            <a:prstGeom prst="ellipse">
              <a:avLst/>
            </a:prstGeom>
            <a:solidFill>
              <a:srgbClr val="AF5F4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BEED07-04F5-3967-C301-EB89FB54C353}"/>
                </a:ext>
              </a:extLst>
            </p:cNvPr>
            <p:cNvSpPr txBox="1"/>
            <p:nvPr userDrawn="1"/>
          </p:nvSpPr>
          <p:spPr>
            <a:xfrm>
              <a:off x="7143126" y="4099171"/>
              <a:ext cx="435259" cy="261186"/>
            </a:xfrm>
            <a:prstGeom prst="rect">
              <a:avLst/>
            </a:prstGeom>
            <a:noFill/>
          </p:spPr>
          <p:txBody>
            <a:bodyPr wrap="square">
              <a:spAutoFit/>
            </a:bodyPr>
            <a:lstStyle/>
            <a:p>
              <a:pPr algn="ctr"/>
              <a:r>
                <a:rPr lang="en-US" sz="600" b="1">
                  <a:solidFill>
                    <a:schemeClr val="bg1"/>
                  </a:solidFill>
                  <a:latin typeface="Arial" panose="020B0604020202020204" pitchFamily="34" charset="0"/>
                  <a:cs typeface="Arial" panose="020B0604020202020204" pitchFamily="34" charset="0"/>
                </a:rPr>
                <a:t>HQ</a:t>
              </a:r>
            </a:p>
          </p:txBody>
        </p:sp>
      </p:grpSp>
      <p:sp>
        <p:nvSpPr>
          <p:cNvPr id="3" name="Date Placeholder 3">
            <a:extLst>
              <a:ext uri="{FF2B5EF4-FFF2-40B4-BE49-F238E27FC236}">
                <a16:creationId xmlns:a16="http://schemas.microsoft.com/office/drawing/2014/main" id="{98E0C0C9-60CB-5B0A-94F6-0A72C9B6A4E0}"/>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4" name="Footer Placeholder 4">
            <a:extLst>
              <a:ext uri="{FF2B5EF4-FFF2-40B4-BE49-F238E27FC236}">
                <a16:creationId xmlns:a16="http://schemas.microsoft.com/office/drawing/2014/main" id="{41B52DAA-78CF-60E2-7402-9770DFEBF9AE}"/>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id="{F91C154A-CE3E-8E8D-0491-224BD6FC815D}"/>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7126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9" name="Content Placeholder 2">
            <a:extLst>
              <a:ext uri="{FF2B5EF4-FFF2-40B4-BE49-F238E27FC236}">
                <a16:creationId xmlns:a16="http://schemas.microsoft.com/office/drawing/2014/main" id="{EB3670DB-082A-4A92-8F6F-AA9E1638FE58}"/>
              </a:ext>
            </a:extLst>
          </p:cNvPr>
          <p:cNvSpPr>
            <a:spLocks noGrp="1"/>
          </p:cNvSpPr>
          <p:nvPr>
            <p:ph idx="1" hasCustomPrompt="1"/>
          </p:nvPr>
        </p:nvSpPr>
        <p:spPr>
          <a:xfrm>
            <a:off x="1368552" y="1623239"/>
            <a:ext cx="7630867" cy="4365497"/>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Top Corners Rounded 6">
            <a:extLst>
              <a:ext uri="{FF2B5EF4-FFF2-40B4-BE49-F238E27FC236}">
                <a16:creationId xmlns:a16="http://schemas.microsoft.com/office/drawing/2014/main" id="{BB65C2CB-67AD-1AC0-24EA-79ED0662911B}"/>
              </a:ext>
            </a:extLst>
          </p:cNvPr>
          <p:cNvSpPr/>
          <p:nvPr userDrawn="1"/>
        </p:nvSpPr>
        <p:spPr>
          <a:xfrm rot="5400000">
            <a:off x="4825836" y="-4394532"/>
            <a:ext cx="738399" cy="10390077"/>
          </a:xfrm>
          <a:prstGeom prst="round2SameRect">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Placeholder 1">
            <a:extLst>
              <a:ext uri="{FF2B5EF4-FFF2-40B4-BE49-F238E27FC236}">
                <a16:creationId xmlns:a16="http://schemas.microsoft.com/office/drawing/2014/main" id="{FE3FCECE-42DA-6B93-CEC3-566D317ECF8A}"/>
              </a:ext>
            </a:extLst>
          </p:cNvPr>
          <p:cNvSpPr>
            <a:spLocks noGrp="1"/>
          </p:cNvSpPr>
          <p:nvPr>
            <p:ph type="title"/>
          </p:nvPr>
        </p:nvSpPr>
        <p:spPr>
          <a:xfrm>
            <a:off x="397565" y="431307"/>
            <a:ext cx="9798858" cy="738398"/>
          </a:xfrm>
          <a:prstGeom prst="rect">
            <a:avLst/>
          </a:prstGeom>
        </p:spPr>
        <p:txBody>
          <a:bodyPr vert="horz" lIns="91440" tIns="45720" rIns="91440" bIns="45720" rtlCol="0" anchor="ctr">
            <a:normAutofit/>
          </a:bodyPr>
          <a:lstStyle>
            <a:lvl1pPr>
              <a:defRPr sz="44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86E2569E-91A0-4CF3-6F46-60A3E00D5E9A}"/>
              </a:ext>
            </a:extLst>
          </p:cNvPr>
          <p:cNvCxnSpPr>
            <a:cxnSpLocks/>
          </p:cNvCxnSpPr>
          <p:nvPr userDrawn="1"/>
        </p:nvCxnSpPr>
        <p:spPr>
          <a:xfrm>
            <a:off x="397565" y="1990725"/>
            <a:ext cx="0" cy="4867275"/>
          </a:xfrm>
          <a:prstGeom prst="line">
            <a:avLst/>
          </a:prstGeom>
          <a:ln cap="flat">
            <a:solidFill>
              <a:srgbClr val="1B75BB"/>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403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ur Service Area (For Oversees)">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70ACBE1-6F0C-A911-87BA-4AF7ACFE160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42550" y="339342"/>
            <a:ext cx="6624176" cy="6342875"/>
          </a:xfrm>
          <a:prstGeom prst="rect">
            <a:avLst/>
          </a:prstGeom>
        </p:spPr>
      </p:pic>
      <p:sp>
        <p:nvSpPr>
          <p:cNvPr id="43" name="TextBox 42">
            <a:extLst>
              <a:ext uri="{FF2B5EF4-FFF2-40B4-BE49-F238E27FC236}">
                <a16:creationId xmlns:a16="http://schemas.microsoft.com/office/drawing/2014/main" id="{E278824E-E2F2-A581-0E8B-1974D118CF12}"/>
              </a:ext>
            </a:extLst>
          </p:cNvPr>
          <p:cNvSpPr txBox="1"/>
          <p:nvPr userDrawn="1"/>
        </p:nvSpPr>
        <p:spPr>
          <a:xfrm>
            <a:off x="867894"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4" name="TextBox 43">
            <a:extLst>
              <a:ext uri="{FF2B5EF4-FFF2-40B4-BE49-F238E27FC236}">
                <a16:creationId xmlns:a16="http://schemas.microsoft.com/office/drawing/2014/main" id="{3029382E-BC54-8234-BD73-FD0AF9714592}"/>
              </a:ext>
            </a:extLst>
          </p:cNvPr>
          <p:cNvSpPr txBox="1"/>
          <p:nvPr userDrawn="1"/>
        </p:nvSpPr>
        <p:spPr>
          <a:xfrm>
            <a:off x="2169810" y="2349713"/>
            <a:ext cx="1574547" cy="954107"/>
          </a:xfrm>
          <a:prstGeom prst="rect">
            <a:avLst/>
          </a:prstGeom>
          <a:noFill/>
        </p:spPr>
        <p:txBody>
          <a:bodyPr wrap="square">
            <a:spAutoFit/>
          </a:bodyPr>
          <a:lstStyle/>
          <a:p>
            <a:pPr algn="ctr"/>
            <a:r>
              <a:rPr lang="en-US" sz="2000" b="1">
                <a:solidFill>
                  <a:srgbClr val="1B75BB"/>
                </a:solidFill>
                <a:cs typeface="Arial" panose="020B0604020202020204" pitchFamily="34" charset="0"/>
              </a:rPr>
              <a:t>~</a:t>
            </a:r>
            <a:r>
              <a:rPr lang="en-US" sz="2800" b="1">
                <a:solidFill>
                  <a:srgbClr val="1B75BB"/>
                </a:solidFill>
                <a:cs typeface="Arial" panose="020B0604020202020204" pitchFamily="34" charset="0"/>
              </a:rPr>
              <a:t>190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5" name="TextBox 44">
            <a:extLst>
              <a:ext uri="{FF2B5EF4-FFF2-40B4-BE49-F238E27FC236}">
                <a16:creationId xmlns:a16="http://schemas.microsoft.com/office/drawing/2014/main" id="{3C3D6D30-8BA9-ED85-217B-C04FD4C18F8F}"/>
              </a:ext>
            </a:extLst>
          </p:cNvPr>
          <p:cNvSpPr txBox="1"/>
          <p:nvPr userDrawn="1"/>
        </p:nvSpPr>
        <p:spPr>
          <a:xfrm>
            <a:off x="3785511"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6" name="TextBox 45">
            <a:extLst>
              <a:ext uri="{FF2B5EF4-FFF2-40B4-BE49-F238E27FC236}">
                <a16:creationId xmlns:a16="http://schemas.microsoft.com/office/drawing/2014/main" id="{74FAEF7A-07E9-B570-840C-228A0877B166}"/>
              </a:ext>
            </a:extLst>
          </p:cNvPr>
          <p:cNvSpPr txBox="1"/>
          <p:nvPr userDrawn="1"/>
        </p:nvSpPr>
        <p:spPr>
          <a:xfrm>
            <a:off x="871430" y="3558883"/>
            <a:ext cx="1257225" cy="738664"/>
          </a:xfrm>
          <a:prstGeom prst="rect">
            <a:avLst/>
          </a:prstGeom>
          <a:noFill/>
        </p:spPr>
        <p:txBody>
          <a:bodyPr wrap="square">
            <a:spAutoFit/>
          </a:bodyPr>
          <a:lstStyle/>
          <a:p>
            <a:pPr algn="ctr"/>
            <a:r>
              <a:rPr lang="en-US" sz="2800" b="1">
                <a:solidFill>
                  <a:srgbClr val="1B75BB"/>
                </a:soli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7" name="TextBox 46">
            <a:extLst>
              <a:ext uri="{FF2B5EF4-FFF2-40B4-BE49-F238E27FC236}">
                <a16:creationId xmlns:a16="http://schemas.microsoft.com/office/drawing/2014/main" id="{0C8BD12B-B133-7502-E52B-9ED01EC5F5BC}"/>
              </a:ext>
            </a:extLst>
          </p:cNvPr>
          <p:cNvSpPr txBox="1"/>
          <p:nvPr userDrawn="1"/>
        </p:nvSpPr>
        <p:spPr>
          <a:xfrm>
            <a:off x="232847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48" name="TextBox 47">
            <a:extLst>
              <a:ext uri="{FF2B5EF4-FFF2-40B4-BE49-F238E27FC236}">
                <a16:creationId xmlns:a16="http://schemas.microsoft.com/office/drawing/2014/main" id="{C2C5B948-B018-05F2-6242-AADCBB4345E2}"/>
              </a:ext>
            </a:extLst>
          </p:cNvPr>
          <p:cNvSpPr txBox="1"/>
          <p:nvPr userDrawn="1"/>
        </p:nvSpPr>
        <p:spPr>
          <a:xfrm>
            <a:off x="378551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sp>
        <p:nvSpPr>
          <p:cNvPr id="50" name="TextBox 49">
            <a:extLst>
              <a:ext uri="{FF2B5EF4-FFF2-40B4-BE49-F238E27FC236}">
                <a16:creationId xmlns:a16="http://schemas.microsoft.com/office/drawing/2014/main" id="{D155E19C-D05E-3609-997D-2EAB77E84300}"/>
              </a:ext>
            </a:extLst>
          </p:cNvPr>
          <p:cNvSpPr txBox="1"/>
          <p:nvPr userDrawn="1"/>
        </p:nvSpPr>
        <p:spPr>
          <a:xfrm>
            <a:off x="2328469" y="476805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a:t>
            </a:r>
            <a:br>
              <a:rPr lang="en-US" sz="1400" b="0"/>
            </a:br>
            <a:r>
              <a:rPr lang="en-US" sz="1400" b="0"/>
              <a:t>stations</a:t>
            </a:r>
            <a:endParaRPr lang="en-US" sz="1800" b="0"/>
          </a:p>
        </p:txBody>
      </p:sp>
      <p:sp>
        <p:nvSpPr>
          <p:cNvPr id="52" name="Rectangle 51">
            <a:extLst>
              <a:ext uri="{FF2B5EF4-FFF2-40B4-BE49-F238E27FC236}">
                <a16:creationId xmlns:a16="http://schemas.microsoft.com/office/drawing/2014/main" id="{B6DE6C62-F519-85DF-9263-E31991FC2365}"/>
              </a:ext>
            </a:extLst>
          </p:cNvPr>
          <p:cNvSpPr/>
          <p:nvPr userDrawn="1"/>
        </p:nvSpPr>
        <p:spPr>
          <a:xfrm>
            <a:off x="2882980" y="5749697"/>
            <a:ext cx="153607" cy="143305"/>
          </a:xfrm>
          <a:prstGeom prst="rect">
            <a:avLst/>
          </a:prstGeom>
          <a:solidFill>
            <a:srgbClr val="FAAF40"/>
          </a:solidFill>
          <a:ln w="12700"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1B5AC30D-0120-9748-0CDB-68D301AB75F7}"/>
              </a:ext>
            </a:extLst>
          </p:cNvPr>
          <p:cNvSpPr txBox="1"/>
          <p:nvPr userDrawn="1"/>
        </p:nvSpPr>
        <p:spPr>
          <a:xfrm>
            <a:off x="6529468" y="5546420"/>
            <a:ext cx="1537687" cy="430887"/>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4" name="Rectangle 53">
            <a:extLst>
              <a:ext uri="{FF2B5EF4-FFF2-40B4-BE49-F238E27FC236}">
                <a16:creationId xmlns:a16="http://schemas.microsoft.com/office/drawing/2014/main" id="{149B5FFA-67E1-3C1E-36F8-6A59557831C7}"/>
              </a:ext>
            </a:extLst>
          </p:cNvPr>
          <p:cNvSpPr/>
          <p:nvPr userDrawn="1"/>
        </p:nvSpPr>
        <p:spPr>
          <a:xfrm>
            <a:off x="6354076" y="5680050"/>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itle 1">
            <a:extLst>
              <a:ext uri="{FF2B5EF4-FFF2-40B4-BE49-F238E27FC236}">
                <a16:creationId xmlns:a16="http://schemas.microsoft.com/office/drawing/2014/main" id="{44BC6553-7D32-7481-8E0E-CD9717F8C4DC}"/>
              </a:ext>
            </a:extLst>
          </p:cNvPr>
          <p:cNvSpPr txBox="1">
            <a:spLocks/>
          </p:cNvSpPr>
          <p:nvPr userDrawn="1"/>
        </p:nvSpPr>
        <p:spPr>
          <a:xfrm>
            <a:off x="838201" y="627959"/>
            <a:ext cx="4513028"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5400">
                <a:solidFill>
                  <a:schemeClr val="bg1">
                    <a:lumMod val="75000"/>
                  </a:schemeClr>
                </a:solidFill>
                <a:latin typeface="Arial"/>
                <a:cs typeface="Arial" panose="020B0604020202020204" pitchFamily="34" charset="0"/>
              </a:rPr>
              <a:t>Our</a:t>
            </a:r>
            <a:br>
              <a:rPr lang="en-US" sz="5400" baseline="0">
                <a:solidFill>
                  <a:schemeClr val="bg1">
                    <a:lumMod val="75000"/>
                  </a:schemeClr>
                </a:solidFill>
                <a:latin typeface="Arial"/>
                <a:cs typeface="Arial" panose="020B0604020202020204" pitchFamily="34" charset="0"/>
              </a:rPr>
            </a:br>
            <a:r>
              <a:rPr lang="en-US" sz="5400">
                <a:solidFill>
                  <a:schemeClr val="bg1">
                    <a:lumMod val="75000"/>
                  </a:schemeClr>
                </a:solidFill>
                <a:latin typeface="Arial"/>
                <a:cs typeface="Arial" panose="020B0604020202020204" pitchFamily="34" charset="0"/>
              </a:rPr>
              <a:t>Service</a:t>
            </a:r>
            <a:r>
              <a:rPr lang="en-US" sz="5400" baseline="0">
                <a:solidFill>
                  <a:schemeClr val="bg1">
                    <a:lumMod val="75000"/>
                  </a:schemeClr>
                </a:solidFill>
                <a:latin typeface="Arial"/>
                <a:cs typeface="Arial" panose="020B0604020202020204" pitchFamily="34" charset="0"/>
              </a:rPr>
              <a:t> </a:t>
            </a:r>
            <a:r>
              <a:rPr lang="en-US" sz="5400">
                <a:solidFill>
                  <a:schemeClr val="bg1">
                    <a:lumMod val="75000"/>
                  </a:schemeClr>
                </a:solidFill>
                <a:latin typeface="Arial"/>
                <a:cs typeface="Arial" panose="020B0604020202020204" pitchFamily="34" charset="0"/>
              </a:rPr>
              <a:t>Area</a:t>
            </a:r>
          </a:p>
        </p:txBody>
      </p:sp>
      <p:sp>
        <p:nvSpPr>
          <p:cNvPr id="49" name="TextBox 48">
            <a:extLst>
              <a:ext uri="{FF2B5EF4-FFF2-40B4-BE49-F238E27FC236}">
                <a16:creationId xmlns:a16="http://schemas.microsoft.com/office/drawing/2014/main" id="{843E9C85-09CF-FB43-A7A7-A6ED59086CE7}"/>
              </a:ext>
            </a:extLst>
          </p:cNvPr>
          <p:cNvSpPr txBox="1"/>
          <p:nvPr userDrawn="1"/>
        </p:nvSpPr>
        <p:spPr>
          <a:xfrm>
            <a:off x="867894" y="4768137"/>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reclamation plants</a:t>
            </a:r>
            <a:endParaRPr lang="en-US" sz="1800" b="0"/>
          </a:p>
        </p:txBody>
      </p:sp>
      <p:sp>
        <p:nvSpPr>
          <p:cNvPr id="51" name="Oval 50">
            <a:extLst>
              <a:ext uri="{FF2B5EF4-FFF2-40B4-BE49-F238E27FC236}">
                <a16:creationId xmlns:a16="http://schemas.microsoft.com/office/drawing/2014/main" id="{2D92D168-9DCC-1108-F40E-2961247D1955}"/>
              </a:ext>
            </a:extLst>
          </p:cNvPr>
          <p:cNvSpPr/>
          <p:nvPr userDrawn="1"/>
        </p:nvSpPr>
        <p:spPr>
          <a:xfrm>
            <a:off x="1374256" y="5761864"/>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Date Placeholder 3">
            <a:extLst>
              <a:ext uri="{FF2B5EF4-FFF2-40B4-BE49-F238E27FC236}">
                <a16:creationId xmlns:a16="http://schemas.microsoft.com/office/drawing/2014/main" id="{89AAD60E-2165-295C-9E65-537CEABD580F}"/>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Footer Placeholder 4">
            <a:extLst>
              <a:ext uri="{FF2B5EF4-FFF2-40B4-BE49-F238E27FC236}">
                <a16:creationId xmlns:a16="http://schemas.microsoft.com/office/drawing/2014/main" id="{CF907025-8003-E1E5-B7BA-DC25D5900DC8}"/>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89494FE9-5DAB-EF28-1AD3-2EFE9807AB5B}"/>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648577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ng Pipelines">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B2D1EE7-E2A5-8AB8-BF64-38458C1DD44C}"/>
              </a:ext>
            </a:extLst>
          </p:cNvPr>
          <p:cNvCxnSpPr>
            <a:cxnSpLocks/>
          </p:cNvCxnSpPr>
          <p:nvPr userDrawn="1"/>
        </p:nvCxnSpPr>
        <p:spPr>
          <a:xfrm flipH="1">
            <a:off x="0" y="2627378"/>
            <a:ext cx="6853084" cy="0"/>
          </a:xfrm>
          <a:prstGeom prst="line">
            <a:avLst/>
          </a:prstGeom>
          <a:ln>
            <a:solidFill>
              <a:srgbClr val="17649D"/>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4749F4B-1F80-B0ED-7FF6-80E72E4FD515}"/>
              </a:ext>
            </a:extLst>
          </p:cNvPr>
          <p:cNvGrpSpPr/>
          <p:nvPr userDrawn="1"/>
        </p:nvGrpSpPr>
        <p:grpSpPr>
          <a:xfrm>
            <a:off x="838200" y="934405"/>
            <a:ext cx="11706226" cy="5320867"/>
            <a:chOff x="838200" y="934405"/>
            <a:chExt cx="11706226" cy="5320867"/>
          </a:xfrm>
        </p:grpSpPr>
        <p:sp>
          <p:nvSpPr>
            <p:cNvPr id="18" name="TextBox 17">
              <a:extLst>
                <a:ext uri="{FF2B5EF4-FFF2-40B4-BE49-F238E27FC236}">
                  <a16:creationId xmlns:a16="http://schemas.microsoft.com/office/drawing/2014/main" id="{5E5D49F8-D77D-960D-9A69-C9AD684EBAAB}"/>
                </a:ext>
              </a:extLst>
            </p:cNvPr>
            <p:cNvSpPr txBox="1"/>
            <p:nvPr userDrawn="1"/>
          </p:nvSpPr>
          <p:spPr>
            <a:xfrm>
              <a:off x="838200" y="3033204"/>
              <a:ext cx="2617269" cy="2677656"/>
            </a:xfrm>
            <a:prstGeom prst="rect">
              <a:avLst/>
            </a:prstGeom>
            <a:noFill/>
          </p:spPr>
          <p:txBody>
            <a:bodyPr wrap="square">
              <a:spAutoFit/>
            </a:bodyPr>
            <a:lstStyle/>
            <a:p>
              <a:pPr algn="l">
                <a:spcBef>
                  <a:spcPts val="0"/>
                </a:spcBef>
                <a:spcAft>
                  <a:spcPts val="1200"/>
                </a:spcAft>
              </a:pPr>
              <a:r>
                <a:rPr lang="en-US" sz="1800" b="0"/>
                <a:t>Pipeline</a:t>
              </a:r>
              <a:br>
                <a:rPr lang="en-US" sz="1800" b="0"/>
              </a:br>
              <a:r>
                <a:rPr lang="en-US" sz="1800" b="0"/>
                <a:t>Maintenance Responsibilities:</a:t>
              </a:r>
            </a:p>
            <a:p>
              <a:pPr marL="285750" indent="-285750" algn="l">
                <a:spcBef>
                  <a:spcPts val="0"/>
                </a:spcBef>
                <a:spcAft>
                  <a:spcPts val="1200"/>
                </a:spcAft>
                <a:buFont typeface="Arial" panose="020B0604020202020204" pitchFamily="34" charset="0"/>
                <a:buChar char="•"/>
              </a:pPr>
              <a:r>
                <a:rPr lang="en-US" sz="1400" b="1"/>
                <a:t>Private Lateral</a:t>
              </a:r>
              <a:br>
                <a:rPr lang="en-US" sz="1400" b="0"/>
              </a:br>
              <a:r>
                <a:rPr lang="en-US" sz="1400" b="0"/>
                <a:t>Home/Business Owner</a:t>
              </a:r>
            </a:p>
            <a:p>
              <a:pPr marL="285750" indent="-285750" algn="l">
                <a:spcBef>
                  <a:spcPts val="0"/>
                </a:spcBef>
                <a:spcAft>
                  <a:spcPts val="1200"/>
                </a:spcAft>
                <a:buFont typeface="Arial" panose="020B0604020202020204" pitchFamily="34" charset="0"/>
                <a:buChar char="•"/>
              </a:pPr>
              <a:r>
                <a:rPr lang="en-US" sz="1400" b="1"/>
                <a:t>Local Sewer</a:t>
              </a:r>
              <a:br>
                <a:rPr lang="en-US" sz="1400" b="0"/>
              </a:br>
              <a:r>
                <a:rPr lang="en-US" sz="1400" b="0"/>
                <a:t>City or Local Agency</a:t>
              </a:r>
            </a:p>
            <a:p>
              <a:pPr marL="285750" indent="-285750" algn="l">
                <a:spcBef>
                  <a:spcPts val="0"/>
                </a:spcBef>
                <a:spcAft>
                  <a:spcPts val="1200"/>
                </a:spcAft>
                <a:buFont typeface="Arial" panose="020B0604020202020204" pitchFamily="34" charset="0"/>
                <a:buChar char="•"/>
              </a:pPr>
              <a:r>
                <a:rPr lang="en-US" sz="1400" b="1"/>
                <a:t>Regional Trunkline</a:t>
              </a:r>
              <a:br>
                <a:rPr lang="en-US" sz="1400" b="0"/>
              </a:br>
              <a:r>
                <a:rPr lang="en-US" sz="1400" b="0"/>
                <a:t>Wastewater Agency</a:t>
              </a:r>
            </a:p>
          </p:txBody>
        </p:sp>
        <p:pic>
          <p:nvPicPr>
            <p:cNvPr id="10" name="Picture 9" descr="Icon&#10;&#10;Description automatically generated">
              <a:extLst>
                <a:ext uri="{FF2B5EF4-FFF2-40B4-BE49-F238E27FC236}">
                  <a16:creationId xmlns:a16="http://schemas.microsoft.com/office/drawing/2014/main" id="{1A34B3BC-0472-D76A-EE1B-B75FBD06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4014" y="934405"/>
              <a:ext cx="9440412" cy="4635227"/>
            </a:xfrm>
            <a:prstGeom prst="rect">
              <a:avLst/>
            </a:prstGeom>
          </p:spPr>
        </p:pic>
        <p:sp>
          <p:nvSpPr>
            <p:cNvPr id="6" name="TextBox 5">
              <a:extLst>
                <a:ext uri="{FF2B5EF4-FFF2-40B4-BE49-F238E27FC236}">
                  <a16:creationId xmlns:a16="http://schemas.microsoft.com/office/drawing/2014/main" id="{BF7761A6-516E-6BF9-29D2-8929A04291EB}"/>
                </a:ext>
              </a:extLst>
            </p:cNvPr>
            <p:cNvSpPr txBox="1"/>
            <p:nvPr userDrawn="1"/>
          </p:nvSpPr>
          <p:spPr>
            <a:xfrm>
              <a:off x="3614318" y="4870277"/>
              <a:ext cx="1257225" cy="1384995"/>
            </a:xfrm>
            <a:prstGeom prst="rect">
              <a:avLst/>
            </a:prstGeom>
            <a:noFill/>
          </p:spPr>
          <p:txBody>
            <a:bodyPr wrap="square">
              <a:spAutoFit/>
            </a:bodyPr>
            <a:lstStyle/>
            <a:p>
              <a:pPr algn="ctr"/>
              <a:r>
                <a:rPr lang="en-US" sz="2800" b="1">
                  <a:solidFill>
                    <a:srgbClr val="1B75BB"/>
                  </a:solidFill>
                  <a:cs typeface="Arial" panose="020B0604020202020204" pitchFamily="34" charset="0"/>
                </a:rPr>
                <a:t>Private Lateral</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 inch diameter</a:t>
              </a:r>
            </a:p>
          </p:txBody>
        </p:sp>
        <p:sp>
          <p:nvSpPr>
            <p:cNvPr id="7" name="TextBox 6">
              <a:extLst>
                <a:ext uri="{FF2B5EF4-FFF2-40B4-BE49-F238E27FC236}">
                  <a16:creationId xmlns:a16="http://schemas.microsoft.com/office/drawing/2014/main" id="{C13CC982-9205-CA5A-6A3B-CAB432F5E317}"/>
                </a:ext>
              </a:extLst>
            </p:cNvPr>
            <p:cNvSpPr txBox="1"/>
            <p:nvPr userDrawn="1"/>
          </p:nvSpPr>
          <p:spPr>
            <a:xfrm>
              <a:off x="5297037" y="4870277"/>
              <a:ext cx="1574547" cy="1384995"/>
            </a:xfrm>
            <a:prstGeom prst="rect">
              <a:avLst/>
            </a:prstGeom>
            <a:noFill/>
          </p:spPr>
          <p:txBody>
            <a:bodyPr wrap="square">
              <a:spAutoFit/>
            </a:bodyPr>
            <a:lstStyle/>
            <a:p>
              <a:pPr algn="ctr"/>
              <a:r>
                <a:rPr kumimoji="0" lang="en-US" sz="2800" b="1" i="0" u="none" strike="noStrike" kern="1200" cap="none" spc="0" normalizeH="0" baseline="0" noProof="0">
                  <a:ln>
                    <a:noFill/>
                  </a:ln>
                  <a:solidFill>
                    <a:srgbClr val="1B75BB"/>
                  </a:solidFill>
                  <a:effectLst/>
                  <a:uLnTx/>
                  <a:uFillTx/>
                  <a:latin typeface="Calibri" panose="020F0502020204030204"/>
                  <a:ea typeface="+mn-ea"/>
                  <a:cs typeface="Arial" panose="020B0604020202020204" pitchFamily="34" charset="0"/>
                </a:rPr>
                <a:t>Local Sewer</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4-12 inch </a:t>
              </a:r>
            </a:p>
            <a:p>
              <a:pPr algn="ctr"/>
              <a:r>
                <a:rPr lang="en-US" sz="1400" b="0"/>
                <a:t>diameter</a:t>
              </a:r>
              <a:endParaRPr lang="en-US" sz="1800" b="0"/>
            </a:p>
          </p:txBody>
        </p:sp>
        <p:sp>
          <p:nvSpPr>
            <p:cNvPr id="8" name="TextBox 7">
              <a:extLst>
                <a:ext uri="{FF2B5EF4-FFF2-40B4-BE49-F238E27FC236}">
                  <a16:creationId xmlns:a16="http://schemas.microsoft.com/office/drawing/2014/main" id="{5ECD1A2B-E52C-D1F1-D232-E100F50325DF}"/>
                </a:ext>
              </a:extLst>
            </p:cNvPr>
            <p:cNvSpPr txBox="1"/>
            <p:nvPr userDrawn="1"/>
          </p:nvSpPr>
          <p:spPr>
            <a:xfrm>
              <a:off x="7599814" y="4874939"/>
              <a:ext cx="3275247" cy="1169551"/>
            </a:xfrm>
            <a:prstGeom prst="rect">
              <a:avLst/>
            </a:prstGeom>
            <a:noFill/>
          </p:spPr>
          <p:txBody>
            <a:bodyPr wrap="square">
              <a:spAutoFit/>
            </a:bodyPr>
            <a:lstStyle/>
            <a:p>
              <a:pPr algn="ctr"/>
              <a:r>
                <a:rPr lang="en-US" sz="2800" b="1">
                  <a:solidFill>
                    <a:srgbClr val="1B75BB"/>
                  </a:solidFill>
                  <a:cs typeface="Arial" panose="020B0604020202020204" pitchFamily="34" charset="0"/>
                </a:rPr>
                <a:t>OC San</a:t>
              </a:r>
              <a:br>
                <a:rPr lang="en-US" sz="2800" b="1">
                  <a:solidFill>
                    <a:srgbClr val="1B75BB"/>
                  </a:solidFill>
                  <a:cs typeface="Arial" panose="020B0604020202020204" pitchFamily="34" charset="0"/>
                </a:rPr>
              </a:br>
              <a:r>
                <a:rPr lang="en-US" sz="2800" b="1">
                  <a:solidFill>
                    <a:srgbClr val="1B75BB"/>
                  </a:solidFill>
                  <a:cs typeface="Arial" panose="020B0604020202020204" pitchFamily="34" charset="0"/>
                </a:rPr>
                <a:t>Regional Trunkline </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up to 10 ft diameter</a:t>
              </a:r>
              <a:endParaRPr lang="en-US" sz="1800" b="0"/>
            </a:p>
          </p:txBody>
        </p:sp>
      </p:grpSp>
      <p:sp>
        <p:nvSpPr>
          <p:cNvPr id="9" name="Title 1">
            <a:extLst>
              <a:ext uri="{FF2B5EF4-FFF2-40B4-BE49-F238E27FC236}">
                <a16:creationId xmlns:a16="http://schemas.microsoft.com/office/drawing/2014/main" id="{665062B0-B28A-480B-A9BB-948F84C637F4}"/>
              </a:ext>
            </a:extLst>
          </p:cNvPr>
          <p:cNvSpPr txBox="1">
            <a:spLocks/>
          </p:cNvSpPr>
          <p:nvPr userDrawn="1"/>
        </p:nvSpPr>
        <p:spPr>
          <a:xfrm>
            <a:off x="838202" y="357174"/>
            <a:ext cx="7164896" cy="21468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6000">
                <a:solidFill>
                  <a:srgbClr val="FAAF40"/>
                </a:solidFill>
                <a:latin typeface="Arial"/>
                <a:cs typeface="Arial" panose="020B0604020202020204" pitchFamily="34" charset="0"/>
              </a:rPr>
              <a:t>Comparing</a:t>
            </a:r>
            <a:br>
              <a:rPr lang="en-US" sz="6000">
                <a:solidFill>
                  <a:srgbClr val="FAAF40"/>
                </a:solidFill>
                <a:latin typeface="Arial"/>
                <a:cs typeface="Arial" panose="020B0604020202020204" pitchFamily="34" charset="0"/>
              </a:rPr>
            </a:br>
            <a:r>
              <a:rPr lang="en-US" sz="6000">
                <a:solidFill>
                  <a:srgbClr val="FAAF40"/>
                </a:solidFill>
                <a:latin typeface="Arial"/>
                <a:cs typeface="Arial" panose="020B0604020202020204" pitchFamily="34" charset="0"/>
              </a:rPr>
              <a:t>Sewer Pipelines</a:t>
            </a:r>
          </a:p>
        </p:txBody>
      </p:sp>
      <p:sp>
        <p:nvSpPr>
          <p:cNvPr id="13" name="Date Placeholder 3">
            <a:extLst>
              <a:ext uri="{FF2B5EF4-FFF2-40B4-BE49-F238E27FC236}">
                <a16:creationId xmlns:a16="http://schemas.microsoft.com/office/drawing/2014/main" id="{D3A98653-6944-4F9C-2570-CD75C0EFEDCE}"/>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5" name="Footer Placeholder 4">
            <a:extLst>
              <a:ext uri="{FF2B5EF4-FFF2-40B4-BE49-F238E27FC236}">
                <a16:creationId xmlns:a16="http://schemas.microsoft.com/office/drawing/2014/main" id="{AE5C20D3-AEF9-3A9D-E65B-9BDD06C5EF09}"/>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4332E195-F4C3-B334-3BAF-FC970718F117}"/>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31359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par>
                                <p:cTn id="11" presetID="42" presetClass="path" presetSubtype="0" accel="13333" decel="86667" fill="hold" nodeType="withEffect">
                                  <p:stCondLst>
                                    <p:cond delay="0"/>
                                  </p:stCondLst>
                                  <p:childTnLst>
                                    <p:animMotion origin="layout" path="M 0 0 L 0 0.25 E" pathEditMode="relative" ptsTypes="">
                                      <p:cBhvr>
                                        <p:cTn id="12" dur="300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ow Much Wastewater...">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7067946-3E74-20A1-2AB5-FBABA5963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1" r="859" b="66005"/>
          <a:stretch/>
        </p:blipFill>
        <p:spPr>
          <a:xfrm>
            <a:off x="0" y="4792667"/>
            <a:ext cx="12191999" cy="2065333"/>
          </a:xfrm>
          <a:prstGeom prst="rect">
            <a:avLst/>
          </a:prstGeom>
        </p:spPr>
      </p:pic>
      <p:sp>
        <p:nvSpPr>
          <p:cNvPr id="28" name="Rectangle: Rounded Corners 27">
            <a:extLst>
              <a:ext uri="{FF2B5EF4-FFF2-40B4-BE49-F238E27FC236}">
                <a16:creationId xmlns:a16="http://schemas.microsoft.com/office/drawing/2014/main" id="{A8AF34F2-A6A1-CA00-5B9E-E105798C0987}"/>
              </a:ext>
            </a:extLst>
          </p:cNvPr>
          <p:cNvSpPr/>
          <p:nvPr userDrawn="1"/>
        </p:nvSpPr>
        <p:spPr>
          <a:xfrm>
            <a:off x="8252369" y="429768"/>
            <a:ext cx="3319918" cy="5760720"/>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8B8C76BF-4A52-926C-A135-42632238355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 r="2"/>
          <a:stretch/>
        </p:blipFill>
        <p:spPr>
          <a:xfrm>
            <a:off x="8252368" y="1436907"/>
            <a:ext cx="3319919" cy="1797729"/>
          </a:xfrm>
          <a:prstGeom prst="roundRect">
            <a:avLst>
              <a:gd name="adj" fmla="val 9834"/>
            </a:avLst>
          </a:prstGeom>
        </p:spPr>
      </p:pic>
      <p:grpSp>
        <p:nvGrpSpPr>
          <p:cNvPr id="10" name="Group 9">
            <a:extLst>
              <a:ext uri="{FF2B5EF4-FFF2-40B4-BE49-F238E27FC236}">
                <a16:creationId xmlns:a16="http://schemas.microsoft.com/office/drawing/2014/main" id="{C49F58DB-AB6A-643A-4FAF-8B06D5810FCC}"/>
              </a:ext>
            </a:extLst>
          </p:cNvPr>
          <p:cNvGrpSpPr/>
          <p:nvPr userDrawn="1"/>
        </p:nvGrpSpPr>
        <p:grpSpPr>
          <a:xfrm>
            <a:off x="8610600" y="771513"/>
            <a:ext cx="2574784" cy="2109749"/>
            <a:chOff x="8610600" y="771513"/>
            <a:chExt cx="2574784" cy="2109749"/>
          </a:xfrm>
        </p:grpSpPr>
        <p:sp>
          <p:nvSpPr>
            <p:cNvPr id="24" name="TextBox 23">
              <a:extLst>
                <a:ext uri="{FF2B5EF4-FFF2-40B4-BE49-F238E27FC236}">
                  <a16:creationId xmlns:a16="http://schemas.microsoft.com/office/drawing/2014/main" id="{03F9ED55-D257-406F-4BDC-7100A493AF4F}"/>
                </a:ext>
              </a:extLst>
            </p:cNvPr>
            <p:cNvSpPr txBox="1"/>
            <p:nvPr userDrawn="1"/>
          </p:nvSpPr>
          <p:spPr>
            <a:xfrm>
              <a:off x="8610600" y="771513"/>
              <a:ext cx="2574784" cy="1569660"/>
            </a:xfrm>
            <a:prstGeom prst="rect">
              <a:avLst/>
            </a:prstGeom>
            <a:noFill/>
          </p:spPr>
          <p:txBody>
            <a:bodyPr wrap="square" rtlCol="0" anchor="t">
              <a:spAutoFit/>
            </a:bodyPr>
            <a:lstStyle/>
            <a:p>
              <a:pPr algn="ctr"/>
              <a:r>
                <a:rPr lang="en-US" sz="8000" b="1">
                  <a:solidFill>
                    <a:schemeClr val="bg1"/>
                  </a:solidFill>
                  <a:cs typeface="Arial" panose="020B0604020202020204" pitchFamily="34" charset="0"/>
                </a:rPr>
                <a:t>~</a:t>
              </a:r>
              <a:r>
                <a:rPr lang="en-US" sz="9600" b="1">
                  <a:solidFill>
                    <a:schemeClr val="bg1"/>
                  </a:solidFill>
                  <a:cs typeface="Arial" panose="020B0604020202020204" pitchFamily="34" charset="0"/>
                </a:rPr>
                <a:t>190</a:t>
              </a:r>
              <a:endParaRPr lang="en-US" sz="9600" b="1">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26AD811-2299-E8BD-6C09-94785D83408F}"/>
                </a:ext>
              </a:extLst>
            </p:cNvPr>
            <p:cNvSpPr txBox="1"/>
            <p:nvPr userDrawn="1"/>
          </p:nvSpPr>
          <p:spPr>
            <a:xfrm>
              <a:off x="8926247" y="2050265"/>
              <a:ext cx="2022900" cy="830997"/>
            </a:xfrm>
            <a:prstGeom prst="rect">
              <a:avLst/>
            </a:prstGeom>
            <a:noFill/>
          </p:spPr>
          <p:txBody>
            <a:bodyPr wrap="square">
              <a:spAutoFit/>
            </a:bodyPr>
            <a:lstStyle/>
            <a:p>
              <a:pPr algn="ctr"/>
              <a:r>
                <a:rPr lang="en-US" sz="2400">
                  <a:solidFill>
                    <a:schemeClr val="bg1"/>
                  </a:solidFill>
                  <a:latin typeface="Calibri" panose="020F0502020204030204" pitchFamily="34" charset="0"/>
                  <a:cs typeface="Calibri" panose="020F0502020204030204" pitchFamily="34" charset="0"/>
                </a:rPr>
                <a:t>million gallons per day</a:t>
              </a:r>
            </a:p>
          </p:txBody>
        </p:sp>
      </p:grpSp>
      <p:sp>
        <p:nvSpPr>
          <p:cNvPr id="12" name="TextBox 11">
            <a:extLst>
              <a:ext uri="{FF2B5EF4-FFF2-40B4-BE49-F238E27FC236}">
                <a16:creationId xmlns:a16="http://schemas.microsoft.com/office/drawing/2014/main" id="{1288148B-C5DE-4936-B983-5042A9CA1198}"/>
              </a:ext>
            </a:extLst>
          </p:cNvPr>
          <p:cNvSpPr txBox="1"/>
          <p:nvPr userDrawn="1"/>
        </p:nvSpPr>
        <p:spPr>
          <a:xfrm>
            <a:off x="838200" y="2554900"/>
            <a:ext cx="2479766" cy="1421415"/>
          </a:xfrm>
          <a:prstGeom prst="rect">
            <a:avLst/>
          </a:prstGeom>
          <a:noFill/>
        </p:spPr>
        <p:txBody>
          <a:bodyPr wrap="square" rtlCol="0" anchor="ctr">
            <a:spAutoFit/>
          </a:bodyPr>
          <a:lstStyle/>
          <a:p>
            <a:pPr algn="l" defTabSz="914377">
              <a:lnSpc>
                <a:spcPts val="3500"/>
              </a:lnSpc>
            </a:pPr>
            <a:r>
              <a:rPr lang="en-US" sz="2400" b="1">
                <a:solidFill>
                  <a:srgbClr val="1B75BB"/>
                </a:solidFill>
                <a:effectLst/>
                <a:latin typeface="+mn-lt"/>
                <a:ea typeface="Times New Roman" panose="02020603050405020304" pitchFamily="18" charset="0"/>
              </a:rPr>
              <a:t>Enough water to fill Angel Stadium 2½ times</a:t>
            </a:r>
            <a:r>
              <a:rPr lang="en-US" altLang="en-US" sz="2800" b="1" kern="0">
                <a:solidFill>
                  <a:srgbClr val="1B75BB"/>
                </a:solidFill>
                <a:latin typeface="+mn-lt"/>
              </a:rPr>
              <a:t>!</a:t>
            </a:r>
          </a:p>
        </p:txBody>
      </p:sp>
      <p:sp>
        <p:nvSpPr>
          <p:cNvPr id="33" name="Title 1">
            <a:extLst>
              <a:ext uri="{FF2B5EF4-FFF2-40B4-BE49-F238E27FC236}">
                <a16:creationId xmlns:a16="http://schemas.microsoft.com/office/drawing/2014/main" id="{E3B719A8-2ABD-944A-B87E-EF4F8EFEE1A5}"/>
              </a:ext>
            </a:extLst>
          </p:cNvPr>
          <p:cNvSpPr txBox="1">
            <a:spLocks/>
          </p:cNvSpPr>
          <p:nvPr userDrawn="1"/>
        </p:nvSpPr>
        <p:spPr>
          <a:xfrm>
            <a:off x="838201" y="437388"/>
            <a:ext cx="5654040" cy="20010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3200">
                <a:solidFill>
                  <a:srgbClr val="FAAF40"/>
                </a:solidFill>
                <a:latin typeface="Arial"/>
                <a:cs typeface="Arial" panose="020B0604020202020204" pitchFamily="34" charset="0"/>
              </a:rPr>
              <a:t>How much wastewater comes from 2.6 million people each day?</a:t>
            </a:r>
          </a:p>
        </p:txBody>
      </p:sp>
      <p:cxnSp>
        <p:nvCxnSpPr>
          <p:cNvPr id="35" name="Straight Connector 34">
            <a:extLst>
              <a:ext uri="{FF2B5EF4-FFF2-40B4-BE49-F238E27FC236}">
                <a16:creationId xmlns:a16="http://schemas.microsoft.com/office/drawing/2014/main" id="{A4DC4330-B831-1706-4600-776B1A83F8F3}"/>
              </a:ext>
            </a:extLst>
          </p:cNvPr>
          <p:cNvCxnSpPr/>
          <p:nvPr userDrawn="1"/>
        </p:nvCxnSpPr>
        <p:spPr>
          <a:xfrm flipH="1">
            <a:off x="5692140" y="1478280"/>
            <a:ext cx="2560229" cy="0"/>
          </a:xfrm>
          <a:prstGeom prst="line">
            <a:avLst/>
          </a:prstGeom>
          <a:ln>
            <a:solidFill>
              <a:srgbClr val="1B75BB"/>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2D03A39-B4D3-1AD1-301F-61C94824717F}"/>
              </a:ext>
            </a:extLst>
          </p:cNvPr>
          <p:cNvSpPr/>
          <p:nvPr userDrawn="1"/>
        </p:nvSpPr>
        <p:spPr>
          <a:xfrm>
            <a:off x="8252369" y="2438469"/>
            <a:ext cx="3319918" cy="3746281"/>
          </a:xfrm>
          <a:prstGeom prst="roundRect">
            <a:avLst>
              <a:gd name="adj" fmla="val 6052"/>
            </a:avLst>
          </a:prstGeom>
          <a:solidFill>
            <a:srgbClr val="17649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3F9CCBDB-1A27-B501-645F-E3558457F2C6}"/>
              </a:ext>
            </a:extLst>
          </p:cNvPr>
          <p:cNvGrpSpPr/>
          <p:nvPr userDrawn="1"/>
        </p:nvGrpSpPr>
        <p:grpSpPr>
          <a:xfrm>
            <a:off x="3066191" y="3219088"/>
            <a:ext cx="8506096" cy="2473074"/>
            <a:chOff x="933450" y="2836188"/>
            <a:chExt cx="7821794" cy="2274119"/>
          </a:xfrm>
        </p:grpSpPr>
        <p:pic>
          <p:nvPicPr>
            <p:cNvPr id="2" name="Picture 1">
              <a:extLst>
                <a:ext uri="{FF2B5EF4-FFF2-40B4-BE49-F238E27FC236}">
                  <a16:creationId xmlns:a16="http://schemas.microsoft.com/office/drawing/2014/main" id="{22F60B45-9CC5-4EFF-9682-BA1D876A15E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33450" y="2836188"/>
              <a:ext cx="6145530" cy="2274119"/>
            </a:xfrm>
            <a:prstGeom prst="rect">
              <a:avLst/>
            </a:prstGeom>
          </p:spPr>
        </p:pic>
        <p:pic>
          <p:nvPicPr>
            <p:cNvPr id="29" name="Picture 28">
              <a:extLst>
                <a:ext uri="{FF2B5EF4-FFF2-40B4-BE49-F238E27FC236}">
                  <a16:creationId xmlns:a16="http://schemas.microsoft.com/office/drawing/2014/main" id="{DD99FD14-7E48-89D2-5B12-67A733AD72E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7231380" y="2836188"/>
              <a:ext cx="1523864" cy="2274119"/>
            </a:xfrm>
            <a:prstGeom prst="rect">
              <a:avLst/>
            </a:prstGeom>
          </p:spPr>
        </p:pic>
      </p:grpSp>
      <p:sp>
        <p:nvSpPr>
          <p:cNvPr id="11" name="Rectangle 10">
            <a:extLst>
              <a:ext uri="{FF2B5EF4-FFF2-40B4-BE49-F238E27FC236}">
                <a16:creationId xmlns:a16="http://schemas.microsoft.com/office/drawing/2014/main" id="{068EC292-5CB7-4967-6267-25C553725E8F}"/>
              </a:ext>
            </a:extLst>
          </p:cNvPr>
          <p:cNvSpPr/>
          <p:nvPr userDrawn="1"/>
        </p:nvSpPr>
        <p:spPr>
          <a:xfrm>
            <a:off x="11570335" y="2881262"/>
            <a:ext cx="621664" cy="2875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B828B37D-D770-A577-E6FE-CF47473A981B}"/>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9" name="Footer Placeholder 4">
            <a:extLst>
              <a:ext uri="{FF2B5EF4-FFF2-40B4-BE49-F238E27FC236}">
                <a16:creationId xmlns:a16="http://schemas.microsoft.com/office/drawing/2014/main" id="{2EE08071-D797-9DCF-EEA0-081FAB839007}"/>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Slide Number Placeholder 5">
            <a:extLst>
              <a:ext uri="{FF2B5EF4-FFF2-40B4-BE49-F238E27FC236}">
                <a16:creationId xmlns:a16="http://schemas.microsoft.com/office/drawing/2014/main" id="{F906A464-CE6D-353B-E6E2-A418AC1A6EFB}"/>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1829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10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35" presetClass="path" presetSubtype="0" accel="50000" decel="50000" fill="hold" nodeType="withEffect">
                                  <p:stCondLst>
                                    <p:cond delay="1000"/>
                                  </p:stCondLst>
                                  <p:childTnLst>
                                    <p:animMotion origin="layout" path="M 0.05065 1.48148E-6 L -4.16667E-7 1.48148E-6 " pathEditMode="relative" rAng="0" ptsTypes="AA">
                                      <p:cBhvr>
                                        <p:cTn id="20" dur="2000" fill="hold"/>
                                        <p:tgtEl>
                                          <p:spTgt spid="30"/>
                                        </p:tgtEl>
                                        <p:attrNameLst>
                                          <p:attrName>ppt_x</p:attrName>
                                          <p:attrName>ppt_y</p:attrName>
                                        </p:attrNameLst>
                                      </p:cBhvr>
                                      <p:rCtr x="-25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lection System">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D2CBADBC-53F0-4CBB-3E92-4A6031DDED8C}"/>
              </a:ext>
            </a:extLst>
          </p:cNvPr>
          <p:cNvSpPr/>
          <p:nvPr userDrawn="1"/>
        </p:nvSpPr>
        <p:spPr>
          <a:xfrm>
            <a:off x="348459" y="349857"/>
            <a:ext cx="6148924" cy="6148924"/>
          </a:xfrm>
          <a:prstGeom prst="ellipse">
            <a:avLst/>
          </a:prstGeom>
          <a:solidFill>
            <a:srgbClr val="FA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A89F9F7-876B-2A42-386D-0F89FE7F9ACA}"/>
              </a:ext>
            </a:extLst>
          </p:cNvPr>
          <p:cNvGrpSpPr/>
          <p:nvPr userDrawn="1"/>
        </p:nvGrpSpPr>
        <p:grpSpPr>
          <a:xfrm>
            <a:off x="3087067" y="480742"/>
            <a:ext cx="8618711" cy="5652914"/>
            <a:chOff x="1767708" y="1015114"/>
            <a:chExt cx="8618711" cy="5652914"/>
          </a:xfrm>
        </p:grpSpPr>
        <p:pic>
          <p:nvPicPr>
            <p:cNvPr id="9" name="Picture 8">
              <a:extLst>
                <a:ext uri="{FF2B5EF4-FFF2-40B4-BE49-F238E27FC236}">
                  <a16:creationId xmlns:a16="http://schemas.microsoft.com/office/drawing/2014/main" id="{76CB5863-806E-2CAA-6C77-39AF52551C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67708" y="1015114"/>
              <a:ext cx="7678702" cy="4942811"/>
            </a:xfrm>
            <a:prstGeom prst="rect">
              <a:avLst/>
            </a:prstGeom>
          </p:spPr>
        </p:pic>
        <p:sp>
          <p:nvSpPr>
            <p:cNvPr id="10" name="TextBox 9">
              <a:extLst>
                <a:ext uri="{FF2B5EF4-FFF2-40B4-BE49-F238E27FC236}">
                  <a16:creationId xmlns:a16="http://schemas.microsoft.com/office/drawing/2014/main" id="{18CF75B5-B26F-6896-7ED0-2504E580AF71}"/>
                </a:ext>
              </a:extLst>
            </p:cNvPr>
            <p:cNvSpPr txBox="1"/>
            <p:nvPr userDrawn="1"/>
          </p:nvSpPr>
          <p:spPr>
            <a:xfrm>
              <a:off x="2038142" y="2473063"/>
              <a:ext cx="1011061" cy="261610"/>
            </a:xfrm>
            <a:prstGeom prst="rect">
              <a:avLst/>
            </a:prstGeom>
            <a:noFill/>
          </p:spPr>
          <p:txBody>
            <a:bodyPr wrap="square">
              <a:spAutoFit/>
            </a:bodyPr>
            <a:lstStyle/>
            <a:p>
              <a:pPr algn="l"/>
              <a:r>
                <a:rPr lang="en-US" sz="1100" b="0">
                  <a:solidFill>
                    <a:schemeClr val="tx1"/>
                  </a:solidFill>
                </a:rPr>
                <a:t>Business</a:t>
              </a:r>
            </a:p>
          </p:txBody>
        </p:sp>
        <p:sp>
          <p:nvSpPr>
            <p:cNvPr id="11" name="TextBox 10">
              <a:extLst>
                <a:ext uri="{FF2B5EF4-FFF2-40B4-BE49-F238E27FC236}">
                  <a16:creationId xmlns:a16="http://schemas.microsoft.com/office/drawing/2014/main" id="{5139A1FC-16B4-B6FF-900F-670478FB521B}"/>
                </a:ext>
              </a:extLst>
            </p:cNvPr>
            <p:cNvSpPr txBox="1"/>
            <p:nvPr userDrawn="1"/>
          </p:nvSpPr>
          <p:spPr>
            <a:xfrm>
              <a:off x="3744637" y="2473063"/>
              <a:ext cx="899287" cy="261610"/>
            </a:xfrm>
            <a:prstGeom prst="rect">
              <a:avLst/>
            </a:prstGeom>
            <a:noFill/>
          </p:spPr>
          <p:txBody>
            <a:bodyPr wrap="square">
              <a:spAutoFit/>
            </a:bodyPr>
            <a:lstStyle/>
            <a:p>
              <a:pPr algn="l"/>
              <a:r>
                <a:rPr lang="en-US" sz="1100" b="0">
                  <a:solidFill>
                    <a:schemeClr val="tx1"/>
                  </a:solidFill>
                </a:rPr>
                <a:t>Residential</a:t>
              </a:r>
            </a:p>
          </p:txBody>
        </p:sp>
        <p:sp>
          <p:nvSpPr>
            <p:cNvPr id="12" name="TextBox 11">
              <a:extLst>
                <a:ext uri="{FF2B5EF4-FFF2-40B4-BE49-F238E27FC236}">
                  <a16:creationId xmlns:a16="http://schemas.microsoft.com/office/drawing/2014/main" id="{66F4CD10-EEC9-38A8-5AFB-91B593A02BF7}"/>
                </a:ext>
              </a:extLst>
            </p:cNvPr>
            <p:cNvSpPr txBox="1"/>
            <p:nvPr userDrawn="1"/>
          </p:nvSpPr>
          <p:spPr>
            <a:xfrm>
              <a:off x="4696023" y="2473063"/>
              <a:ext cx="899287" cy="261610"/>
            </a:xfrm>
            <a:prstGeom prst="rect">
              <a:avLst/>
            </a:prstGeom>
            <a:noFill/>
          </p:spPr>
          <p:txBody>
            <a:bodyPr wrap="square">
              <a:spAutoFit/>
            </a:bodyPr>
            <a:lstStyle/>
            <a:p>
              <a:pPr algn="r"/>
              <a:r>
                <a:rPr lang="en-US" sz="1100" b="0">
                  <a:solidFill>
                    <a:schemeClr val="tx1"/>
                  </a:solidFill>
                </a:rPr>
                <a:t>Industrial</a:t>
              </a:r>
            </a:p>
          </p:txBody>
        </p:sp>
        <p:sp>
          <p:nvSpPr>
            <p:cNvPr id="13" name="TextBox 12">
              <a:extLst>
                <a:ext uri="{FF2B5EF4-FFF2-40B4-BE49-F238E27FC236}">
                  <a16:creationId xmlns:a16="http://schemas.microsoft.com/office/drawing/2014/main" id="{60D9FCCF-4077-4C32-E02D-8C066CEB4E96}"/>
                </a:ext>
              </a:extLst>
            </p:cNvPr>
            <p:cNvSpPr txBox="1"/>
            <p:nvPr userDrawn="1"/>
          </p:nvSpPr>
          <p:spPr>
            <a:xfrm>
              <a:off x="2957445" y="3621611"/>
              <a:ext cx="1154604" cy="261610"/>
            </a:xfrm>
            <a:prstGeom prst="rect">
              <a:avLst/>
            </a:prstGeom>
            <a:noFill/>
          </p:spPr>
          <p:txBody>
            <a:bodyPr wrap="square">
              <a:spAutoFit/>
            </a:bodyPr>
            <a:lstStyle/>
            <a:p>
              <a:pPr algn="ctr"/>
              <a:r>
                <a:rPr lang="en-US" sz="1100" b="0"/>
                <a:t>Private Lateral</a:t>
              </a:r>
            </a:p>
          </p:txBody>
        </p:sp>
        <p:sp>
          <p:nvSpPr>
            <p:cNvPr id="14" name="TextBox 13">
              <a:extLst>
                <a:ext uri="{FF2B5EF4-FFF2-40B4-BE49-F238E27FC236}">
                  <a16:creationId xmlns:a16="http://schemas.microsoft.com/office/drawing/2014/main" id="{0D9667EF-6A96-52EC-4D2C-024A7D8450C9}"/>
                </a:ext>
              </a:extLst>
            </p:cNvPr>
            <p:cNvSpPr txBox="1"/>
            <p:nvPr userDrawn="1"/>
          </p:nvSpPr>
          <p:spPr>
            <a:xfrm>
              <a:off x="5121147" y="3449436"/>
              <a:ext cx="963723" cy="261610"/>
            </a:xfrm>
            <a:prstGeom prst="rect">
              <a:avLst/>
            </a:prstGeom>
            <a:noFill/>
          </p:spPr>
          <p:txBody>
            <a:bodyPr wrap="square" anchor="ctr">
              <a:spAutoFit/>
            </a:bodyPr>
            <a:lstStyle/>
            <a:p>
              <a:pPr algn="l"/>
              <a:r>
                <a:rPr lang="en-US" sz="1100" b="0"/>
                <a:t>Local Sewer</a:t>
              </a:r>
            </a:p>
          </p:txBody>
        </p:sp>
        <p:sp>
          <p:nvSpPr>
            <p:cNvPr id="15" name="TextBox 14">
              <a:extLst>
                <a:ext uri="{FF2B5EF4-FFF2-40B4-BE49-F238E27FC236}">
                  <a16:creationId xmlns:a16="http://schemas.microsoft.com/office/drawing/2014/main" id="{374D1B41-138E-B400-CE36-CA1E636D758C}"/>
                </a:ext>
              </a:extLst>
            </p:cNvPr>
            <p:cNvSpPr txBox="1"/>
            <p:nvPr userDrawn="1"/>
          </p:nvSpPr>
          <p:spPr>
            <a:xfrm>
              <a:off x="3363734" y="4949957"/>
              <a:ext cx="1011061" cy="261610"/>
            </a:xfrm>
            <a:prstGeom prst="rect">
              <a:avLst/>
            </a:prstGeom>
            <a:noFill/>
          </p:spPr>
          <p:txBody>
            <a:bodyPr wrap="square">
              <a:spAutoFit/>
            </a:bodyPr>
            <a:lstStyle/>
            <a:p>
              <a:pPr algn="ctr"/>
              <a:r>
                <a:rPr lang="en-US" sz="1100" b="0">
                  <a:solidFill>
                    <a:schemeClr val="tx1"/>
                  </a:solidFill>
                </a:rPr>
                <a:t>Manhole</a:t>
              </a:r>
            </a:p>
          </p:txBody>
        </p:sp>
        <p:sp>
          <p:nvSpPr>
            <p:cNvPr id="16" name="TextBox 15">
              <a:extLst>
                <a:ext uri="{FF2B5EF4-FFF2-40B4-BE49-F238E27FC236}">
                  <a16:creationId xmlns:a16="http://schemas.microsoft.com/office/drawing/2014/main" id="{03451E25-81CF-B7C1-6A96-494D8A54393E}"/>
                </a:ext>
              </a:extLst>
            </p:cNvPr>
            <p:cNvSpPr txBox="1"/>
            <p:nvPr userDrawn="1"/>
          </p:nvSpPr>
          <p:spPr>
            <a:xfrm>
              <a:off x="5957698" y="3150048"/>
              <a:ext cx="1011061" cy="261610"/>
            </a:xfrm>
            <a:prstGeom prst="rect">
              <a:avLst/>
            </a:prstGeom>
            <a:noFill/>
          </p:spPr>
          <p:txBody>
            <a:bodyPr wrap="square">
              <a:spAutoFit/>
            </a:bodyPr>
            <a:lstStyle/>
            <a:p>
              <a:pPr algn="ctr"/>
              <a:r>
                <a:rPr lang="en-US" sz="1100" b="0"/>
                <a:t>Local Manhole</a:t>
              </a:r>
            </a:p>
          </p:txBody>
        </p:sp>
        <p:cxnSp>
          <p:nvCxnSpPr>
            <p:cNvPr id="17" name="Straight Arrow Connector 16">
              <a:extLst>
                <a:ext uri="{FF2B5EF4-FFF2-40B4-BE49-F238E27FC236}">
                  <a16:creationId xmlns:a16="http://schemas.microsoft.com/office/drawing/2014/main" id="{87CBDAB7-DA81-AC4F-3591-51B87109FA9B}"/>
                </a:ext>
              </a:extLst>
            </p:cNvPr>
            <p:cNvCxnSpPr>
              <a:cxnSpLocks/>
              <a:stCxn id="13" idx="3"/>
            </p:cNvCxnSpPr>
            <p:nvPr userDrawn="1"/>
          </p:nvCxnSpPr>
          <p:spPr>
            <a:xfrm flipV="1">
              <a:off x="4112049" y="3581026"/>
              <a:ext cx="331979" cy="171390"/>
            </a:xfrm>
            <a:prstGeom prst="straightConnector1">
              <a:avLst/>
            </a:prstGeom>
            <a:ln>
              <a:tailEnd type="ova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C64D37A-9FF9-301D-D43F-3CB1C9EC3E66}"/>
                </a:ext>
              </a:extLst>
            </p:cNvPr>
            <p:cNvCxnSpPr>
              <a:cxnSpLocks/>
              <a:stCxn id="14" idx="2"/>
            </p:cNvCxnSpPr>
            <p:nvPr userDrawn="1"/>
          </p:nvCxnSpPr>
          <p:spPr>
            <a:xfrm>
              <a:off x="5603009" y="3711046"/>
              <a:ext cx="211061" cy="115934"/>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86F5050-871E-3EDE-C411-AA644F5F40AF}"/>
                </a:ext>
              </a:extLst>
            </p:cNvPr>
            <p:cNvSpPr txBox="1"/>
            <p:nvPr userDrawn="1"/>
          </p:nvSpPr>
          <p:spPr>
            <a:xfrm>
              <a:off x="4281573" y="5876468"/>
              <a:ext cx="1484492" cy="430887"/>
            </a:xfrm>
            <a:prstGeom prst="rect">
              <a:avLst/>
            </a:prstGeom>
            <a:noFill/>
          </p:spPr>
          <p:txBody>
            <a:bodyPr wrap="square">
              <a:spAutoFit/>
            </a:bodyPr>
            <a:lstStyle/>
            <a:p>
              <a:pPr algn="ctr"/>
              <a:r>
                <a:rPr lang="en-US" sz="1100" b="0"/>
                <a:t>OC San Regional Trunkline</a:t>
              </a:r>
            </a:p>
          </p:txBody>
        </p:sp>
        <p:cxnSp>
          <p:nvCxnSpPr>
            <p:cNvPr id="20" name="Straight Arrow Connector 19">
              <a:extLst>
                <a:ext uri="{FF2B5EF4-FFF2-40B4-BE49-F238E27FC236}">
                  <a16:creationId xmlns:a16="http://schemas.microsoft.com/office/drawing/2014/main" id="{826147C8-BB7F-128D-1A5A-38B823041B58}"/>
                </a:ext>
              </a:extLst>
            </p:cNvPr>
            <p:cNvCxnSpPr>
              <a:cxnSpLocks/>
              <a:stCxn id="19" idx="0"/>
            </p:cNvCxnSpPr>
            <p:nvPr userDrawn="1"/>
          </p:nvCxnSpPr>
          <p:spPr>
            <a:xfrm flipV="1">
              <a:off x="5023819" y="5168995"/>
              <a:ext cx="186643" cy="707473"/>
            </a:xfrm>
            <a:prstGeom prst="straightConnector1">
              <a:avLst/>
            </a:prstGeom>
            <a:ln>
              <a:headEnd type="none"/>
              <a:tailEnd type="ova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9ABBC94-39A7-10C2-06C7-68F066DE6B7F}"/>
                </a:ext>
              </a:extLst>
            </p:cNvPr>
            <p:cNvSpPr txBox="1"/>
            <p:nvPr userDrawn="1"/>
          </p:nvSpPr>
          <p:spPr>
            <a:xfrm>
              <a:off x="8525123" y="4512799"/>
              <a:ext cx="1011061" cy="261610"/>
            </a:xfrm>
            <a:prstGeom prst="rect">
              <a:avLst/>
            </a:prstGeom>
            <a:noFill/>
          </p:spPr>
          <p:txBody>
            <a:bodyPr wrap="square">
              <a:spAutoFit/>
            </a:bodyPr>
            <a:lstStyle/>
            <a:p>
              <a:pPr algn="ctr"/>
              <a:r>
                <a:rPr lang="en-US" sz="1100" b="0"/>
                <a:t>Ocean Outfall</a:t>
              </a:r>
            </a:p>
          </p:txBody>
        </p:sp>
        <p:sp>
          <p:nvSpPr>
            <p:cNvPr id="22" name="TextBox 21">
              <a:extLst>
                <a:ext uri="{FF2B5EF4-FFF2-40B4-BE49-F238E27FC236}">
                  <a16:creationId xmlns:a16="http://schemas.microsoft.com/office/drawing/2014/main" id="{4920D52B-538D-6517-CBC7-DE408158C276}"/>
                </a:ext>
              </a:extLst>
            </p:cNvPr>
            <p:cNvSpPr txBox="1"/>
            <p:nvPr userDrawn="1"/>
          </p:nvSpPr>
          <p:spPr>
            <a:xfrm>
              <a:off x="9030654" y="5553403"/>
              <a:ext cx="1342236" cy="461665"/>
            </a:xfrm>
            <a:prstGeom prst="rect">
              <a:avLst/>
            </a:prstGeom>
            <a:noFill/>
          </p:spPr>
          <p:txBody>
            <a:bodyPr wrap="square">
              <a:spAutoFit/>
            </a:bodyPr>
            <a:lstStyle/>
            <a:p>
              <a:pPr algn="ctr"/>
              <a:r>
                <a:rPr lang="en-US" sz="1200" b="0"/>
                <a:t>To Orange County Water District</a:t>
              </a:r>
            </a:p>
          </p:txBody>
        </p:sp>
        <p:pic>
          <p:nvPicPr>
            <p:cNvPr id="23" name="Picture 22" descr="A blue letter w on a black background&#10;&#10;Description automatically generated">
              <a:extLst>
                <a:ext uri="{FF2B5EF4-FFF2-40B4-BE49-F238E27FC236}">
                  <a16:creationId xmlns:a16="http://schemas.microsoft.com/office/drawing/2014/main" id="{018D58D1-7ABE-4572-24C3-4FDDEE096C8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50234" y="5211567"/>
              <a:ext cx="1436185" cy="297142"/>
            </a:xfrm>
            <a:prstGeom prst="rect">
              <a:avLst/>
            </a:prstGeom>
          </p:spPr>
        </p:pic>
        <p:cxnSp>
          <p:nvCxnSpPr>
            <p:cNvPr id="24" name="Straight Arrow Connector 23">
              <a:extLst>
                <a:ext uri="{FF2B5EF4-FFF2-40B4-BE49-F238E27FC236}">
                  <a16:creationId xmlns:a16="http://schemas.microsoft.com/office/drawing/2014/main" id="{4DB92D03-A88F-40E5-C28A-A7AAB452D588}"/>
                </a:ext>
              </a:extLst>
            </p:cNvPr>
            <p:cNvCxnSpPr>
              <a:cxnSpLocks/>
              <a:stCxn id="25" idx="4"/>
            </p:cNvCxnSpPr>
            <p:nvPr userDrawn="1"/>
          </p:nvCxnSpPr>
          <p:spPr>
            <a:xfrm>
              <a:off x="8593605" y="3280853"/>
              <a:ext cx="0" cy="81299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66D6B003-E685-FF10-D60E-86462EDCC2F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08646" y="2320362"/>
              <a:ext cx="969918" cy="960491"/>
            </a:xfrm>
            <a:prstGeom prst="ellipse">
              <a:avLst/>
            </a:prstGeom>
            <a:ln w="28575">
              <a:solidFill>
                <a:schemeClr val="bg1"/>
              </a:solidFill>
            </a:ln>
          </p:spPr>
        </p:pic>
        <p:sp>
          <p:nvSpPr>
            <p:cNvPr id="26" name="TextBox 25">
              <a:extLst>
                <a:ext uri="{FF2B5EF4-FFF2-40B4-BE49-F238E27FC236}">
                  <a16:creationId xmlns:a16="http://schemas.microsoft.com/office/drawing/2014/main" id="{549644AF-DACE-761E-40FD-5F0C2F8066AB}"/>
                </a:ext>
              </a:extLst>
            </p:cNvPr>
            <p:cNvSpPr txBox="1"/>
            <p:nvPr userDrawn="1"/>
          </p:nvSpPr>
          <p:spPr>
            <a:xfrm>
              <a:off x="8088074" y="2075432"/>
              <a:ext cx="1011061" cy="261610"/>
            </a:xfrm>
            <a:prstGeom prst="rect">
              <a:avLst/>
            </a:prstGeom>
            <a:noFill/>
          </p:spPr>
          <p:txBody>
            <a:bodyPr wrap="square">
              <a:spAutoFit/>
            </a:bodyPr>
            <a:lstStyle/>
            <a:p>
              <a:pPr algn="ctr"/>
              <a:r>
                <a:rPr lang="en-US" sz="1100" b="0"/>
                <a:t>Portholes</a:t>
              </a:r>
              <a:endParaRPr lang="en-US" sz="1050" b="0"/>
            </a:p>
          </p:txBody>
        </p:sp>
        <p:cxnSp>
          <p:nvCxnSpPr>
            <p:cNvPr id="27" name="Straight Arrow Connector 26">
              <a:extLst>
                <a:ext uri="{FF2B5EF4-FFF2-40B4-BE49-F238E27FC236}">
                  <a16:creationId xmlns:a16="http://schemas.microsoft.com/office/drawing/2014/main" id="{F9360A33-1A0E-DE8C-EDE3-977CF61C1AB0}"/>
                </a:ext>
              </a:extLst>
            </p:cNvPr>
            <p:cNvCxnSpPr>
              <a:cxnSpLocks/>
              <a:stCxn id="21" idx="1"/>
            </p:cNvCxnSpPr>
            <p:nvPr userDrawn="1"/>
          </p:nvCxnSpPr>
          <p:spPr>
            <a:xfrm flipH="1" flipV="1">
              <a:off x="8155972" y="4521629"/>
              <a:ext cx="369151" cy="121975"/>
            </a:xfrm>
            <a:prstGeom prst="straightConnector1">
              <a:avLst/>
            </a:prstGeom>
            <a:ln>
              <a:tailEnd type="oval"/>
            </a:ln>
          </p:spPr>
          <p:style>
            <a:lnRef idx="1">
              <a:schemeClr val="dk1"/>
            </a:lnRef>
            <a:fillRef idx="0">
              <a:schemeClr val="dk1"/>
            </a:fillRef>
            <a:effectRef idx="0">
              <a:schemeClr val="dk1"/>
            </a:effectRef>
            <a:fontRef idx="minor">
              <a:schemeClr val="tx1"/>
            </a:fontRef>
          </p:style>
        </p:cxnSp>
        <p:grpSp>
          <p:nvGrpSpPr>
            <p:cNvPr id="28" name="Group 27">
              <a:extLst>
                <a:ext uri="{FF2B5EF4-FFF2-40B4-BE49-F238E27FC236}">
                  <a16:creationId xmlns:a16="http://schemas.microsoft.com/office/drawing/2014/main" id="{69292E71-E243-919D-68E4-9E41B382983F}"/>
                </a:ext>
              </a:extLst>
            </p:cNvPr>
            <p:cNvGrpSpPr/>
            <p:nvPr userDrawn="1"/>
          </p:nvGrpSpPr>
          <p:grpSpPr>
            <a:xfrm>
              <a:off x="5974628" y="6175435"/>
              <a:ext cx="1789759" cy="492593"/>
              <a:chOff x="4254162" y="6160566"/>
              <a:chExt cx="1789759" cy="492593"/>
            </a:xfrm>
          </p:grpSpPr>
          <p:sp>
            <p:nvSpPr>
              <p:cNvPr id="35" name="TextBox 34">
                <a:extLst>
                  <a:ext uri="{FF2B5EF4-FFF2-40B4-BE49-F238E27FC236}">
                    <a16:creationId xmlns:a16="http://schemas.microsoft.com/office/drawing/2014/main" id="{75294CCB-52EB-9A99-0080-25579529B83B}"/>
                  </a:ext>
                </a:extLst>
              </p:cNvPr>
              <p:cNvSpPr txBox="1"/>
              <p:nvPr userDrawn="1"/>
            </p:nvSpPr>
            <p:spPr>
              <a:xfrm>
                <a:off x="4254162" y="6376160"/>
                <a:ext cx="1789759" cy="276999"/>
              </a:xfrm>
              <a:prstGeom prst="rect">
                <a:avLst/>
              </a:prstGeom>
              <a:noFill/>
            </p:spPr>
            <p:txBody>
              <a:bodyPr wrap="square">
                <a:spAutoFit/>
              </a:bodyPr>
              <a:lstStyle/>
              <a:p>
                <a:pPr algn="ctr"/>
                <a:r>
                  <a:rPr lang="en-US" sz="1200" b="0">
                    <a:solidFill>
                      <a:schemeClr val="tx1"/>
                    </a:solidFill>
                  </a:rPr>
                  <a:t>Reclamation Plants</a:t>
                </a:r>
              </a:p>
            </p:txBody>
          </p:sp>
          <p:pic>
            <p:nvPicPr>
              <p:cNvPr id="36" name="Picture 35" descr="A logo of a company&#10;&#10;Description automatically generated">
                <a:extLst>
                  <a:ext uri="{FF2B5EF4-FFF2-40B4-BE49-F238E27FC236}">
                    <a16:creationId xmlns:a16="http://schemas.microsoft.com/office/drawing/2014/main" id="{330554B9-3244-253C-593C-D2CBCD2A991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702505" y="6160566"/>
                <a:ext cx="893072" cy="224721"/>
              </a:xfrm>
              <a:prstGeom prst="rect">
                <a:avLst/>
              </a:prstGeom>
            </p:spPr>
          </p:pic>
        </p:grpSp>
        <p:grpSp>
          <p:nvGrpSpPr>
            <p:cNvPr id="29" name="Group 28">
              <a:extLst>
                <a:ext uri="{FF2B5EF4-FFF2-40B4-BE49-F238E27FC236}">
                  <a16:creationId xmlns:a16="http://schemas.microsoft.com/office/drawing/2014/main" id="{A8CEEE92-482A-197D-7F2B-590011C325E7}"/>
                </a:ext>
              </a:extLst>
            </p:cNvPr>
            <p:cNvGrpSpPr/>
            <p:nvPr userDrawn="1"/>
          </p:nvGrpSpPr>
          <p:grpSpPr>
            <a:xfrm>
              <a:off x="5814070" y="4292504"/>
              <a:ext cx="2110874" cy="1722564"/>
              <a:chOff x="2013527" y="2231440"/>
              <a:chExt cx="4863617" cy="3968921"/>
            </a:xfrm>
          </p:grpSpPr>
          <p:pic>
            <p:nvPicPr>
              <p:cNvPr id="30" name="Picture 29" descr="An aerial view of a city&#10;&#10;Description automatically generated">
                <a:extLst>
                  <a:ext uri="{FF2B5EF4-FFF2-40B4-BE49-F238E27FC236}">
                    <a16:creationId xmlns:a16="http://schemas.microsoft.com/office/drawing/2014/main" id="{9301E4FB-C20C-7A77-16D7-2075CDA69C3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565709" y="2236120"/>
                <a:ext cx="2311435" cy="3964241"/>
              </a:xfrm>
              <a:prstGeom prst="roundRect">
                <a:avLst>
                  <a:gd name="adj" fmla="val 3998"/>
                </a:avLst>
              </a:prstGeom>
              <a:ln w="57150">
                <a:solidFill>
                  <a:schemeClr val="bg1"/>
                </a:solidFill>
              </a:ln>
            </p:spPr>
          </p:pic>
          <p:pic>
            <p:nvPicPr>
              <p:cNvPr id="31" name="Picture 30" descr="Aerial view of a city&#10;&#10;Description automatically generated">
                <a:extLst>
                  <a:ext uri="{FF2B5EF4-FFF2-40B4-BE49-F238E27FC236}">
                    <a16:creationId xmlns:a16="http://schemas.microsoft.com/office/drawing/2014/main" id="{69C6F774-430E-366E-C509-CE02E967F73B}"/>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013527" y="2231440"/>
                <a:ext cx="2376218" cy="3960364"/>
              </a:xfrm>
              <a:prstGeom prst="roundRect">
                <a:avLst>
                  <a:gd name="adj" fmla="val 4874"/>
                </a:avLst>
              </a:prstGeom>
              <a:ln w="57150">
                <a:solidFill>
                  <a:schemeClr val="bg1"/>
                </a:solidFill>
              </a:ln>
            </p:spPr>
          </p:pic>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0EA8EF86-F8A3-EEFA-C826-82CB94ABAA70}"/>
                      </a:ext>
                    </a:extLst>
                  </p14:cNvPr>
                  <p14:cNvContentPartPr/>
                  <p14:nvPr userDrawn="1"/>
                </p14:nvContentPartPr>
                <p14:xfrm>
                  <a:off x="4590388" y="4653098"/>
                  <a:ext cx="45719" cy="45719"/>
                </p14:xfrm>
              </p:contentPart>
            </mc:Choice>
            <mc:Fallback xmlns="">
              <p:pic>
                <p:nvPicPr>
                  <p:cNvPr id="32" name="Ink 31">
                    <a:extLst>
                      <a:ext uri="{FF2B5EF4-FFF2-40B4-BE49-F238E27FC236}">
                        <a16:creationId xmlns:a16="http://schemas.microsoft.com/office/drawing/2014/main" id="{0EA8EF86-F8A3-EEFA-C826-82CB94ABAA70}"/>
                      </a:ext>
                    </a:extLst>
                  </p:cNvPr>
                  <p:cNvPicPr/>
                  <p:nvPr/>
                </p:nvPicPr>
                <p:blipFill>
                  <a:blip r:embed="rId9"/>
                  <a:stretch>
                    <a:fillRect/>
                  </a:stretch>
                </p:blipFill>
                <p:spPr>
                  <a:xfrm>
                    <a:off x="3447413" y="3510123"/>
                    <a:ext cx="2285950" cy="2285950"/>
                  </a:xfrm>
                  <a:prstGeom prst="rect">
                    <a:avLst/>
                  </a:prstGeom>
                </p:spPr>
              </p:pic>
            </mc:Fallback>
          </mc:AlternateContent>
          <p:sp>
            <p:nvSpPr>
              <p:cNvPr id="33" name="Freeform: Shape 32">
                <a:extLst>
                  <a:ext uri="{FF2B5EF4-FFF2-40B4-BE49-F238E27FC236}">
                    <a16:creationId xmlns:a16="http://schemas.microsoft.com/office/drawing/2014/main" id="{2C81A35B-690F-C1E3-6F80-80B4053006A1}"/>
                  </a:ext>
                </a:extLst>
              </p:cNvPr>
              <p:cNvSpPr/>
              <p:nvPr userDrawn="1"/>
            </p:nvSpPr>
            <p:spPr>
              <a:xfrm>
                <a:off x="2109764" y="3499114"/>
                <a:ext cx="2258372" cy="2339570"/>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Freeform: Shape 33">
                <a:extLst>
                  <a:ext uri="{FF2B5EF4-FFF2-40B4-BE49-F238E27FC236}">
                    <a16:creationId xmlns:a16="http://schemas.microsoft.com/office/drawing/2014/main" id="{DA141E28-C229-1263-55E5-FC364F1B3C99}"/>
                  </a:ext>
                </a:extLst>
              </p:cNvPr>
              <p:cNvSpPr/>
              <p:nvPr userDrawn="1"/>
            </p:nvSpPr>
            <p:spPr>
              <a:xfrm>
                <a:off x="4679023" y="2501349"/>
                <a:ext cx="1995944" cy="3567974"/>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TextBox 2">
              <a:extLst>
                <a:ext uri="{FF2B5EF4-FFF2-40B4-BE49-F238E27FC236}">
                  <a16:creationId xmlns:a16="http://schemas.microsoft.com/office/drawing/2014/main" id="{DBEB1FE8-3C7C-D9A7-6725-43D749021F7F}"/>
                </a:ext>
              </a:extLst>
            </p:cNvPr>
            <p:cNvSpPr txBox="1"/>
            <p:nvPr userDrawn="1"/>
          </p:nvSpPr>
          <p:spPr>
            <a:xfrm>
              <a:off x="6723715" y="2383964"/>
              <a:ext cx="1040671" cy="430887"/>
            </a:xfrm>
            <a:prstGeom prst="rect">
              <a:avLst/>
            </a:prstGeom>
            <a:noFill/>
          </p:spPr>
          <p:txBody>
            <a:bodyPr wrap="square">
              <a:spAutoFit/>
            </a:bodyPr>
            <a:lstStyle/>
            <a:p>
              <a:pPr algn="l"/>
              <a:r>
                <a:rPr lang="en-US" sz="1100" b="0">
                  <a:solidFill>
                    <a:schemeClr val="tx1"/>
                  </a:solidFill>
                </a:rPr>
                <a:t>Dry Weather Urban Runoff</a:t>
              </a:r>
            </a:p>
          </p:txBody>
        </p:sp>
      </p:grpSp>
      <p:sp>
        <p:nvSpPr>
          <p:cNvPr id="40" name="Title 1">
            <a:extLst>
              <a:ext uri="{FF2B5EF4-FFF2-40B4-BE49-F238E27FC236}">
                <a16:creationId xmlns:a16="http://schemas.microsoft.com/office/drawing/2014/main" id="{A558250E-3176-0A50-1B7F-D042ED504A90}"/>
              </a:ext>
            </a:extLst>
          </p:cNvPr>
          <p:cNvSpPr txBox="1">
            <a:spLocks/>
          </p:cNvSpPr>
          <p:nvPr userDrawn="1"/>
        </p:nvSpPr>
        <p:spPr>
          <a:xfrm>
            <a:off x="1007276" y="3047703"/>
            <a:ext cx="3009381" cy="20010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000">
                <a:solidFill>
                  <a:schemeClr val="bg1"/>
                </a:solidFill>
                <a:latin typeface="Arial"/>
                <a:cs typeface="Arial" panose="020B0604020202020204" pitchFamily="34" charset="0"/>
              </a:rPr>
              <a:t>Wastewater</a:t>
            </a:r>
            <a:br>
              <a:rPr lang="en-US" sz="4000">
                <a:solidFill>
                  <a:schemeClr val="bg1"/>
                </a:solidFill>
                <a:latin typeface="Arial"/>
                <a:cs typeface="Arial" panose="020B0604020202020204" pitchFamily="34" charset="0"/>
              </a:rPr>
            </a:br>
            <a:r>
              <a:rPr lang="en-US" sz="4000">
                <a:solidFill>
                  <a:schemeClr val="bg1"/>
                </a:solidFill>
                <a:latin typeface="Arial"/>
                <a:cs typeface="Arial" panose="020B0604020202020204" pitchFamily="34" charset="0"/>
              </a:rPr>
              <a:t>Collection</a:t>
            </a:r>
            <a:br>
              <a:rPr lang="en-US" sz="4000">
                <a:solidFill>
                  <a:schemeClr val="bg1"/>
                </a:solidFill>
                <a:latin typeface="Arial"/>
                <a:cs typeface="Arial" panose="020B0604020202020204" pitchFamily="34" charset="0"/>
              </a:rPr>
            </a:br>
            <a:r>
              <a:rPr lang="en-US" sz="4000">
                <a:solidFill>
                  <a:schemeClr val="bg1"/>
                </a:solidFill>
                <a:latin typeface="Arial"/>
                <a:cs typeface="Arial" panose="020B0604020202020204" pitchFamily="34" charset="0"/>
              </a:rPr>
              <a:t>System</a:t>
            </a:r>
          </a:p>
        </p:txBody>
      </p:sp>
      <p:sp>
        <p:nvSpPr>
          <p:cNvPr id="6" name="Date Placeholder 3">
            <a:extLst>
              <a:ext uri="{FF2B5EF4-FFF2-40B4-BE49-F238E27FC236}">
                <a16:creationId xmlns:a16="http://schemas.microsoft.com/office/drawing/2014/main" id="{7FCD7EC0-DF0F-5C06-A928-832B006714B9}"/>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Footer Placeholder 4">
            <a:extLst>
              <a:ext uri="{FF2B5EF4-FFF2-40B4-BE49-F238E27FC236}">
                <a16:creationId xmlns:a16="http://schemas.microsoft.com/office/drawing/2014/main" id="{4C52B169-83BE-B546-4DD3-2EDCF63AEC0C}"/>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958C3A86-C123-A21A-C9A7-95AA4922E48B}"/>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3439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6.25E-7 4.07407E-6 L -0.25 4.07407E-6 " pathEditMode="relative" rAng="0" ptsTypes="AA">
                                      <p:cBhvr>
                                        <p:cTn id="6" dur="3000" spd="-100000" fill="hold"/>
                                        <p:tgtEl>
                                          <p:spTgt spid="2"/>
                                        </p:tgtEl>
                                        <p:attrNameLst>
                                          <p:attrName>ppt_x</p:attrName>
                                          <p:attrName>ppt_y</p:attrName>
                                        </p:attrNameLst>
                                      </p:cBhvr>
                                      <p:rCtr x="-12500" y="0"/>
                                    </p:animMotion>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olids Removal">
    <p:spTree>
      <p:nvGrpSpPr>
        <p:cNvPr id="1" name=""/>
        <p:cNvGrpSpPr/>
        <p:nvPr/>
      </p:nvGrpSpPr>
      <p:grpSpPr>
        <a:xfrm>
          <a:off x="0" y="0"/>
          <a:ext cx="0" cy="0"/>
          <a:chOff x="0" y="0"/>
          <a:chExt cx="0" cy="0"/>
        </a:xfrm>
      </p:grpSpPr>
      <p:sp>
        <p:nvSpPr>
          <p:cNvPr id="26" name="Rectangle: Top Corners Rounded 25">
            <a:extLst>
              <a:ext uri="{FF2B5EF4-FFF2-40B4-BE49-F238E27FC236}">
                <a16:creationId xmlns:a16="http://schemas.microsoft.com/office/drawing/2014/main" id="{B2024A6B-30ED-76F8-963F-D8559D7EB4C8}"/>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1ADD8092-9E50-428C-917D-8CBE51C92BC5}"/>
              </a:ext>
            </a:extLst>
          </p:cNvPr>
          <p:cNvSpPr txBox="1">
            <a:spLocks/>
          </p:cNvSpPr>
          <p:nvPr userDrawn="1"/>
        </p:nvSpPr>
        <p:spPr>
          <a:xfrm>
            <a:off x="469480" y="431307"/>
            <a:ext cx="9780943" cy="738400"/>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Solids Removal During Treatment</a:t>
            </a:r>
          </a:p>
        </p:txBody>
      </p:sp>
      <p:grpSp>
        <p:nvGrpSpPr>
          <p:cNvPr id="7" name="Group 6">
            <a:extLst>
              <a:ext uri="{FF2B5EF4-FFF2-40B4-BE49-F238E27FC236}">
                <a16:creationId xmlns:a16="http://schemas.microsoft.com/office/drawing/2014/main" id="{FA65A7DC-91C8-B8B9-8E39-C8245221E067}"/>
              </a:ext>
            </a:extLst>
          </p:cNvPr>
          <p:cNvGrpSpPr/>
          <p:nvPr userDrawn="1"/>
        </p:nvGrpSpPr>
        <p:grpSpPr>
          <a:xfrm>
            <a:off x="4975320" y="1872840"/>
            <a:ext cx="2241361" cy="4058107"/>
            <a:chOff x="4975320" y="1872840"/>
            <a:chExt cx="2241361" cy="4058107"/>
          </a:xfrm>
        </p:grpSpPr>
        <p:sp>
          <p:nvSpPr>
            <p:cNvPr id="12" name="TextBox 11">
              <a:extLst>
                <a:ext uri="{FF2B5EF4-FFF2-40B4-BE49-F238E27FC236}">
                  <a16:creationId xmlns:a16="http://schemas.microsoft.com/office/drawing/2014/main" id="{05C634BB-F884-1237-2829-37883A97AB08}"/>
                </a:ext>
              </a:extLst>
            </p:cNvPr>
            <p:cNvSpPr txBox="1"/>
            <p:nvPr userDrawn="1"/>
          </p:nvSpPr>
          <p:spPr>
            <a:xfrm>
              <a:off x="5149970" y="5407727"/>
              <a:ext cx="1892060" cy="523220"/>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Primary Treated Effluent</a:t>
              </a:r>
            </a:p>
          </p:txBody>
        </p:sp>
        <p:pic>
          <p:nvPicPr>
            <p:cNvPr id="22" name="Picture 21" descr="IMG_1433">
              <a:extLst>
                <a:ext uri="{FF2B5EF4-FFF2-40B4-BE49-F238E27FC236}">
                  <a16:creationId xmlns:a16="http://schemas.microsoft.com/office/drawing/2014/main" id="{CC9E023E-F66A-8DF4-D9D9-4D888A9088D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975320" y="1872840"/>
              <a:ext cx="2241361" cy="3362043"/>
            </a:xfrm>
            <a:prstGeom prst="roundRect">
              <a:avLst>
                <a:gd name="adj" fmla="val 84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65B3CDA1-CB26-B953-87BF-860890E54E13}"/>
              </a:ext>
            </a:extLst>
          </p:cNvPr>
          <p:cNvGrpSpPr/>
          <p:nvPr userDrawn="1"/>
        </p:nvGrpSpPr>
        <p:grpSpPr>
          <a:xfrm>
            <a:off x="1896126" y="1872840"/>
            <a:ext cx="2241361" cy="3953901"/>
            <a:chOff x="1896126" y="1872840"/>
            <a:chExt cx="2241361" cy="3953901"/>
          </a:xfrm>
        </p:grpSpPr>
        <p:sp>
          <p:nvSpPr>
            <p:cNvPr id="2" name="TextBox 1">
              <a:extLst>
                <a:ext uri="{FF2B5EF4-FFF2-40B4-BE49-F238E27FC236}">
                  <a16:creationId xmlns:a16="http://schemas.microsoft.com/office/drawing/2014/main" id="{3EEF325D-2476-8A03-6117-33285958E514}"/>
                </a:ext>
              </a:extLst>
            </p:cNvPr>
            <p:cNvSpPr txBox="1"/>
            <p:nvPr userDrawn="1"/>
          </p:nvSpPr>
          <p:spPr>
            <a:xfrm>
              <a:off x="2070776" y="5518964"/>
              <a:ext cx="1892060" cy="307777"/>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Raw Sewage</a:t>
              </a:r>
            </a:p>
          </p:txBody>
        </p:sp>
        <p:pic>
          <p:nvPicPr>
            <p:cNvPr id="23" name="Picture 4" descr="IMG_1411">
              <a:extLst>
                <a:ext uri="{FF2B5EF4-FFF2-40B4-BE49-F238E27FC236}">
                  <a16:creationId xmlns:a16="http://schemas.microsoft.com/office/drawing/2014/main" id="{B34E0974-425C-B5E8-DF32-D192729F457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896126" y="1872840"/>
              <a:ext cx="2241361" cy="3362043"/>
            </a:xfrm>
            <a:prstGeom prst="roundRect">
              <a:avLst>
                <a:gd name="adj" fmla="val 80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794F27F7-944C-0F8F-4132-A5285140DA06}"/>
              </a:ext>
            </a:extLst>
          </p:cNvPr>
          <p:cNvGrpSpPr/>
          <p:nvPr userDrawn="1"/>
        </p:nvGrpSpPr>
        <p:grpSpPr>
          <a:xfrm>
            <a:off x="8054513" y="1872840"/>
            <a:ext cx="2241361" cy="4058107"/>
            <a:chOff x="8054513" y="1872840"/>
            <a:chExt cx="2241361" cy="4058107"/>
          </a:xfrm>
        </p:grpSpPr>
        <p:sp>
          <p:nvSpPr>
            <p:cNvPr id="20" name="TextBox 19">
              <a:extLst>
                <a:ext uri="{FF2B5EF4-FFF2-40B4-BE49-F238E27FC236}">
                  <a16:creationId xmlns:a16="http://schemas.microsoft.com/office/drawing/2014/main" id="{33989F48-7B51-3319-0033-875F8491A0DB}"/>
                </a:ext>
              </a:extLst>
            </p:cNvPr>
            <p:cNvSpPr txBox="1"/>
            <p:nvPr userDrawn="1"/>
          </p:nvSpPr>
          <p:spPr>
            <a:xfrm>
              <a:off x="8229163" y="5407727"/>
              <a:ext cx="1892059" cy="523220"/>
            </a:xfrm>
            <a:prstGeom prst="rect">
              <a:avLst/>
            </a:prstGeom>
            <a:noFill/>
          </p:spPr>
          <p:txBody>
            <a:bodyPr wrap="square">
              <a:spAutoFit/>
            </a:bodyPr>
            <a:lstStyle/>
            <a:p>
              <a:pPr algn="ctr"/>
              <a:r>
                <a:rPr lang="en-US" sz="1400" b="1">
                  <a:solidFill>
                    <a:srgbClr val="1B75BB"/>
                  </a:solidFill>
                  <a:latin typeface="Arial" panose="020B0604020202020204" pitchFamily="34" charset="0"/>
                  <a:cs typeface="Arial" panose="020B0604020202020204" pitchFamily="34" charset="0"/>
                </a:rPr>
                <a:t>Secondary Treated Effluent</a:t>
              </a:r>
            </a:p>
          </p:txBody>
        </p:sp>
        <p:pic>
          <p:nvPicPr>
            <p:cNvPr id="24" name="Picture 4" descr="IMG_1467">
              <a:extLst>
                <a:ext uri="{FF2B5EF4-FFF2-40B4-BE49-F238E27FC236}">
                  <a16:creationId xmlns:a16="http://schemas.microsoft.com/office/drawing/2014/main" id="{85251B5C-D3EE-1EAF-D66F-793311A7EEE7}"/>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054513" y="1872840"/>
              <a:ext cx="2241361" cy="3362043"/>
            </a:xfrm>
            <a:prstGeom prst="roundRect">
              <a:avLst>
                <a:gd name="adj" fmla="val 832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Connector 26">
            <a:extLst>
              <a:ext uri="{FF2B5EF4-FFF2-40B4-BE49-F238E27FC236}">
                <a16:creationId xmlns:a16="http://schemas.microsoft.com/office/drawing/2014/main" id="{3A5F487A-173B-48AD-AD23-5D0CC19BC49D}"/>
              </a:ext>
            </a:extLst>
          </p:cNvPr>
          <p:cNvCxnSpPr>
            <a:cxnSpLocks/>
          </p:cNvCxnSpPr>
          <p:nvPr userDrawn="1"/>
        </p:nvCxnSpPr>
        <p:spPr>
          <a:xfrm>
            <a:off x="11515725" y="0"/>
            <a:ext cx="0" cy="6551875"/>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3D8115-32A4-2A11-EBF3-A392B99DC183}"/>
              </a:ext>
            </a:extLst>
          </p:cNvPr>
          <p:cNvCxnSpPr/>
          <p:nvPr userDrawn="1"/>
        </p:nvCxnSpPr>
        <p:spPr>
          <a:xfrm flipH="1">
            <a:off x="1168842" y="6050943"/>
            <a:ext cx="11023158" cy="0"/>
          </a:xfrm>
          <a:prstGeom prst="line">
            <a:avLst/>
          </a:prstGeom>
          <a:ln>
            <a:solidFill>
              <a:srgbClr val="1B75BB"/>
            </a:solidFill>
            <a:tailEnd type="ova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47894F99-DFA9-4200-2CFB-AB5A59F01049}"/>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1" name="Footer Placeholder 4">
            <a:extLst>
              <a:ext uri="{FF2B5EF4-FFF2-40B4-BE49-F238E27FC236}">
                <a16:creationId xmlns:a16="http://schemas.microsoft.com/office/drawing/2014/main" id="{B25A5429-B58D-7B72-555E-10070CE559ED}"/>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9168AFD0-18AE-A6CC-2D7B-C08B98A2160C}"/>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22349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42" presetClass="path" presetSubtype="0" accel="12000" decel="88000" fill="hold" nodeType="withEffect">
                                  <p:stCondLst>
                                    <p:cond delay="0"/>
                                  </p:stCondLst>
                                  <p:childTnLst>
                                    <p:animMotion origin="layout" path="M 0 0 L 0 0.25 E" pathEditMode="relative" ptsTypes="">
                                      <p:cBhvr>
                                        <p:cTn id="9" dur="3000" spd="-100000" fill="hold"/>
                                        <p:tgtEl>
                                          <p:spTgt spid="6"/>
                                        </p:tgtEl>
                                        <p:attrNameLst>
                                          <p:attrName>ppt_x</p:attrName>
                                          <p:attrName>ppt_y</p:attrName>
                                        </p:attrNameLst>
                                      </p:cBhvr>
                                    </p:animMotion>
                                  </p:childTnLst>
                                </p:cTn>
                              </p:par>
                              <p:par>
                                <p:cTn id="10" presetID="10" presetClass="entr" presetSubtype="0"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42" presetClass="path" presetSubtype="0" accel="12000" decel="88000" fill="hold" nodeType="withEffect">
                                  <p:stCondLst>
                                    <p:cond delay="1000"/>
                                  </p:stCondLst>
                                  <p:childTnLst>
                                    <p:animMotion origin="layout" path="M 0 0 L 0 0.25 E" pathEditMode="relative" ptsTypes="">
                                      <p:cBhvr>
                                        <p:cTn id="14" dur="3000" spd="-100000" fill="hold"/>
                                        <p:tgtEl>
                                          <p:spTgt spid="7"/>
                                        </p:tgtEl>
                                        <p:attrNameLst>
                                          <p:attrName>ppt_x</p:attrName>
                                          <p:attrName>ppt_y</p:attrName>
                                        </p:attrNameLst>
                                      </p:cBhvr>
                                    </p:animMotion>
                                  </p:childTnLst>
                                </p:cTn>
                              </p:par>
                              <p:par>
                                <p:cTn id="15" presetID="10" presetClass="entr" presetSubtype="0" fill="hold" nodeType="with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42" presetClass="path" presetSubtype="0" accel="12000" decel="88000" fill="hold" nodeType="withEffect">
                                  <p:stCondLst>
                                    <p:cond delay="2000"/>
                                  </p:stCondLst>
                                  <p:childTnLst>
                                    <p:animMotion origin="layout" path="M 0 0 L 0 0.25 E" pathEditMode="relative" ptsTypes="">
                                      <p:cBhvr>
                                        <p:cTn id="19" dur="3000" spd="-100000" fill="hold"/>
                                        <p:tgtEl>
                                          <p:spTgt spid="9"/>
                                        </p:tgtEl>
                                        <p:attrNameLst>
                                          <p:attrName>ppt_x</p:attrName>
                                          <p:attrName>ppt_y</p:attrName>
                                        </p:attrNameLst>
                                      </p:cBhvr>
                                    </p:animMotion>
                                  </p:childTnLst>
                                </p:cTn>
                              </p:par>
                              <p:par>
                                <p:cTn id="20" presetID="22" presetClass="entr" presetSubtype="1" fill="hold" nodeType="withEffect">
                                  <p:stCondLst>
                                    <p:cond delay="350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1000"/>
                                        <p:tgtEl>
                                          <p:spTgt spid="27"/>
                                        </p:tgtEl>
                                      </p:cBhvr>
                                    </p:animEffect>
                                  </p:childTnLst>
                                </p:cTn>
                              </p:par>
                              <p:par>
                                <p:cTn id="23" presetID="22" presetClass="entr" presetSubtype="2" fill="hold" nodeType="withEffect">
                                  <p:stCondLst>
                                    <p:cond delay="390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lows to GWRS">
    <p:spTree>
      <p:nvGrpSpPr>
        <p:cNvPr id="1" name=""/>
        <p:cNvGrpSpPr/>
        <p:nvPr/>
      </p:nvGrpSpPr>
      <p:grpSpPr>
        <a:xfrm>
          <a:off x="0" y="0"/>
          <a:ext cx="0" cy="0"/>
          <a:chOff x="0" y="0"/>
          <a:chExt cx="0" cy="0"/>
        </a:xfrm>
      </p:grpSpPr>
      <p:cxnSp>
        <p:nvCxnSpPr>
          <p:cNvPr id="97" name="Straight Connector 96">
            <a:extLst>
              <a:ext uri="{FF2B5EF4-FFF2-40B4-BE49-F238E27FC236}">
                <a16:creationId xmlns:a16="http://schemas.microsoft.com/office/drawing/2014/main" id="{3E2DAF90-896E-D436-AEA9-EA18DAE06896}"/>
              </a:ext>
            </a:extLst>
          </p:cNvPr>
          <p:cNvCxnSpPr>
            <a:cxnSpLocks/>
          </p:cNvCxnSpPr>
          <p:nvPr userDrawn="1"/>
        </p:nvCxnSpPr>
        <p:spPr>
          <a:xfrm>
            <a:off x="3319369" y="1796995"/>
            <a:ext cx="4948505" cy="0"/>
          </a:xfrm>
          <a:prstGeom prst="line">
            <a:avLst/>
          </a:prstGeom>
          <a:ln w="25400">
            <a:solidFill>
              <a:srgbClr val="1B75BB"/>
            </a:solidFill>
          </a:ln>
        </p:spPr>
        <p:style>
          <a:lnRef idx="1">
            <a:schemeClr val="accent1"/>
          </a:lnRef>
          <a:fillRef idx="0">
            <a:schemeClr val="accent1"/>
          </a:fillRef>
          <a:effectRef idx="0">
            <a:schemeClr val="accent1"/>
          </a:effectRef>
          <a:fontRef idx="minor">
            <a:schemeClr val="tx1"/>
          </a:fontRef>
        </p:style>
      </p:cxnSp>
      <p:sp>
        <p:nvSpPr>
          <p:cNvPr id="64" name="Rectangle: Top Corners Rounded 63">
            <a:extLst>
              <a:ext uri="{FF2B5EF4-FFF2-40B4-BE49-F238E27FC236}">
                <a16:creationId xmlns:a16="http://schemas.microsoft.com/office/drawing/2014/main" id="{B5CE3498-2B57-EF01-841B-207B40014997}"/>
              </a:ext>
            </a:extLst>
          </p:cNvPr>
          <p:cNvSpPr/>
          <p:nvPr userDrawn="1"/>
        </p:nvSpPr>
        <p:spPr>
          <a:xfrm rot="5400000">
            <a:off x="-1283844" y="1750188"/>
            <a:ext cx="5890008" cy="3322320"/>
          </a:xfrm>
          <a:prstGeom prst="round2SameRect">
            <a:avLst>
              <a:gd name="adj1" fmla="val 5199"/>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 name="Graphic 65">
            <a:extLst>
              <a:ext uri="{FF2B5EF4-FFF2-40B4-BE49-F238E27FC236}">
                <a16:creationId xmlns:a16="http://schemas.microsoft.com/office/drawing/2014/main" id="{B8C57CE6-9F77-D584-677B-464EE7F4D6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97" r="1"/>
          <a:stretch/>
        </p:blipFill>
        <p:spPr>
          <a:xfrm>
            <a:off x="-259080" y="4558621"/>
            <a:ext cx="3581399" cy="1797729"/>
          </a:xfrm>
          <a:prstGeom prst="roundRect">
            <a:avLst>
              <a:gd name="adj" fmla="val 9834"/>
            </a:avLst>
          </a:prstGeom>
        </p:spPr>
      </p:pic>
      <p:pic>
        <p:nvPicPr>
          <p:cNvPr id="6" name="Picture 5" descr="A logo of a company&#10;&#10;Description automatically generated">
            <a:extLst>
              <a:ext uri="{FF2B5EF4-FFF2-40B4-BE49-F238E27FC236}">
                <a16:creationId xmlns:a16="http://schemas.microsoft.com/office/drawing/2014/main" id="{D760CA13-65AD-2701-CC7C-9B5C14EF214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096000" y="381890"/>
            <a:ext cx="1556039" cy="391541"/>
          </a:xfrm>
          <a:prstGeom prst="rect">
            <a:avLst/>
          </a:prstGeom>
        </p:spPr>
      </p:pic>
      <p:cxnSp>
        <p:nvCxnSpPr>
          <p:cNvPr id="102" name="Straight Arrow Connector 101">
            <a:extLst>
              <a:ext uri="{FF2B5EF4-FFF2-40B4-BE49-F238E27FC236}">
                <a16:creationId xmlns:a16="http://schemas.microsoft.com/office/drawing/2014/main" id="{0232C506-3404-B004-B652-9856833CA86F}"/>
              </a:ext>
            </a:extLst>
          </p:cNvPr>
          <p:cNvCxnSpPr>
            <a:cxnSpLocks/>
          </p:cNvCxnSpPr>
          <p:nvPr userDrawn="1"/>
        </p:nvCxnSpPr>
        <p:spPr>
          <a:xfrm>
            <a:off x="5057336" y="3191718"/>
            <a:ext cx="0" cy="564098"/>
          </a:xfrm>
          <a:prstGeom prst="straightConnector1">
            <a:avLst/>
          </a:prstGeom>
          <a:ln w="25400">
            <a:solidFill>
              <a:srgbClr val="1B75BB"/>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blue letter w on a black background&#10;&#10;Description automatically generated">
            <a:extLst>
              <a:ext uri="{FF2B5EF4-FFF2-40B4-BE49-F238E27FC236}">
                <a16:creationId xmlns:a16="http://schemas.microsoft.com/office/drawing/2014/main" id="{0681D30E-CDB1-C6E1-934F-A4F3E2E584F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928918" y="5784350"/>
            <a:ext cx="1890202" cy="391078"/>
          </a:xfrm>
          <a:prstGeom prst="rect">
            <a:avLst/>
          </a:prstGeom>
        </p:spPr>
      </p:pic>
      <p:cxnSp>
        <p:nvCxnSpPr>
          <p:cNvPr id="106" name="Straight Arrow Connector 105">
            <a:extLst>
              <a:ext uri="{FF2B5EF4-FFF2-40B4-BE49-F238E27FC236}">
                <a16:creationId xmlns:a16="http://schemas.microsoft.com/office/drawing/2014/main" id="{83102CDD-3230-FD93-838B-950CFD2C139F}"/>
              </a:ext>
            </a:extLst>
          </p:cNvPr>
          <p:cNvCxnSpPr>
            <a:cxnSpLocks/>
          </p:cNvCxnSpPr>
          <p:nvPr userDrawn="1"/>
        </p:nvCxnSpPr>
        <p:spPr>
          <a:xfrm>
            <a:off x="5616067" y="4731026"/>
            <a:ext cx="460135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8C07576E-2070-12B8-58D8-8F5464F44217}"/>
              </a:ext>
            </a:extLst>
          </p:cNvPr>
          <p:cNvCxnSpPr>
            <a:cxnSpLocks/>
          </p:cNvCxnSpPr>
          <p:nvPr userDrawn="1"/>
        </p:nvCxnSpPr>
        <p:spPr>
          <a:xfrm>
            <a:off x="8690701" y="2361489"/>
            <a:ext cx="0" cy="564098"/>
          </a:xfrm>
          <a:prstGeom prst="straightConnector1">
            <a:avLst/>
          </a:prstGeom>
          <a:ln w="25400">
            <a:solidFill>
              <a:srgbClr val="1B75BB"/>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D0AA319-0F41-F791-B268-FF9C0BE6559F}"/>
              </a:ext>
            </a:extLst>
          </p:cNvPr>
          <p:cNvGrpSpPr/>
          <p:nvPr userDrawn="1"/>
        </p:nvGrpSpPr>
        <p:grpSpPr>
          <a:xfrm>
            <a:off x="4213563" y="3878483"/>
            <a:ext cx="1666979" cy="1679305"/>
            <a:chOff x="2023193" y="2377279"/>
            <a:chExt cx="1750301" cy="1763241"/>
          </a:xfrm>
        </p:grpSpPr>
        <p:pic>
          <p:nvPicPr>
            <p:cNvPr id="18" name="Picture 17" descr="A close-up of a pipe&#10;&#10;Description automatically generated">
              <a:extLst>
                <a:ext uri="{FF2B5EF4-FFF2-40B4-BE49-F238E27FC236}">
                  <a16:creationId xmlns:a16="http://schemas.microsoft.com/office/drawing/2014/main" id="{79FC546C-CC8A-FC94-77BE-CA045057DCE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20" name="TextBox 19">
              <a:extLst>
                <a:ext uri="{FF2B5EF4-FFF2-40B4-BE49-F238E27FC236}">
                  <a16:creationId xmlns:a16="http://schemas.microsoft.com/office/drawing/2014/main" id="{E52B48CE-AF24-49CC-4F85-3DA74A0A2EAB}"/>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Microfiltration</a:t>
              </a:r>
            </a:p>
          </p:txBody>
        </p:sp>
      </p:grpSp>
      <p:grpSp>
        <p:nvGrpSpPr>
          <p:cNvPr id="12" name="Group 11">
            <a:extLst>
              <a:ext uri="{FF2B5EF4-FFF2-40B4-BE49-F238E27FC236}">
                <a16:creationId xmlns:a16="http://schemas.microsoft.com/office/drawing/2014/main" id="{7C972069-9283-4510-E922-B4E089D41A93}"/>
              </a:ext>
            </a:extLst>
          </p:cNvPr>
          <p:cNvGrpSpPr/>
          <p:nvPr userDrawn="1"/>
        </p:nvGrpSpPr>
        <p:grpSpPr>
          <a:xfrm>
            <a:off x="6034542" y="3874552"/>
            <a:ext cx="1674373" cy="1677579"/>
            <a:chOff x="3933174" y="2372831"/>
            <a:chExt cx="1758064" cy="1761432"/>
          </a:xfrm>
        </p:grpSpPr>
        <p:pic>
          <p:nvPicPr>
            <p:cNvPr id="16" name="Picture 15" descr="A large group of white pipes&#10;&#10;Description automatically generated with medium confidence">
              <a:extLst>
                <a:ext uri="{FF2B5EF4-FFF2-40B4-BE49-F238E27FC236}">
                  <a16:creationId xmlns:a16="http://schemas.microsoft.com/office/drawing/2014/main" id="{D6642359-0A6B-B272-7028-76497ABA406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17" name="TextBox 16">
              <a:extLst>
                <a:ext uri="{FF2B5EF4-FFF2-40B4-BE49-F238E27FC236}">
                  <a16:creationId xmlns:a16="http://schemas.microsoft.com/office/drawing/2014/main" id="{CA962B8D-75C1-288F-E140-B9BDFDB2AE0B}"/>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Reverse Osmosis</a:t>
              </a:r>
            </a:p>
          </p:txBody>
        </p:sp>
      </p:grpSp>
      <p:grpSp>
        <p:nvGrpSpPr>
          <p:cNvPr id="13" name="Group 12">
            <a:extLst>
              <a:ext uri="{FF2B5EF4-FFF2-40B4-BE49-F238E27FC236}">
                <a16:creationId xmlns:a16="http://schemas.microsoft.com/office/drawing/2014/main" id="{1FBD1335-4D1B-24BF-AF13-25CC7271E175}"/>
              </a:ext>
            </a:extLst>
          </p:cNvPr>
          <p:cNvGrpSpPr/>
          <p:nvPr userDrawn="1"/>
        </p:nvGrpSpPr>
        <p:grpSpPr>
          <a:xfrm>
            <a:off x="7862916" y="3886229"/>
            <a:ext cx="1671560" cy="1677579"/>
            <a:chOff x="5839281" y="2372831"/>
            <a:chExt cx="1755111" cy="1761432"/>
          </a:xfrm>
        </p:grpSpPr>
        <p:pic>
          <p:nvPicPr>
            <p:cNvPr id="14" name="Picture 13" descr="A large machine with black round objects&#10;&#10;Description automatically generated with medium confidence">
              <a:extLst>
                <a:ext uri="{FF2B5EF4-FFF2-40B4-BE49-F238E27FC236}">
                  <a16:creationId xmlns:a16="http://schemas.microsoft.com/office/drawing/2014/main" id="{B40F0890-FBCA-9134-3654-9AF68434C35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15" name="TextBox 14">
              <a:extLst>
                <a:ext uri="{FF2B5EF4-FFF2-40B4-BE49-F238E27FC236}">
                  <a16:creationId xmlns:a16="http://schemas.microsoft.com/office/drawing/2014/main" id="{1E0B4604-4C95-12DF-7721-2A28BE1DA2E7}"/>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Ultraviolet Light</a:t>
              </a:r>
            </a:p>
          </p:txBody>
        </p:sp>
      </p:grpSp>
      <p:grpSp>
        <p:nvGrpSpPr>
          <p:cNvPr id="22" name="Group 21">
            <a:extLst>
              <a:ext uri="{FF2B5EF4-FFF2-40B4-BE49-F238E27FC236}">
                <a16:creationId xmlns:a16="http://schemas.microsoft.com/office/drawing/2014/main" id="{DDD1F7C1-C765-F416-48BE-2D31551BE19A}"/>
              </a:ext>
            </a:extLst>
          </p:cNvPr>
          <p:cNvGrpSpPr/>
          <p:nvPr userDrawn="1"/>
        </p:nvGrpSpPr>
        <p:grpSpPr>
          <a:xfrm>
            <a:off x="4222197" y="961158"/>
            <a:ext cx="1670279" cy="1670279"/>
            <a:chOff x="3434214" y="1933077"/>
            <a:chExt cx="1435608" cy="1435608"/>
          </a:xfrm>
        </p:grpSpPr>
        <p:pic>
          <p:nvPicPr>
            <p:cNvPr id="29" name="Picture 28" descr="A large metal structure with a metal railing&#10;&#10;Description automatically generated with medium confidence">
              <a:extLst>
                <a:ext uri="{FF2B5EF4-FFF2-40B4-BE49-F238E27FC236}">
                  <a16:creationId xmlns:a16="http://schemas.microsoft.com/office/drawing/2014/main" id="{B32C47D6-51D7-9439-2D32-15CB355D278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3823" t="3823" r="3823" b="3823"/>
            <a:stretch/>
          </p:blipFill>
          <p:spPr>
            <a:xfrm>
              <a:off x="3434214" y="1933077"/>
              <a:ext cx="1435608" cy="1435608"/>
            </a:xfrm>
            <a:prstGeom prst="roundRect">
              <a:avLst>
                <a:gd name="adj" fmla="val 12023"/>
              </a:avLst>
            </a:prstGeom>
          </p:spPr>
        </p:pic>
        <p:sp>
          <p:nvSpPr>
            <p:cNvPr id="30" name="TextBox 29">
              <a:extLst>
                <a:ext uri="{FF2B5EF4-FFF2-40B4-BE49-F238E27FC236}">
                  <a16:creationId xmlns:a16="http://schemas.microsoft.com/office/drawing/2014/main" id="{B38CFC78-7993-5863-A988-BD46D83EADCB}"/>
                </a:ext>
              </a:extLst>
            </p:cNvPr>
            <p:cNvSpPr txBox="1"/>
            <p:nvPr userDrawn="1"/>
          </p:nvSpPr>
          <p:spPr>
            <a:xfrm>
              <a:off x="3436241"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Preliminary</a:t>
              </a:r>
            </a:p>
          </p:txBody>
        </p:sp>
      </p:grpSp>
      <p:grpSp>
        <p:nvGrpSpPr>
          <p:cNvPr id="23" name="Group 22">
            <a:extLst>
              <a:ext uri="{FF2B5EF4-FFF2-40B4-BE49-F238E27FC236}">
                <a16:creationId xmlns:a16="http://schemas.microsoft.com/office/drawing/2014/main" id="{7607C359-6938-D8E1-7277-BBE3D1458DDE}"/>
              </a:ext>
            </a:extLst>
          </p:cNvPr>
          <p:cNvGrpSpPr/>
          <p:nvPr userDrawn="1"/>
        </p:nvGrpSpPr>
        <p:grpSpPr>
          <a:xfrm>
            <a:off x="6038879" y="973259"/>
            <a:ext cx="1670279" cy="1670279"/>
            <a:chOff x="5016816" y="1933077"/>
            <a:chExt cx="1435608" cy="1435608"/>
          </a:xfrm>
        </p:grpSpPr>
        <p:pic>
          <p:nvPicPr>
            <p:cNvPr id="27" name="Picture 26" descr="A large round structure with many metal beams&#10;&#10;Description automatically generated with medium confidence">
              <a:extLst>
                <a:ext uri="{FF2B5EF4-FFF2-40B4-BE49-F238E27FC236}">
                  <a16:creationId xmlns:a16="http://schemas.microsoft.com/office/drawing/2014/main" id="{765247AD-B7A5-A4D9-8823-147E49759A0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5016816" y="1933077"/>
              <a:ext cx="1435608" cy="1435608"/>
            </a:xfrm>
            <a:prstGeom prst="roundRect">
              <a:avLst>
                <a:gd name="adj" fmla="val 12023"/>
              </a:avLst>
            </a:prstGeom>
          </p:spPr>
        </p:pic>
        <p:sp>
          <p:nvSpPr>
            <p:cNvPr id="28" name="TextBox 27">
              <a:extLst>
                <a:ext uri="{FF2B5EF4-FFF2-40B4-BE49-F238E27FC236}">
                  <a16:creationId xmlns:a16="http://schemas.microsoft.com/office/drawing/2014/main" id="{9D64BD9B-10BB-353B-F313-2A8C2D0C6E2D}"/>
                </a:ext>
              </a:extLst>
            </p:cNvPr>
            <p:cNvSpPr txBox="1"/>
            <p:nvPr userDrawn="1"/>
          </p:nvSpPr>
          <p:spPr>
            <a:xfrm>
              <a:off x="5018843"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Primary</a:t>
              </a:r>
            </a:p>
          </p:txBody>
        </p:sp>
      </p:grpSp>
      <p:grpSp>
        <p:nvGrpSpPr>
          <p:cNvPr id="24" name="Group 23">
            <a:extLst>
              <a:ext uri="{FF2B5EF4-FFF2-40B4-BE49-F238E27FC236}">
                <a16:creationId xmlns:a16="http://schemas.microsoft.com/office/drawing/2014/main" id="{B5F45FB0-C202-25D5-449D-D979C522A929}"/>
              </a:ext>
            </a:extLst>
          </p:cNvPr>
          <p:cNvGrpSpPr/>
          <p:nvPr userDrawn="1"/>
        </p:nvGrpSpPr>
        <p:grpSpPr>
          <a:xfrm>
            <a:off x="7855562" y="973259"/>
            <a:ext cx="1670279" cy="1670279"/>
            <a:chOff x="6575523" y="1933077"/>
            <a:chExt cx="1435608" cy="1435608"/>
          </a:xfrm>
        </p:grpSpPr>
        <p:pic>
          <p:nvPicPr>
            <p:cNvPr id="25" name="Picture 24" descr="Water spraying water into a dam&#10;&#10;Description automatically generated">
              <a:extLst>
                <a:ext uri="{FF2B5EF4-FFF2-40B4-BE49-F238E27FC236}">
                  <a16:creationId xmlns:a16="http://schemas.microsoft.com/office/drawing/2014/main" id="{A79D215B-B6FD-FB84-60D8-0F0C20C2423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6575523" y="1933077"/>
              <a:ext cx="1435608" cy="1435608"/>
            </a:xfrm>
            <a:prstGeom prst="roundRect">
              <a:avLst>
                <a:gd name="adj" fmla="val 11857"/>
              </a:avLst>
            </a:prstGeom>
          </p:spPr>
        </p:pic>
        <p:sp>
          <p:nvSpPr>
            <p:cNvPr id="26" name="TextBox 25">
              <a:extLst>
                <a:ext uri="{FF2B5EF4-FFF2-40B4-BE49-F238E27FC236}">
                  <a16:creationId xmlns:a16="http://schemas.microsoft.com/office/drawing/2014/main" id="{304CD5C9-B300-DAF0-735F-5981218FDA3B}"/>
                </a:ext>
              </a:extLst>
            </p:cNvPr>
            <p:cNvSpPr txBox="1"/>
            <p:nvPr userDrawn="1"/>
          </p:nvSpPr>
          <p:spPr>
            <a:xfrm>
              <a:off x="6577550" y="3025596"/>
              <a:ext cx="1431554" cy="343089"/>
            </a:xfrm>
            <a:prstGeom prst="round2SameRect">
              <a:avLst>
                <a:gd name="adj1" fmla="val 0"/>
                <a:gd name="adj2" fmla="val 50000"/>
              </a:avLst>
            </a:prstGeom>
            <a:solidFill>
              <a:schemeClr val="tx1">
                <a:alpha val="85000"/>
              </a:schemeClr>
            </a:solidFill>
          </p:spPr>
          <p:txBody>
            <a:bodyPr wrap="square" anchor="ctr">
              <a:noAutofit/>
            </a:bodyPr>
            <a:lstStyle/>
            <a:p>
              <a:pPr algn="ctr"/>
              <a:r>
                <a:rPr lang="en-US" sz="1300" b="1">
                  <a:solidFill>
                    <a:schemeClr val="bg1"/>
                  </a:solidFill>
                </a:rPr>
                <a:t>Secondary</a:t>
              </a:r>
            </a:p>
          </p:txBody>
        </p:sp>
      </p:grpSp>
      <p:sp>
        <p:nvSpPr>
          <p:cNvPr id="31" name="TextBox 30">
            <a:extLst>
              <a:ext uri="{FF2B5EF4-FFF2-40B4-BE49-F238E27FC236}">
                <a16:creationId xmlns:a16="http://schemas.microsoft.com/office/drawing/2014/main" id="{FCB95B41-F5DD-0264-3C6B-875DAD0AAC04}"/>
              </a:ext>
            </a:extLst>
          </p:cNvPr>
          <p:cNvSpPr txBox="1"/>
          <p:nvPr userDrawn="1"/>
        </p:nvSpPr>
        <p:spPr>
          <a:xfrm>
            <a:off x="4234144" y="3031093"/>
            <a:ext cx="5298926" cy="442674"/>
          </a:xfrm>
          <a:prstGeom prst="roundRect">
            <a:avLst/>
          </a:prstGeom>
          <a:solidFill>
            <a:srgbClr val="1B75BB"/>
          </a:solidFill>
          <a:ln w="19050">
            <a:noFill/>
          </a:ln>
        </p:spPr>
        <p:txBody>
          <a:bodyPr wrap="square">
            <a:spAutoFit/>
          </a:bodyPr>
          <a:lstStyle/>
          <a:p>
            <a:pPr algn="ctr"/>
            <a:r>
              <a:rPr lang="en-US" sz="2000" b="1">
                <a:solidFill>
                  <a:schemeClr val="bg1"/>
                </a:solidFill>
              </a:rPr>
              <a:t>Up to </a:t>
            </a:r>
            <a:r>
              <a:rPr lang="en-US" sz="2000" b="1">
                <a:solidFill>
                  <a:schemeClr val="bg1"/>
                </a:solidFill>
                <a:cs typeface="Arial" panose="020B0604020202020204" pitchFamily="34" charset="0"/>
              </a:rPr>
              <a:t>170 </a:t>
            </a:r>
            <a:r>
              <a:rPr lang="en-US" sz="2000" b="1">
                <a:solidFill>
                  <a:schemeClr val="bg1"/>
                </a:solidFill>
              </a:rPr>
              <a:t>Million Gallons per Day Provided</a:t>
            </a:r>
            <a:endParaRPr lang="en-US" sz="2000">
              <a:solidFill>
                <a:schemeClr val="bg1"/>
              </a:solidFill>
            </a:endParaRPr>
          </a:p>
        </p:txBody>
      </p:sp>
      <p:grpSp>
        <p:nvGrpSpPr>
          <p:cNvPr id="69" name="Group 68">
            <a:extLst>
              <a:ext uri="{FF2B5EF4-FFF2-40B4-BE49-F238E27FC236}">
                <a16:creationId xmlns:a16="http://schemas.microsoft.com/office/drawing/2014/main" id="{68087C86-EB76-9B6D-91FD-443AB1857EB5}"/>
              </a:ext>
            </a:extLst>
          </p:cNvPr>
          <p:cNvGrpSpPr/>
          <p:nvPr userDrawn="1"/>
        </p:nvGrpSpPr>
        <p:grpSpPr>
          <a:xfrm>
            <a:off x="10126779" y="3973363"/>
            <a:ext cx="1667921" cy="1572748"/>
            <a:chOff x="10126779" y="3973363"/>
            <a:chExt cx="1667921" cy="1572748"/>
          </a:xfrm>
        </p:grpSpPr>
        <p:sp>
          <p:nvSpPr>
            <p:cNvPr id="2" name="TextBox 1">
              <a:extLst>
                <a:ext uri="{FF2B5EF4-FFF2-40B4-BE49-F238E27FC236}">
                  <a16:creationId xmlns:a16="http://schemas.microsoft.com/office/drawing/2014/main" id="{EEAC417D-AB30-738D-8183-C0379FE1308B}"/>
                </a:ext>
              </a:extLst>
            </p:cNvPr>
            <p:cNvSpPr txBox="1"/>
            <p:nvPr userDrawn="1"/>
          </p:nvSpPr>
          <p:spPr>
            <a:xfrm>
              <a:off x="10129138" y="3973363"/>
              <a:ext cx="1665562" cy="1026756"/>
            </a:xfrm>
            <a:prstGeom prst="rect">
              <a:avLst/>
            </a:prstGeom>
            <a:noFill/>
          </p:spPr>
          <p:txBody>
            <a:bodyPr wrap="square">
              <a:spAutoFit/>
            </a:bodyPr>
            <a:lstStyle/>
            <a:p>
              <a:pPr algn="ctr">
                <a:lnSpc>
                  <a:spcPts val="3500"/>
                </a:lnSpc>
              </a:pPr>
              <a:r>
                <a:rPr lang="en-US" sz="4400" b="1">
                  <a:solidFill>
                    <a:srgbClr val="1B75BB"/>
                  </a:solidFill>
                </a:rPr>
                <a:t>130 </a:t>
              </a:r>
              <a:r>
                <a:rPr lang="en-US" sz="4400" b="1" err="1">
                  <a:solidFill>
                    <a:srgbClr val="1B75BB"/>
                  </a:solidFill>
                </a:rPr>
                <a:t>mgd</a:t>
              </a:r>
              <a:endParaRPr lang="en-US" sz="1400" b="1">
                <a:solidFill>
                  <a:srgbClr val="1B75BB"/>
                </a:solidFill>
              </a:endParaRPr>
            </a:p>
          </p:txBody>
        </p:sp>
        <p:sp>
          <p:nvSpPr>
            <p:cNvPr id="95" name="TextBox 94">
              <a:extLst>
                <a:ext uri="{FF2B5EF4-FFF2-40B4-BE49-F238E27FC236}">
                  <a16:creationId xmlns:a16="http://schemas.microsoft.com/office/drawing/2014/main" id="{2DE026F9-2071-3DD8-D343-57239CF21146}"/>
                </a:ext>
              </a:extLst>
            </p:cNvPr>
            <p:cNvSpPr txBox="1"/>
            <p:nvPr userDrawn="1"/>
          </p:nvSpPr>
          <p:spPr>
            <a:xfrm>
              <a:off x="10126779" y="4899780"/>
              <a:ext cx="1661924" cy="646331"/>
            </a:xfrm>
            <a:prstGeom prst="rect">
              <a:avLst/>
            </a:prstGeom>
            <a:noFill/>
          </p:spPr>
          <p:txBody>
            <a:bodyPr wrap="square">
              <a:spAutoFit/>
            </a:bodyPr>
            <a:lstStyle/>
            <a:p>
              <a:pPr algn="ctr"/>
              <a:r>
                <a:rPr lang="en-US" sz="1800" b="1"/>
                <a:t>for 1 million people</a:t>
              </a:r>
              <a:endParaRPr lang="en-US"/>
            </a:p>
          </p:txBody>
        </p:sp>
      </p:grpSp>
      <p:sp>
        <p:nvSpPr>
          <p:cNvPr id="107" name="Title 1">
            <a:extLst>
              <a:ext uri="{FF2B5EF4-FFF2-40B4-BE49-F238E27FC236}">
                <a16:creationId xmlns:a16="http://schemas.microsoft.com/office/drawing/2014/main" id="{D2686B8E-9AF1-2A75-0C71-9963F42DE23A}"/>
              </a:ext>
            </a:extLst>
          </p:cNvPr>
          <p:cNvSpPr txBox="1">
            <a:spLocks/>
          </p:cNvSpPr>
          <p:nvPr userDrawn="1"/>
        </p:nvSpPr>
        <p:spPr>
          <a:xfrm>
            <a:off x="838201" y="710348"/>
            <a:ext cx="2318467" cy="54019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000">
                <a:solidFill>
                  <a:schemeClr val="bg1"/>
                </a:solidFill>
                <a:latin typeface="Arial"/>
                <a:cs typeface="Arial" panose="020B0604020202020204" pitchFamily="34" charset="0"/>
              </a:rPr>
              <a:t>Flows to GWRS</a:t>
            </a:r>
          </a:p>
        </p:txBody>
      </p:sp>
      <p:sp>
        <p:nvSpPr>
          <p:cNvPr id="7" name="Date Placeholder 3">
            <a:extLst>
              <a:ext uri="{FF2B5EF4-FFF2-40B4-BE49-F238E27FC236}">
                <a16:creationId xmlns:a16="http://schemas.microsoft.com/office/drawing/2014/main" id="{AB026A8F-80FF-4D43-D24C-80A3B3D218FD}"/>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8" name="Footer Placeholder 4">
            <a:extLst>
              <a:ext uri="{FF2B5EF4-FFF2-40B4-BE49-F238E27FC236}">
                <a16:creationId xmlns:a16="http://schemas.microsoft.com/office/drawing/2014/main" id="{2007C58F-02BD-6FEF-88EE-3BB6855C6BCB}"/>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4071E5D7-185F-1B81-98A8-1FFF7F2613D3}"/>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33737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left)">
                                      <p:cBhvr>
                                        <p:cTn id="22" dur="1000"/>
                                        <p:tgtEl>
                                          <p:spTgt spid="97"/>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up)">
                                      <p:cBhvr>
                                        <p:cTn id="26" dur="1000"/>
                                        <p:tgtEl>
                                          <p:spTgt spid="101"/>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par>
                          <p:cTn id="31" fill="hold">
                            <p:stCondLst>
                              <p:cond delay="6000"/>
                            </p:stCondLst>
                            <p:childTnLst>
                              <p:par>
                                <p:cTn id="32" presetID="22" presetClass="entr" presetSubtype="1" fill="hold"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1000"/>
                                        <p:tgtEl>
                                          <p:spTgt spid="102"/>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par>
                          <p:cTn id="46" fill="hold">
                            <p:stCondLst>
                              <p:cond delay="90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childTnLst>
                          </p:cTn>
                        </p:par>
                        <p:par>
                          <p:cTn id="50" fill="hold">
                            <p:stCondLst>
                              <p:cond delay="10000"/>
                            </p:stCondLst>
                            <p:childTnLst>
                              <p:par>
                                <p:cTn id="51" presetID="22" presetClass="entr" presetSubtype="8" fill="hold" nodeType="after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wipe(left)">
                                      <p:cBhvr>
                                        <p:cTn id="53" dur="1000"/>
                                        <p:tgtEl>
                                          <p:spTgt spid="106"/>
                                        </p:tgtEl>
                                      </p:cBhvr>
                                    </p:animEffect>
                                  </p:childTnLst>
                                </p:cTn>
                              </p:par>
                            </p:childTnLst>
                          </p:cTn>
                        </p:par>
                        <p:par>
                          <p:cTn id="54" fill="hold">
                            <p:stCondLst>
                              <p:cond delay="11000"/>
                            </p:stCondLst>
                            <p:childTnLst>
                              <p:par>
                                <p:cTn id="55" presetID="10" presetClass="entr" presetSubtype="0"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cean Outfal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85E46D-0FFA-AE0D-E63B-EA831EAB89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40070"/>
            <a:ext cx="9303403" cy="5533832"/>
          </a:xfrm>
          <a:prstGeom prst="rect">
            <a:avLst/>
          </a:prstGeom>
        </p:spPr>
      </p:pic>
      <p:grpSp>
        <p:nvGrpSpPr>
          <p:cNvPr id="9" name="Group 8">
            <a:extLst>
              <a:ext uri="{FF2B5EF4-FFF2-40B4-BE49-F238E27FC236}">
                <a16:creationId xmlns:a16="http://schemas.microsoft.com/office/drawing/2014/main" id="{1BF4239C-5D39-C052-169C-0B792D394EDE}"/>
              </a:ext>
            </a:extLst>
          </p:cNvPr>
          <p:cNvGrpSpPr/>
          <p:nvPr userDrawn="1"/>
        </p:nvGrpSpPr>
        <p:grpSpPr>
          <a:xfrm>
            <a:off x="4825263" y="4224573"/>
            <a:ext cx="4938667" cy="2397211"/>
            <a:chOff x="4825263" y="4224573"/>
            <a:chExt cx="4938667" cy="2397211"/>
          </a:xfrm>
        </p:grpSpPr>
        <p:pic>
          <p:nvPicPr>
            <p:cNvPr id="18" name="Picture 17">
              <a:extLst>
                <a:ext uri="{FF2B5EF4-FFF2-40B4-BE49-F238E27FC236}">
                  <a16:creationId xmlns:a16="http://schemas.microsoft.com/office/drawing/2014/main" id="{CE994B53-EFF7-E33B-BC0C-1087D3B49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263" y="4224573"/>
              <a:ext cx="2420740" cy="2397211"/>
            </a:xfrm>
            <a:prstGeom prst="ellipse">
              <a:avLst/>
            </a:prstGeom>
            <a:ln w="57150">
              <a:solidFill>
                <a:schemeClr val="bg1"/>
              </a:solidFill>
            </a:ln>
          </p:spPr>
        </p:pic>
        <p:sp>
          <p:nvSpPr>
            <p:cNvPr id="19" name="TextBox 18">
              <a:extLst>
                <a:ext uri="{FF2B5EF4-FFF2-40B4-BE49-F238E27FC236}">
                  <a16:creationId xmlns:a16="http://schemas.microsoft.com/office/drawing/2014/main" id="{E342D3CE-23E0-5B2B-ED71-644C4A072FD2}"/>
                </a:ext>
              </a:extLst>
            </p:cNvPr>
            <p:cNvSpPr txBox="1"/>
            <p:nvPr userDrawn="1"/>
          </p:nvSpPr>
          <p:spPr>
            <a:xfrm>
              <a:off x="7706530" y="4937924"/>
              <a:ext cx="2057400" cy="1191816"/>
            </a:xfrm>
            <a:prstGeom prst="roundRect">
              <a:avLst/>
            </a:prstGeom>
            <a:solidFill>
              <a:schemeClr val="bg1"/>
            </a:solidFill>
            <a:ln w="19050">
              <a:gradFill>
                <a:gsLst>
                  <a:gs pos="0">
                    <a:srgbClr val="29ABE2"/>
                  </a:gs>
                  <a:gs pos="100000">
                    <a:srgbClr val="1D76BB"/>
                  </a:gs>
                </a:gsLst>
                <a:lin ang="8400000" scaled="0"/>
              </a:gradFill>
            </a:ln>
          </p:spPr>
          <p:txBody>
            <a:bodyPr wrap="square">
              <a:spAutoFit/>
            </a:bodyPr>
            <a:lstStyle/>
            <a:p>
              <a:pPr algn="ctr"/>
              <a:r>
                <a:rPr lang="en-US" sz="1800" b="1"/>
                <a:t>Ocean Outfall has</a:t>
              </a:r>
            </a:p>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503</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Portholes</a:t>
              </a:r>
            </a:p>
          </p:txBody>
        </p:sp>
      </p:grpSp>
      <p:grpSp>
        <p:nvGrpSpPr>
          <p:cNvPr id="6" name="Group 5">
            <a:extLst>
              <a:ext uri="{FF2B5EF4-FFF2-40B4-BE49-F238E27FC236}">
                <a16:creationId xmlns:a16="http://schemas.microsoft.com/office/drawing/2014/main" id="{E7554552-C6B1-1232-C42C-2C591C15CA17}"/>
              </a:ext>
            </a:extLst>
          </p:cNvPr>
          <p:cNvGrpSpPr/>
          <p:nvPr userDrawn="1"/>
        </p:nvGrpSpPr>
        <p:grpSpPr>
          <a:xfrm>
            <a:off x="6874094" y="1834584"/>
            <a:ext cx="4751842" cy="1872035"/>
            <a:chOff x="6874094" y="1834584"/>
            <a:chExt cx="4751842" cy="1872035"/>
          </a:xfrm>
        </p:grpSpPr>
        <p:sp>
          <p:nvSpPr>
            <p:cNvPr id="11" name="TextBox 10">
              <a:extLst>
                <a:ext uri="{FF2B5EF4-FFF2-40B4-BE49-F238E27FC236}">
                  <a16:creationId xmlns:a16="http://schemas.microsoft.com/office/drawing/2014/main" id="{DAF984C5-08FE-43AA-AF14-649DBB72CF1A}"/>
                </a:ext>
              </a:extLst>
            </p:cNvPr>
            <p:cNvSpPr txBox="1"/>
            <p:nvPr userDrawn="1"/>
          </p:nvSpPr>
          <p:spPr>
            <a:xfrm>
              <a:off x="8911520" y="1834584"/>
              <a:ext cx="232093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rPr>
                <a:t>14¼ Huntington Beach Piers long</a:t>
              </a:r>
            </a:p>
          </p:txBody>
        </p:sp>
        <p:pic>
          <p:nvPicPr>
            <p:cNvPr id="8" name="Picture 7" descr="A picture containing sitting, table, person, night&#10;&#10;Description automatically generated">
              <a:extLst>
                <a:ext uri="{FF2B5EF4-FFF2-40B4-BE49-F238E27FC236}">
                  <a16:creationId xmlns:a16="http://schemas.microsoft.com/office/drawing/2014/main" id="{EF036D87-B261-45BC-9440-0801CCDFB56D}"/>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6874094" y="2578746"/>
              <a:ext cx="4751842" cy="1127873"/>
            </a:xfrm>
            <a:prstGeom prst="rect">
              <a:avLst/>
            </a:prstGeom>
          </p:spPr>
        </p:pic>
      </p:grpSp>
      <p:grpSp>
        <p:nvGrpSpPr>
          <p:cNvPr id="7" name="Group 6">
            <a:extLst>
              <a:ext uri="{FF2B5EF4-FFF2-40B4-BE49-F238E27FC236}">
                <a16:creationId xmlns:a16="http://schemas.microsoft.com/office/drawing/2014/main" id="{4494D97F-C5FE-A8AB-043C-79CF0CEA237A}"/>
              </a:ext>
            </a:extLst>
          </p:cNvPr>
          <p:cNvGrpSpPr/>
          <p:nvPr userDrawn="1"/>
        </p:nvGrpSpPr>
        <p:grpSpPr>
          <a:xfrm>
            <a:off x="3593612" y="2543651"/>
            <a:ext cx="1724296" cy="1434701"/>
            <a:chOff x="3593612" y="2543651"/>
            <a:chExt cx="1724296" cy="1434701"/>
          </a:xfrm>
        </p:grpSpPr>
        <p:sp>
          <p:nvSpPr>
            <p:cNvPr id="20" name="TextBox 19">
              <a:extLst>
                <a:ext uri="{FF2B5EF4-FFF2-40B4-BE49-F238E27FC236}">
                  <a16:creationId xmlns:a16="http://schemas.microsoft.com/office/drawing/2014/main" id="{F6777FF0-57D5-3B67-B83A-08BF4CDDC40A}"/>
                </a:ext>
              </a:extLst>
            </p:cNvPr>
            <p:cNvSpPr txBox="1"/>
            <p:nvPr userDrawn="1"/>
          </p:nvSpPr>
          <p:spPr>
            <a:xfrm>
              <a:off x="3820035" y="2543651"/>
              <a:ext cx="1271450" cy="885349"/>
            </a:xfrm>
            <a:prstGeom prst="roundRect">
              <a:avLst/>
            </a:prstGeom>
            <a:solidFill>
              <a:schemeClr val="bg1"/>
            </a:solidFill>
            <a:ln w="19050">
              <a:gradFill>
                <a:gsLst>
                  <a:gs pos="0">
                    <a:srgbClr val="29ABE2"/>
                  </a:gs>
                  <a:gs pos="100000">
                    <a:srgbClr val="1D76BB"/>
                  </a:gs>
                </a:gsLst>
                <a:lin ang="7200000" scaled="0"/>
              </a:gradFill>
            </a:ln>
          </p:spPr>
          <p:txBody>
            <a:bodyPr wrap="square">
              <a:spAutoFit/>
            </a:bodyPr>
            <a:lstStyle/>
            <a:p>
              <a:pPr algn="ctr"/>
              <a:r>
                <a:rPr lang="en-US" sz="2800" b="1">
                  <a:gradFill flip="none" rotWithShape="1">
                    <a:gsLst>
                      <a:gs pos="0">
                        <a:srgbClr val="29ABE2"/>
                      </a:gs>
                      <a:gs pos="100000">
                        <a:srgbClr val="1D76BB"/>
                      </a:gs>
                    </a:gsLst>
                    <a:path path="circle">
                      <a:fillToRect l="100000" t="100000"/>
                    </a:path>
                    <a:tileRect r="-100000" b="-100000"/>
                  </a:gradFill>
                  <a:cs typeface="Arial" panose="020B0604020202020204" pitchFamily="34" charset="0"/>
                </a:rPr>
                <a:t>200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800" b="1"/>
                <a:t>Feet Deep</a:t>
              </a:r>
            </a:p>
          </p:txBody>
        </p:sp>
        <p:sp>
          <p:nvSpPr>
            <p:cNvPr id="21" name="TextBox 20">
              <a:extLst>
                <a:ext uri="{FF2B5EF4-FFF2-40B4-BE49-F238E27FC236}">
                  <a16:creationId xmlns:a16="http://schemas.microsoft.com/office/drawing/2014/main" id="{28C487DE-D330-D185-9B0A-06F0E3060017}"/>
                </a:ext>
              </a:extLst>
            </p:cNvPr>
            <p:cNvSpPr txBox="1"/>
            <p:nvPr userDrawn="1"/>
          </p:nvSpPr>
          <p:spPr>
            <a:xfrm>
              <a:off x="3593612" y="3455132"/>
              <a:ext cx="1724296" cy="523220"/>
            </a:xfrm>
            <a:prstGeom prst="rect">
              <a:avLst/>
            </a:prstGeom>
            <a:noFill/>
          </p:spPr>
          <p:txBody>
            <a:bodyPr wrap="square">
              <a:spAutoFit/>
            </a:bodyPr>
            <a:lstStyle/>
            <a:p>
              <a:pPr algn="ctr"/>
              <a:r>
                <a:rPr lang="en-US" sz="1400"/>
                <a:t>Equal to a </a:t>
              </a:r>
              <a:br>
                <a:rPr lang="en-US" sz="1400"/>
              </a:br>
              <a:r>
                <a:rPr lang="en-US" sz="1400"/>
                <a:t>16-story building</a:t>
              </a:r>
            </a:p>
          </p:txBody>
        </p:sp>
      </p:grpSp>
      <p:sp>
        <p:nvSpPr>
          <p:cNvPr id="22" name="Rectangle: Top Corners Rounded 21">
            <a:extLst>
              <a:ext uri="{FF2B5EF4-FFF2-40B4-BE49-F238E27FC236}">
                <a16:creationId xmlns:a16="http://schemas.microsoft.com/office/drawing/2014/main" id="{4ADAD161-D821-AE4D-066A-2E473FB9D253}"/>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30ED3711-B45B-2484-4266-EAC24D6B4F4F}"/>
              </a:ext>
            </a:extLst>
          </p:cNvPr>
          <p:cNvSpPr txBox="1">
            <a:spLocks/>
          </p:cNvSpPr>
          <p:nvPr userDrawn="1"/>
        </p:nvSpPr>
        <p:spPr>
          <a:xfrm>
            <a:off x="469480" y="431306"/>
            <a:ext cx="9780943" cy="88103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Ocean Outfall Pipeline</a:t>
            </a:r>
          </a:p>
        </p:txBody>
      </p:sp>
      <p:sp>
        <p:nvSpPr>
          <p:cNvPr id="13" name="Slide Number Placeholder 5">
            <a:extLst>
              <a:ext uri="{FF2B5EF4-FFF2-40B4-BE49-F238E27FC236}">
                <a16:creationId xmlns:a16="http://schemas.microsoft.com/office/drawing/2014/main" id="{59DFCFAC-460F-77BF-BCCC-6719756B9CA7}"/>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3728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cean Monitor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0139A1-C2F2-E138-ABE8-B2ED8F2BE08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491734" y="1407745"/>
            <a:ext cx="6268349" cy="4748273"/>
          </a:xfrm>
          <a:prstGeom prst="roundRect">
            <a:avLst>
              <a:gd name="adj" fmla="val 6839"/>
            </a:avLst>
          </a:prstGeom>
        </p:spPr>
      </p:pic>
      <p:grpSp>
        <p:nvGrpSpPr>
          <p:cNvPr id="10" name="Group 9">
            <a:extLst>
              <a:ext uri="{FF2B5EF4-FFF2-40B4-BE49-F238E27FC236}">
                <a16:creationId xmlns:a16="http://schemas.microsoft.com/office/drawing/2014/main" id="{28E878A1-71EB-29AC-AD5E-E957EE1AA9B0}"/>
              </a:ext>
            </a:extLst>
          </p:cNvPr>
          <p:cNvGrpSpPr/>
          <p:nvPr userDrawn="1"/>
        </p:nvGrpSpPr>
        <p:grpSpPr>
          <a:xfrm>
            <a:off x="838200" y="5532642"/>
            <a:ext cx="3633748" cy="276999"/>
            <a:chOff x="-1147732" y="5540593"/>
            <a:chExt cx="3633748" cy="276999"/>
          </a:xfrm>
        </p:grpSpPr>
        <p:sp>
          <p:nvSpPr>
            <p:cNvPr id="11" name="Oval 10">
              <a:extLst>
                <a:ext uri="{FF2B5EF4-FFF2-40B4-BE49-F238E27FC236}">
                  <a16:creationId xmlns:a16="http://schemas.microsoft.com/office/drawing/2014/main" id="{A85AFB51-0765-C839-C2CF-185D7B0109C3}"/>
                </a:ext>
              </a:extLst>
            </p:cNvPr>
            <p:cNvSpPr/>
            <p:nvPr userDrawn="1"/>
          </p:nvSpPr>
          <p:spPr>
            <a:xfrm>
              <a:off x="-1147732" y="5623434"/>
              <a:ext cx="111319" cy="111319"/>
            </a:xfrm>
            <a:prstGeom prst="ellipse">
              <a:avLst/>
            </a:prstGeom>
            <a:solidFill>
              <a:srgbClr val="FFCB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EE3BF2-0DB5-0DAA-A4E1-E08C8347731C}"/>
                </a:ext>
              </a:extLst>
            </p:cNvPr>
            <p:cNvSpPr txBox="1"/>
            <p:nvPr userDrawn="1"/>
          </p:nvSpPr>
          <p:spPr>
            <a:xfrm>
              <a:off x="-1036413" y="5540593"/>
              <a:ext cx="3522429" cy="276999"/>
            </a:xfrm>
            <a:prstGeom prst="rect">
              <a:avLst/>
            </a:prstGeom>
            <a:noFill/>
          </p:spPr>
          <p:txBody>
            <a:bodyPr wrap="square">
              <a:spAutoFit/>
            </a:bodyPr>
            <a:lstStyle/>
            <a:p>
              <a:pPr algn="l"/>
              <a:r>
                <a:rPr lang="en-US" sz="1200">
                  <a:solidFill>
                    <a:schemeClr val="tx1"/>
                  </a:solidFill>
                  <a:effectLst/>
                  <a:latin typeface="Calibri" panose="020F0502020204030204" pitchFamily="34" charset="0"/>
                  <a:ea typeface="Times New Roman" panose="02020603050405020304" pitchFamily="18" charset="0"/>
                </a:rPr>
                <a:t>Core Water Quality Monitoring Sample Locations </a:t>
              </a:r>
              <a:endParaRPr lang="en-US" sz="1000" b="0">
                <a:solidFill>
                  <a:schemeClr val="tx1"/>
                </a:solidFill>
              </a:endParaRPr>
            </a:p>
          </p:txBody>
        </p:sp>
      </p:grpSp>
      <p:grpSp>
        <p:nvGrpSpPr>
          <p:cNvPr id="2" name="Group 1">
            <a:extLst>
              <a:ext uri="{FF2B5EF4-FFF2-40B4-BE49-F238E27FC236}">
                <a16:creationId xmlns:a16="http://schemas.microsoft.com/office/drawing/2014/main" id="{5F495FEA-1BBE-3396-4898-F06AD06CCB10}"/>
              </a:ext>
            </a:extLst>
          </p:cNvPr>
          <p:cNvGrpSpPr/>
          <p:nvPr userDrawn="1"/>
        </p:nvGrpSpPr>
        <p:grpSpPr>
          <a:xfrm>
            <a:off x="719328" y="1769514"/>
            <a:ext cx="1530303" cy="1529891"/>
            <a:chOff x="719328" y="1769514"/>
            <a:chExt cx="1530303" cy="1529891"/>
          </a:xfrm>
        </p:grpSpPr>
        <p:pic>
          <p:nvPicPr>
            <p:cNvPr id="14" name="Picture 13">
              <a:extLst>
                <a:ext uri="{FF2B5EF4-FFF2-40B4-BE49-F238E27FC236}">
                  <a16:creationId xmlns:a16="http://schemas.microsoft.com/office/drawing/2014/main" id="{D08E3AAA-E412-0EA8-5084-614E7EF5A26D}"/>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719741" y="1769514"/>
              <a:ext cx="1529890" cy="1529891"/>
            </a:xfrm>
            <a:prstGeom prst="roundRect">
              <a:avLst>
                <a:gd name="adj" fmla="val 9539"/>
              </a:avLst>
            </a:prstGeom>
          </p:spPr>
        </p:pic>
        <p:sp>
          <p:nvSpPr>
            <p:cNvPr id="18" name="TextBox 17">
              <a:extLst>
                <a:ext uri="{FF2B5EF4-FFF2-40B4-BE49-F238E27FC236}">
                  <a16:creationId xmlns:a16="http://schemas.microsoft.com/office/drawing/2014/main" id="{1B480C0D-9155-527C-A810-CDA6F9E3E1D6}"/>
                </a:ext>
              </a:extLst>
            </p:cNvPr>
            <p:cNvSpPr txBox="1"/>
            <p:nvPr userDrawn="1"/>
          </p:nvSpPr>
          <p:spPr>
            <a:xfrm>
              <a:off x="719328" y="301168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Water</a:t>
              </a:r>
            </a:p>
          </p:txBody>
        </p:sp>
      </p:grpSp>
      <p:grpSp>
        <p:nvGrpSpPr>
          <p:cNvPr id="6" name="Group 5">
            <a:extLst>
              <a:ext uri="{FF2B5EF4-FFF2-40B4-BE49-F238E27FC236}">
                <a16:creationId xmlns:a16="http://schemas.microsoft.com/office/drawing/2014/main" id="{35FFFA5E-5E84-FCD1-773B-F9A88C43EB15}"/>
              </a:ext>
            </a:extLst>
          </p:cNvPr>
          <p:cNvGrpSpPr/>
          <p:nvPr userDrawn="1"/>
        </p:nvGrpSpPr>
        <p:grpSpPr>
          <a:xfrm>
            <a:off x="2422503" y="1763315"/>
            <a:ext cx="1529893" cy="1529891"/>
            <a:chOff x="2422503" y="1763315"/>
            <a:chExt cx="1529893" cy="1529891"/>
          </a:xfrm>
        </p:grpSpPr>
        <p:pic>
          <p:nvPicPr>
            <p:cNvPr id="15" name="Picture 14">
              <a:extLst>
                <a:ext uri="{FF2B5EF4-FFF2-40B4-BE49-F238E27FC236}">
                  <a16:creationId xmlns:a16="http://schemas.microsoft.com/office/drawing/2014/main" id="{ED94A18B-C733-A43F-7F98-C100703ED6AC}"/>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2422506" y="1763315"/>
              <a:ext cx="1529890" cy="1529891"/>
            </a:xfrm>
            <a:prstGeom prst="roundRect">
              <a:avLst>
                <a:gd name="adj" fmla="val 8945"/>
              </a:avLst>
            </a:prstGeom>
          </p:spPr>
        </p:pic>
        <p:sp>
          <p:nvSpPr>
            <p:cNvPr id="19" name="TextBox 18">
              <a:extLst>
                <a:ext uri="{FF2B5EF4-FFF2-40B4-BE49-F238E27FC236}">
                  <a16:creationId xmlns:a16="http://schemas.microsoft.com/office/drawing/2014/main" id="{BA132755-8DB0-013E-59FB-775BE367A2ED}"/>
                </a:ext>
              </a:extLst>
            </p:cNvPr>
            <p:cNvSpPr txBox="1"/>
            <p:nvPr userDrawn="1"/>
          </p:nvSpPr>
          <p:spPr>
            <a:xfrm>
              <a:off x="2422503" y="301168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Fish</a:t>
              </a:r>
            </a:p>
          </p:txBody>
        </p:sp>
      </p:grpSp>
      <p:grpSp>
        <p:nvGrpSpPr>
          <p:cNvPr id="7" name="Group 6">
            <a:extLst>
              <a:ext uri="{FF2B5EF4-FFF2-40B4-BE49-F238E27FC236}">
                <a16:creationId xmlns:a16="http://schemas.microsoft.com/office/drawing/2014/main" id="{D60C5A4A-D243-00D8-CCDD-580D6E05A647}"/>
              </a:ext>
            </a:extLst>
          </p:cNvPr>
          <p:cNvGrpSpPr/>
          <p:nvPr userDrawn="1"/>
        </p:nvGrpSpPr>
        <p:grpSpPr>
          <a:xfrm>
            <a:off x="719328" y="3454687"/>
            <a:ext cx="1529893" cy="1529478"/>
            <a:chOff x="719328" y="3454687"/>
            <a:chExt cx="1529893" cy="1529478"/>
          </a:xfrm>
        </p:grpSpPr>
        <p:pic>
          <p:nvPicPr>
            <p:cNvPr id="16" name="Picture 15">
              <a:extLst>
                <a:ext uri="{FF2B5EF4-FFF2-40B4-BE49-F238E27FC236}">
                  <a16:creationId xmlns:a16="http://schemas.microsoft.com/office/drawing/2014/main" id="{EBB9A6A7-C670-5A1C-B282-8B4E78950B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19743" y="3454687"/>
              <a:ext cx="1529478" cy="1529478"/>
            </a:xfrm>
            <a:prstGeom prst="roundRect">
              <a:avLst>
                <a:gd name="adj" fmla="val 9439"/>
              </a:avLst>
            </a:prstGeom>
          </p:spPr>
        </p:pic>
        <p:sp>
          <p:nvSpPr>
            <p:cNvPr id="20" name="TextBox 19">
              <a:extLst>
                <a:ext uri="{FF2B5EF4-FFF2-40B4-BE49-F238E27FC236}">
                  <a16:creationId xmlns:a16="http://schemas.microsoft.com/office/drawing/2014/main" id="{1AC8CA02-B579-33B2-576E-4075AD038642}"/>
                </a:ext>
              </a:extLst>
            </p:cNvPr>
            <p:cNvSpPr txBox="1"/>
            <p:nvPr userDrawn="1"/>
          </p:nvSpPr>
          <p:spPr>
            <a:xfrm>
              <a:off x="719328" y="470264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Nerissa</a:t>
              </a:r>
            </a:p>
          </p:txBody>
        </p:sp>
      </p:grpSp>
      <p:grpSp>
        <p:nvGrpSpPr>
          <p:cNvPr id="8" name="Group 7">
            <a:extLst>
              <a:ext uri="{FF2B5EF4-FFF2-40B4-BE49-F238E27FC236}">
                <a16:creationId xmlns:a16="http://schemas.microsoft.com/office/drawing/2014/main" id="{4F693916-4877-EF3A-5475-A940C1F882DE}"/>
              </a:ext>
            </a:extLst>
          </p:cNvPr>
          <p:cNvGrpSpPr/>
          <p:nvPr userDrawn="1"/>
        </p:nvGrpSpPr>
        <p:grpSpPr>
          <a:xfrm>
            <a:off x="2422503" y="3454687"/>
            <a:ext cx="1529481" cy="1529478"/>
            <a:chOff x="2422503" y="3454687"/>
            <a:chExt cx="1529481" cy="1529478"/>
          </a:xfrm>
        </p:grpSpPr>
        <p:pic>
          <p:nvPicPr>
            <p:cNvPr id="17" name="Picture 80">
              <a:extLst>
                <a:ext uri="{FF2B5EF4-FFF2-40B4-BE49-F238E27FC236}">
                  <a16:creationId xmlns:a16="http://schemas.microsoft.com/office/drawing/2014/main" id="{EF4A6B6F-B37E-7CB6-8EFF-A0B50C2585F7}"/>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22506" y="3454687"/>
              <a:ext cx="1529478" cy="1529478"/>
            </a:xfrm>
            <a:prstGeom prst="roundRect">
              <a:avLst>
                <a:gd name="adj" fmla="val 9161"/>
              </a:avLst>
            </a:prstGeom>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5E402DA-A2BB-FCC4-D615-03D6F33B6541}"/>
                </a:ext>
              </a:extLst>
            </p:cNvPr>
            <p:cNvSpPr txBox="1"/>
            <p:nvPr userDrawn="1"/>
          </p:nvSpPr>
          <p:spPr>
            <a:xfrm>
              <a:off x="2422503" y="4702642"/>
              <a:ext cx="1529479" cy="281523"/>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200" b="1">
                  <a:solidFill>
                    <a:schemeClr val="bg1"/>
                  </a:solidFill>
                </a:rPr>
                <a:t>Sand</a:t>
              </a:r>
            </a:p>
          </p:txBody>
        </p:sp>
      </p:grpSp>
      <p:sp>
        <p:nvSpPr>
          <p:cNvPr id="22" name="Rectangle: Top Corners Rounded 21">
            <a:extLst>
              <a:ext uri="{FF2B5EF4-FFF2-40B4-BE49-F238E27FC236}">
                <a16:creationId xmlns:a16="http://schemas.microsoft.com/office/drawing/2014/main" id="{C2A8511F-652A-DA86-D81E-46CFFF7D1009}"/>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06A6F579-1C33-F9DB-1A3C-11C3077075E1}"/>
              </a:ext>
            </a:extLst>
          </p:cNvPr>
          <p:cNvSpPr txBox="1">
            <a:spLocks/>
          </p:cNvSpPr>
          <p:nvPr userDrawn="1"/>
        </p:nvSpPr>
        <p:spPr>
          <a:xfrm>
            <a:off x="469480" y="407453"/>
            <a:ext cx="9780943" cy="88103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Ocean Monitoring Program</a:t>
            </a:r>
          </a:p>
        </p:txBody>
      </p:sp>
      <p:cxnSp>
        <p:nvCxnSpPr>
          <p:cNvPr id="24" name="Straight Connector 23">
            <a:extLst>
              <a:ext uri="{FF2B5EF4-FFF2-40B4-BE49-F238E27FC236}">
                <a16:creationId xmlns:a16="http://schemas.microsoft.com/office/drawing/2014/main" id="{54D26377-A7F1-E88F-1C35-21CE6E7BC870}"/>
              </a:ext>
            </a:extLst>
          </p:cNvPr>
          <p:cNvCxnSpPr>
            <a:cxnSpLocks/>
          </p:cNvCxnSpPr>
          <p:nvPr userDrawn="1"/>
        </p:nvCxnSpPr>
        <p:spPr>
          <a:xfrm>
            <a:off x="11515725" y="0"/>
            <a:ext cx="0" cy="4984165"/>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F7510F69-A75A-0254-E7AE-FB5F934DAD30}"/>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5" name="Footer Placeholder 4">
            <a:extLst>
              <a:ext uri="{FF2B5EF4-FFF2-40B4-BE49-F238E27FC236}">
                <a16:creationId xmlns:a16="http://schemas.microsoft.com/office/drawing/2014/main" id="{973979A8-0EB1-CAEF-6A07-9A2791317F53}"/>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6" name="Slide Number Placeholder 5">
            <a:extLst>
              <a:ext uri="{FF2B5EF4-FFF2-40B4-BE49-F238E27FC236}">
                <a16:creationId xmlns:a16="http://schemas.microsoft.com/office/drawing/2014/main" id="{E691C757-086D-D83D-C838-D03956314764}"/>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352651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26" presetClass="emph" presetSubtype="0" fill="hold"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6" presetClass="emph" presetSubtype="0" fill="hold" nodeType="with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2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WRS Flow Diagram">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972AD00-B019-1781-680B-2B4E377786B8}"/>
              </a:ext>
            </a:extLst>
          </p:cNvPr>
          <p:cNvSpPr/>
          <p:nvPr userDrawn="1"/>
        </p:nvSpPr>
        <p:spPr>
          <a:xfrm rot="10800000">
            <a:off x="3655539" y="-5373"/>
            <a:ext cx="4870152"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053194F-E374-F8A5-3008-290AF6BE4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3655539" y="245660"/>
            <a:ext cx="4870152" cy="1795179"/>
          </a:xfrm>
          <a:prstGeom prst="roundRect">
            <a:avLst>
              <a:gd name="adj" fmla="val 16702"/>
            </a:avLst>
          </a:prstGeom>
        </p:spPr>
      </p:pic>
      <p:grpSp>
        <p:nvGrpSpPr>
          <p:cNvPr id="7" name="Group 6">
            <a:extLst>
              <a:ext uri="{FF2B5EF4-FFF2-40B4-BE49-F238E27FC236}">
                <a16:creationId xmlns:a16="http://schemas.microsoft.com/office/drawing/2014/main" id="{6C8E1C2F-C187-0889-D667-1F723542D941}"/>
              </a:ext>
            </a:extLst>
          </p:cNvPr>
          <p:cNvGrpSpPr/>
          <p:nvPr userDrawn="1"/>
        </p:nvGrpSpPr>
        <p:grpSpPr>
          <a:xfrm>
            <a:off x="1182113" y="1247220"/>
            <a:ext cx="9827775" cy="4956751"/>
            <a:chOff x="1182113" y="1247220"/>
            <a:chExt cx="9827775" cy="4956751"/>
          </a:xfrm>
        </p:grpSpPr>
        <p:sp>
          <p:nvSpPr>
            <p:cNvPr id="12" name="TextBox 11">
              <a:extLst>
                <a:ext uri="{FF2B5EF4-FFF2-40B4-BE49-F238E27FC236}">
                  <a16:creationId xmlns:a16="http://schemas.microsoft.com/office/drawing/2014/main" id="{3695DFD4-5B15-A5D6-D102-4309C1E32DE4}"/>
                </a:ext>
              </a:extLst>
            </p:cNvPr>
            <p:cNvSpPr txBox="1"/>
            <p:nvPr userDrawn="1"/>
          </p:nvSpPr>
          <p:spPr>
            <a:xfrm>
              <a:off x="1182113" y="1247220"/>
              <a:ext cx="1856841" cy="578882"/>
            </a:xfrm>
            <a:prstGeom prst="roundRect">
              <a:avLst/>
            </a:prstGeom>
            <a:noFill/>
            <a:ln w="19050">
              <a:solidFill>
                <a:srgbClr val="1B75BB"/>
              </a:solidFill>
            </a:ln>
          </p:spPr>
          <p:txBody>
            <a:bodyPr wrap="square" anchor="ctr">
              <a:spAutoFit/>
            </a:bodyPr>
            <a:lstStyle/>
            <a:p>
              <a:pPr algn="ctr"/>
              <a:r>
                <a:rPr lang="en-US" sz="1400" b="0"/>
                <a:t>OC San Enhanced Source Control</a:t>
              </a:r>
            </a:p>
          </p:txBody>
        </p:sp>
        <p:cxnSp>
          <p:nvCxnSpPr>
            <p:cNvPr id="13" name="Straight Arrow Connector 12">
              <a:extLst>
                <a:ext uri="{FF2B5EF4-FFF2-40B4-BE49-F238E27FC236}">
                  <a16:creationId xmlns:a16="http://schemas.microsoft.com/office/drawing/2014/main" id="{4DC0E776-E9DA-C0B9-3932-58B549C62DA7}"/>
                </a:ext>
              </a:extLst>
            </p:cNvPr>
            <p:cNvCxnSpPr>
              <a:cxnSpLocks/>
            </p:cNvCxnSpPr>
            <p:nvPr userDrawn="1"/>
          </p:nvCxnSpPr>
          <p:spPr>
            <a:xfrm>
              <a:off x="2950152" y="3201096"/>
              <a:ext cx="399372" cy="0"/>
            </a:xfrm>
            <a:prstGeom prst="straightConnector1">
              <a:avLst/>
            </a:prstGeom>
            <a:ln w="19050">
              <a:solidFill>
                <a:srgbClr val="FAAF4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332B25-73EE-078F-2CEB-34182AAF73D8}"/>
                </a:ext>
              </a:extLst>
            </p:cNvPr>
            <p:cNvSpPr txBox="1"/>
            <p:nvPr userDrawn="1"/>
          </p:nvSpPr>
          <p:spPr>
            <a:xfrm>
              <a:off x="9750916" y="2797028"/>
              <a:ext cx="1119328" cy="885350"/>
            </a:xfrm>
            <a:prstGeom prst="roundRect">
              <a:avLst/>
            </a:prstGeom>
            <a:noFill/>
            <a:ln w="19050">
              <a:solidFill>
                <a:srgbClr val="1B75BB"/>
              </a:solidFill>
            </a:ln>
          </p:spPr>
          <p:txBody>
            <a:bodyPr wrap="square" anchor="ctr">
              <a:spAutoFit/>
            </a:bodyPr>
            <a:lstStyle/>
            <a:p>
              <a:pPr algn="ctr"/>
              <a:r>
                <a:rPr lang="en-US" sz="1800" b="1">
                  <a:solidFill>
                    <a:srgbClr val="1D76BB"/>
                  </a:solidFill>
                </a:rPr>
                <a:t>GWRS</a:t>
              </a:r>
              <a:r>
                <a:rPr lang="en-US" sz="1400" b="0"/>
                <a:t> Purified Water</a:t>
              </a:r>
            </a:p>
          </p:txBody>
        </p:sp>
        <p:cxnSp>
          <p:nvCxnSpPr>
            <p:cNvPr id="15" name="Straight Arrow Connector 14">
              <a:extLst>
                <a:ext uri="{FF2B5EF4-FFF2-40B4-BE49-F238E27FC236}">
                  <a16:creationId xmlns:a16="http://schemas.microsoft.com/office/drawing/2014/main" id="{3508C4CC-3148-149D-4487-5444198B0E14}"/>
                </a:ext>
              </a:extLst>
            </p:cNvPr>
            <p:cNvCxnSpPr>
              <a:cxnSpLocks/>
              <a:stCxn id="14" idx="2"/>
            </p:cNvCxnSpPr>
            <p:nvPr userDrawn="1"/>
          </p:nvCxnSpPr>
          <p:spPr>
            <a:xfrm>
              <a:off x="10310580" y="3682377"/>
              <a:ext cx="0" cy="774692"/>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32D731-3AAA-0E1A-21A7-73C5B065A456}"/>
                </a:ext>
              </a:extLst>
            </p:cNvPr>
            <p:cNvSpPr txBox="1"/>
            <p:nvPr userDrawn="1"/>
          </p:nvSpPr>
          <p:spPr>
            <a:xfrm>
              <a:off x="3642238" y="5672665"/>
              <a:ext cx="1393924" cy="527804"/>
            </a:xfrm>
            <a:prstGeom prst="roundRect">
              <a:avLst/>
            </a:prstGeom>
            <a:noFill/>
            <a:ln w="19050">
              <a:solidFill>
                <a:srgbClr val="1B75BB"/>
              </a:solidFill>
            </a:ln>
          </p:spPr>
          <p:txBody>
            <a:bodyPr wrap="square">
              <a:spAutoFit/>
            </a:bodyPr>
            <a:lstStyle/>
            <a:p>
              <a:pPr algn="ctr"/>
              <a:r>
                <a:rPr lang="en-US" sz="1100" b="0"/>
                <a:t>OC San</a:t>
              </a:r>
              <a:br>
                <a:rPr lang="en-US" sz="1400" b="0"/>
              </a:br>
              <a:r>
                <a:rPr lang="en-US" sz="1400" b="1"/>
                <a:t>Plant No. 1</a:t>
              </a:r>
            </a:p>
          </p:txBody>
        </p:sp>
        <p:sp>
          <p:nvSpPr>
            <p:cNvPr id="17" name="TextBox 16">
              <a:extLst>
                <a:ext uri="{FF2B5EF4-FFF2-40B4-BE49-F238E27FC236}">
                  <a16:creationId xmlns:a16="http://schemas.microsoft.com/office/drawing/2014/main" id="{D4EF74C4-9EE3-7CB9-523C-1BF3B5AE5215}"/>
                </a:ext>
              </a:extLst>
            </p:cNvPr>
            <p:cNvSpPr txBox="1"/>
            <p:nvPr userDrawn="1"/>
          </p:nvSpPr>
          <p:spPr>
            <a:xfrm>
              <a:off x="5622775" y="5676167"/>
              <a:ext cx="1531217" cy="527804"/>
            </a:xfrm>
            <a:prstGeom prst="roundRect">
              <a:avLst/>
            </a:prstGeom>
            <a:noFill/>
            <a:ln w="19050">
              <a:solidFill>
                <a:srgbClr val="1B75BB"/>
              </a:solidFill>
            </a:ln>
          </p:spPr>
          <p:txBody>
            <a:bodyPr wrap="square">
              <a:spAutoFit/>
            </a:bodyPr>
            <a:lstStyle/>
            <a:p>
              <a:pPr algn="ctr"/>
              <a:r>
                <a:rPr lang="en-US" sz="1100" b="0"/>
                <a:t>OC San</a:t>
              </a:r>
              <a:br>
                <a:rPr lang="en-US" sz="1400" b="0"/>
              </a:br>
              <a:r>
                <a:rPr lang="en-US" sz="1400" b="1"/>
                <a:t>Ocean Pipeline</a:t>
              </a:r>
            </a:p>
          </p:txBody>
        </p:sp>
        <p:cxnSp>
          <p:nvCxnSpPr>
            <p:cNvPr id="18" name="Straight Arrow Connector 17">
              <a:extLst>
                <a:ext uri="{FF2B5EF4-FFF2-40B4-BE49-F238E27FC236}">
                  <a16:creationId xmlns:a16="http://schemas.microsoft.com/office/drawing/2014/main" id="{49997964-EEAB-382A-2D16-479BC7B5F5ED}"/>
                </a:ext>
              </a:extLst>
            </p:cNvPr>
            <p:cNvCxnSpPr>
              <a:cxnSpLocks/>
              <a:stCxn id="60" idx="1"/>
            </p:cNvCxnSpPr>
            <p:nvPr userDrawn="1"/>
          </p:nvCxnSpPr>
          <p:spPr>
            <a:xfrm flipH="1">
              <a:off x="4339201" y="4089258"/>
              <a:ext cx="748" cy="1454102"/>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AAE5E3-742F-97BE-3DA8-E496331F282D}"/>
                </a:ext>
              </a:extLst>
            </p:cNvPr>
            <p:cNvCxnSpPr>
              <a:cxnSpLocks/>
            </p:cNvCxnSpPr>
            <p:nvPr userDrawn="1"/>
          </p:nvCxnSpPr>
          <p:spPr>
            <a:xfrm>
              <a:off x="2110533" y="1871214"/>
              <a:ext cx="0" cy="426863"/>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538AF9-EDF0-CE02-1985-F46578F88774}"/>
                </a:ext>
              </a:extLst>
            </p:cNvPr>
            <p:cNvCxnSpPr>
              <a:cxnSpLocks/>
            </p:cNvCxnSpPr>
            <p:nvPr userDrawn="1"/>
          </p:nvCxnSpPr>
          <p:spPr>
            <a:xfrm>
              <a:off x="5086403"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EF8F486-A45A-110F-C62D-96E177BB1536}"/>
                </a:ext>
              </a:extLst>
            </p:cNvPr>
            <p:cNvCxnSpPr>
              <a:cxnSpLocks/>
            </p:cNvCxnSpPr>
            <p:nvPr userDrawn="1"/>
          </p:nvCxnSpPr>
          <p:spPr>
            <a:xfrm>
              <a:off x="7153991"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F65D000-9E2F-526C-6DEC-92911CD2B8E7}"/>
                </a:ext>
              </a:extLst>
            </p:cNvPr>
            <p:cNvCxnSpPr>
              <a:cxnSpLocks/>
            </p:cNvCxnSpPr>
            <p:nvPr userDrawn="1"/>
          </p:nvCxnSpPr>
          <p:spPr>
            <a:xfrm>
              <a:off x="9305983" y="3201096"/>
              <a:ext cx="338276" cy="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9C0CAB4-F419-723E-3AD7-93CCE2E36075}"/>
                </a:ext>
              </a:extLst>
            </p:cNvPr>
            <p:cNvGrpSpPr/>
            <p:nvPr userDrawn="1"/>
          </p:nvGrpSpPr>
          <p:grpSpPr>
            <a:xfrm>
              <a:off x="3459776" y="2317402"/>
              <a:ext cx="1758850" cy="1771856"/>
              <a:chOff x="2023193" y="2377279"/>
              <a:chExt cx="1750301" cy="1763241"/>
            </a:xfrm>
          </p:grpSpPr>
          <p:pic>
            <p:nvPicPr>
              <p:cNvPr id="59" name="Picture 58" descr="A close-up of a pipe&#10;&#10;Description automatically generated">
                <a:extLst>
                  <a:ext uri="{FF2B5EF4-FFF2-40B4-BE49-F238E27FC236}">
                    <a16:creationId xmlns:a16="http://schemas.microsoft.com/office/drawing/2014/main" id="{39B09A05-38EE-5070-9404-33E7DA89DE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2023193" y="2377279"/>
                <a:ext cx="1750301" cy="1755648"/>
              </a:xfrm>
              <a:prstGeom prst="roundRect">
                <a:avLst>
                  <a:gd name="adj" fmla="val 12476"/>
                </a:avLst>
              </a:prstGeom>
              <a:effectLst/>
            </p:spPr>
          </p:pic>
          <p:sp>
            <p:nvSpPr>
              <p:cNvPr id="60" name="TextBox 59">
                <a:extLst>
                  <a:ext uri="{FF2B5EF4-FFF2-40B4-BE49-F238E27FC236}">
                    <a16:creationId xmlns:a16="http://schemas.microsoft.com/office/drawing/2014/main" id="{10F9B6CC-CB72-67FC-EE0F-E4CF0724300E}"/>
                  </a:ext>
                </a:extLst>
              </p:cNvPr>
              <p:cNvSpPr txBox="1"/>
              <p:nvPr userDrawn="1"/>
            </p:nvSpPr>
            <p:spPr>
              <a:xfrm>
                <a:off x="2024681" y="3721396"/>
                <a:ext cx="174881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Microfiltration</a:t>
                </a:r>
              </a:p>
            </p:txBody>
          </p:sp>
        </p:grpSp>
        <p:grpSp>
          <p:nvGrpSpPr>
            <p:cNvPr id="24" name="Group 23">
              <a:extLst>
                <a:ext uri="{FF2B5EF4-FFF2-40B4-BE49-F238E27FC236}">
                  <a16:creationId xmlns:a16="http://schemas.microsoft.com/office/drawing/2014/main" id="{D2405622-233D-4186-3E12-E155C9EB63EA}"/>
                </a:ext>
              </a:extLst>
            </p:cNvPr>
            <p:cNvGrpSpPr/>
            <p:nvPr userDrawn="1"/>
          </p:nvGrpSpPr>
          <p:grpSpPr>
            <a:xfrm>
              <a:off x="5505057" y="2312933"/>
              <a:ext cx="1766652" cy="1770036"/>
              <a:chOff x="3933174" y="2372831"/>
              <a:chExt cx="1758064" cy="1761432"/>
            </a:xfrm>
          </p:grpSpPr>
          <p:pic>
            <p:nvPicPr>
              <p:cNvPr id="57" name="Picture 56" descr="A large group of white pipes&#10;&#10;Description automatically generated with medium confidence">
                <a:extLst>
                  <a:ext uri="{FF2B5EF4-FFF2-40B4-BE49-F238E27FC236}">
                    <a16:creationId xmlns:a16="http://schemas.microsoft.com/office/drawing/2014/main" id="{6A23CFCA-CF0D-C425-460A-381F528F0D1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3936127" y="2372831"/>
                <a:ext cx="1755111" cy="1755111"/>
              </a:xfrm>
              <a:prstGeom prst="roundRect">
                <a:avLst>
                  <a:gd name="adj" fmla="val 10933"/>
                </a:avLst>
              </a:prstGeom>
            </p:spPr>
          </p:pic>
          <p:sp>
            <p:nvSpPr>
              <p:cNvPr id="58" name="TextBox 57">
                <a:extLst>
                  <a:ext uri="{FF2B5EF4-FFF2-40B4-BE49-F238E27FC236}">
                    <a16:creationId xmlns:a16="http://schemas.microsoft.com/office/drawing/2014/main" id="{214F73D6-C74E-443C-4AFB-3322C256D7D8}"/>
                  </a:ext>
                </a:extLst>
              </p:cNvPr>
              <p:cNvSpPr txBox="1"/>
              <p:nvPr userDrawn="1"/>
            </p:nvSpPr>
            <p:spPr>
              <a:xfrm>
                <a:off x="3933174" y="3715139"/>
                <a:ext cx="1758063"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Reverse Osmosis</a:t>
                </a:r>
              </a:p>
            </p:txBody>
          </p:sp>
        </p:grpSp>
        <p:grpSp>
          <p:nvGrpSpPr>
            <p:cNvPr id="25" name="Group 24">
              <a:extLst>
                <a:ext uri="{FF2B5EF4-FFF2-40B4-BE49-F238E27FC236}">
                  <a16:creationId xmlns:a16="http://schemas.microsoft.com/office/drawing/2014/main" id="{FE49FE18-FFFA-639A-1DB5-EDEC532AEEB5}"/>
                </a:ext>
              </a:extLst>
            </p:cNvPr>
            <p:cNvGrpSpPr/>
            <p:nvPr userDrawn="1"/>
          </p:nvGrpSpPr>
          <p:grpSpPr>
            <a:xfrm>
              <a:off x="7566413" y="2312933"/>
              <a:ext cx="1763685" cy="1770036"/>
              <a:chOff x="5839281" y="2372831"/>
              <a:chExt cx="1755111" cy="1761432"/>
            </a:xfrm>
          </p:grpSpPr>
          <p:pic>
            <p:nvPicPr>
              <p:cNvPr id="55" name="Picture 54" descr="A large machine with black round objects&#10;&#10;Description automatically generated with medium confidence">
                <a:extLst>
                  <a:ext uri="{FF2B5EF4-FFF2-40B4-BE49-F238E27FC236}">
                    <a16:creationId xmlns:a16="http://schemas.microsoft.com/office/drawing/2014/main" id="{FE92E125-AFD7-481B-3F8D-0EE68D1EFCB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5839281" y="2372831"/>
                <a:ext cx="1755111" cy="1755111"/>
              </a:xfrm>
              <a:prstGeom prst="roundRect">
                <a:avLst>
                  <a:gd name="adj" fmla="val 11205"/>
                </a:avLst>
              </a:prstGeom>
            </p:spPr>
          </p:pic>
          <p:sp>
            <p:nvSpPr>
              <p:cNvPr id="56" name="TextBox 55">
                <a:extLst>
                  <a:ext uri="{FF2B5EF4-FFF2-40B4-BE49-F238E27FC236}">
                    <a16:creationId xmlns:a16="http://schemas.microsoft.com/office/drawing/2014/main" id="{2D49C87E-0E56-7058-6F6C-E02C013A403F}"/>
                  </a:ext>
                </a:extLst>
              </p:cNvPr>
              <p:cNvSpPr txBox="1"/>
              <p:nvPr userDrawn="1"/>
            </p:nvSpPr>
            <p:spPr>
              <a:xfrm>
                <a:off x="5841386" y="3715139"/>
                <a:ext cx="1751530" cy="419124"/>
              </a:xfrm>
              <a:prstGeom prst="round2SameRect">
                <a:avLst>
                  <a:gd name="adj1" fmla="val 0"/>
                  <a:gd name="adj2" fmla="val 50000"/>
                </a:avLst>
              </a:prstGeom>
              <a:solidFill>
                <a:schemeClr val="tx1">
                  <a:alpha val="85000"/>
                </a:schemeClr>
              </a:solidFill>
            </p:spPr>
            <p:txBody>
              <a:bodyPr wrap="square" anchor="ctr">
                <a:noAutofit/>
              </a:bodyPr>
              <a:lstStyle/>
              <a:p>
                <a:pPr algn="l"/>
                <a:r>
                  <a:rPr lang="en-US" sz="1400" b="1">
                    <a:solidFill>
                      <a:schemeClr val="bg1"/>
                    </a:solidFill>
                  </a:rPr>
                  <a:t>Ultraviolet Light</a:t>
                </a:r>
              </a:p>
            </p:txBody>
          </p:sp>
        </p:grpSp>
        <p:sp>
          <p:nvSpPr>
            <p:cNvPr id="26" name="TextBox 25">
              <a:extLst>
                <a:ext uri="{FF2B5EF4-FFF2-40B4-BE49-F238E27FC236}">
                  <a16:creationId xmlns:a16="http://schemas.microsoft.com/office/drawing/2014/main" id="{13E7B2C0-1556-974E-B767-8C256026C757}"/>
                </a:ext>
              </a:extLst>
            </p:cNvPr>
            <p:cNvSpPr txBox="1"/>
            <p:nvPr userDrawn="1"/>
          </p:nvSpPr>
          <p:spPr>
            <a:xfrm>
              <a:off x="3680482" y="4436117"/>
              <a:ext cx="1317438" cy="370284"/>
            </a:xfrm>
            <a:prstGeom prst="roundRect">
              <a:avLst>
                <a:gd name="adj" fmla="val 30057"/>
              </a:avLst>
            </a:prstGeom>
            <a:solidFill>
              <a:schemeClr val="bg1"/>
            </a:solidFill>
            <a:ln w="19050">
              <a:solidFill>
                <a:srgbClr val="1B75BB"/>
              </a:solidFill>
            </a:ln>
          </p:spPr>
          <p:txBody>
            <a:bodyPr wrap="square" anchor="ctr">
              <a:spAutoFit/>
            </a:bodyPr>
            <a:lstStyle/>
            <a:p>
              <a:pPr algn="ctr"/>
              <a:r>
                <a:rPr lang="en-US" sz="1400"/>
                <a:t>Backwash</a:t>
              </a:r>
            </a:p>
          </p:txBody>
        </p:sp>
        <p:sp>
          <p:nvSpPr>
            <p:cNvPr id="27" name="TextBox 26">
              <a:extLst>
                <a:ext uri="{FF2B5EF4-FFF2-40B4-BE49-F238E27FC236}">
                  <a16:creationId xmlns:a16="http://schemas.microsoft.com/office/drawing/2014/main" id="{419CA89C-B140-39ED-6B45-DFECBA9C061C}"/>
                </a:ext>
              </a:extLst>
            </p:cNvPr>
            <p:cNvSpPr txBox="1"/>
            <p:nvPr userDrawn="1"/>
          </p:nvSpPr>
          <p:spPr>
            <a:xfrm>
              <a:off x="1270915" y="2361478"/>
              <a:ext cx="1679236" cy="1679237"/>
            </a:xfrm>
            <a:prstGeom prst="ellipse">
              <a:avLst/>
            </a:prstGeom>
            <a:noFill/>
            <a:ln w="19050">
              <a:solidFill>
                <a:srgbClr val="FAAF40"/>
              </a:solidFill>
            </a:ln>
          </p:spPr>
          <p:txBody>
            <a:bodyPr wrap="square" anchor="ctr">
              <a:noAutofit/>
            </a:bodyPr>
            <a:lstStyle/>
            <a:p>
              <a:pPr algn="ctr"/>
              <a:r>
                <a:rPr lang="en-US" sz="1800" b="1">
                  <a:solidFill>
                    <a:srgbClr val="FAAF40"/>
                  </a:solidFill>
                </a:rPr>
                <a:t>OC SAN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a:t>Secondary</a:t>
              </a:r>
              <a:br>
                <a:rPr lang="en-US" sz="1000" b="0"/>
              </a:br>
              <a:r>
                <a:rPr lang="en-US" sz="1000" b="0"/>
                <a:t>Treated Effluent</a:t>
              </a:r>
            </a:p>
          </p:txBody>
        </p:sp>
        <p:cxnSp>
          <p:nvCxnSpPr>
            <p:cNvPr id="28" name="Straight Arrow Connector 27">
              <a:extLst>
                <a:ext uri="{FF2B5EF4-FFF2-40B4-BE49-F238E27FC236}">
                  <a16:creationId xmlns:a16="http://schemas.microsoft.com/office/drawing/2014/main" id="{0F1EB406-C117-35DD-D1DE-E8FF7AAB561E}"/>
                </a:ext>
              </a:extLst>
            </p:cNvPr>
            <p:cNvCxnSpPr>
              <a:cxnSpLocks/>
              <a:stCxn id="58" idx="1"/>
            </p:cNvCxnSpPr>
            <p:nvPr userDrawn="1"/>
          </p:nvCxnSpPr>
          <p:spPr>
            <a:xfrm>
              <a:off x="6388383" y="4082970"/>
              <a:ext cx="0" cy="1460391"/>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5C4D9F5-20B8-AA08-ACEF-D10DEC77E229}"/>
                </a:ext>
              </a:extLst>
            </p:cNvPr>
            <p:cNvSpPr txBox="1"/>
            <p:nvPr userDrawn="1"/>
          </p:nvSpPr>
          <p:spPr>
            <a:xfrm>
              <a:off x="5685570" y="4436117"/>
              <a:ext cx="1317438" cy="370284"/>
            </a:xfrm>
            <a:prstGeom prst="roundRect">
              <a:avLst>
                <a:gd name="adj" fmla="val 30057"/>
              </a:avLst>
            </a:prstGeom>
            <a:solidFill>
              <a:schemeClr val="bg1"/>
            </a:solidFill>
            <a:ln w="19050">
              <a:solidFill>
                <a:srgbClr val="1B75BB"/>
              </a:solidFill>
            </a:ln>
          </p:spPr>
          <p:txBody>
            <a:bodyPr wrap="square" anchor="ctr">
              <a:spAutoFit/>
            </a:bodyPr>
            <a:lstStyle/>
            <a:p>
              <a:pPr algn="ctr"/>
              <a:r>
                <a:rPr lang="en-US" sz="1400"/>
                <a:t>Brine</a:t>
              </a:r>
            </a:p>
          </p:txBody>
        </p:sp>
        <p:cxnSp>
          <p:nvCxnSpPr>
            <p:cNvPr id="30" name="Straight Arrow Connector 29">
              <a:extLst>
                <a:ext uri="{FF2B5EF4-FFF2-40B4-BE49-F238E27FC236}">
                  <a16:creationId xmlns:a16="http://schemas.microsoft.com/office/drawing/2014/main" id="{011F0D88-5F86-8A26-5B7C-1BDA0D406FCB}"/>
                </a:ext>
              </a:extLst>
            </p:cNvPr>
            <p:cNvCxnSpPr>
              <a:cxnSpLocks/>
            </p:cNvCxnSpPr>
            <p:nvPr userDrawn="1"/>
          </p:nvCxnSpPr>
          <p:spPr>
            <a:xfrm>
              <a:off x="8442099" y="4082970"/>
              <a:ext cx="0" cy="748200"/>
            </a:xfrm>
            <a:prstGeom prst="straightConnector1">
              <a:avLst/>
            </a:prstGeom>
            <a:ln w="19050">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5A406BD-AFCD-9927-5B0F-2A71DFFF309B}"/>
                </a:ext>
              </a:extLst>
            </p:cNvPr>
            <p:cNvSpPr txBox="1"/>
            <p:nvPr userDrawn="1"/>
          </p:nvSpPr>
          <p:spPr>
            <a:xfrm>
              <a:off x="7566411" y="4411348"/>
              <a:ext cx="1762199" cy="713698"/>
            </a:xfrm>
            <a:prstGeom prst="roundRect">
              <a:avLst>
                <a:gd name="adj" fmla="val 21756"/>
              </a:avLst>
            </a:prstGeom>
            <a:solidFill>
              <a:schemeClr val="bg1"/>
            </a:solidFill>
            <a:ln w="19050">
              <a:solidFill>
                <a:srgbClr val="1B75BB"/>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(Hydrogen Peroxide added)</a:t>
              </a:r>
            </a:p>
          </p:txBody>
        </p:sp>
        <p:sp>
          <p:nvSpPr>
            <p:cNvPr id="54" name="TextBox 53">
              <a:extLst>
                <a:ext uri="{FF2B5EF4-FFF2-40B4-BE49-F238E27FC236}">
                  <a16:creationId xmlns:a16="http://schemas.microsoft.com/office/drawing/2014/main" id="{77CCE6D2-0A49-B764-CEFD-6F7D958B78AD}"/>
                </a:ext>
              </a:extLst>
            </p:cNvPr>
            <p:cNvSpPr txBox="1"/>
            <p:nvPr userDrawn="1"/>
          </p:nvSpPr>
          <p:spPr>
            <a:xfrm>
              <a:off x="9611264" y="4570368"/>
              <a:ext cx="1398624" cy="1109358"/>
            </a:xfrm>
            <a:prstGeom prst="roundRect">
              <a:avLst>
                <a:gd name="adj" fmla="val 21756"/>
              </a:avLst>
            </a:prstGeom>
            <a:solidFill>
              <a:schemeClr val="bg1"/>
            </a:solidFill>
            <a:ln w="19050">
              <a:solidFill>
                <a:srgbClr val="1B75BB"/>
              </a:solidFill>
            </a:ln>
          </p:spPr>
          <p:txBody>
            <a:bodyPr wrap="square" anchor="ctr">
              <a:spAutoFit/>
            </a:bodyPr>
            <a:lstStyle/>
            <a:p>
              <a:pPr algn="ctr"/>
              <a:r>
                <a:rPr lang="en-US" sz="1400" b="1"/>
                <a:t>Recharge Basins</a:t>
              </a:r>
              <a:br>
                <a:rPr lang="en-US" sz="1400" b="0"/>
              </a:br>
              <a:r>
                <a:rPr lang="en-US" sz="1100" b="0"/>
                <a:t>Natural Soil Filtration</a:t>
              </a:r>
              <a:endParaRPr lang="en-US" sz="1400" b="0"/>
            </a:p>
          </p:txBody>
        </p:sp>
      </p:grpSp>
      <p:sp>
        <p:nvSpPr>
          <p:cNvPr id="61" name="Subtitle 2">
            <a:extLst>
              <a:ext uri="{FF2B5EF4-FFF2-40B4-BE49-F238E27FC236}">
                <a16:creationId xmlns:a16="http://schemas.microsoft.com/office/drawing/2014/main" id="{C6FB75D4-1919-DFE7-77BC-001A7C1F2076}"/>
              </a:ext>
            </a:extLst>
          </p:cNvPr>
          <p:cNvSpPr txBox="1">
            <a:spLocks/>
          </p:cNvSpPr>
          <p:nvPr userDrawn="1"/>
        </p:nvSpPr>
        <p:spPr>
          <a:xfrm>
            <a:off x="3217628" y="126946"/>
            <a:ext cx="5756744" cy="204621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GWRS</a:t>
            </a:r>
            <a:b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Flow Diagram</a:t>
            </a:r>
          </a:p>
        </p:txBody>
      </p:sp>
      <p:sp>
        <p:nvSpPr>
          <p:cNvPr id="8" name="Date Placeholder 3">
            <a:extLst>
              <a:ext uri="{FF2B5EF4-FFF2-40B4-BE49-F238E27FC236}">
                <a16:creationId xmlns:a16="http://schemas.microsoft.com/office/drawing/2014/main" id="{1D381D44-D5C2-2C82-A807-3386F716AE14}"/>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43BB57D2-87D1-903D-4C5F-D44A2309600A}"/>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5E36C7A2-3757-E452-AE89-23B5F36448CF}"/>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682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2" presetClass="path" presetSubtype="0" accel="13333" decel="86667" fill="hold" nodeType="withEffect">
                                  <p:stCondLst>
                                    <p:cond delay="0"/>
                                  </p:stCondLst>
                                  <p:childTnLst>
                                    <p:animMotion origin="layout" path="M 0 0 L 0 0.25 E" pathEditMode="relative" ptsTypes="">
                                      <p:cBhvr>
                                        <p:cTn id="9" dur="3000" spd="-10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t and Electricity">
    <p:spTree>
      <p:nvGrpSpPr>
        <p:cNvPr id="1" name=""/>
        <p:cNvGrpSpPr/>
        <p:nvPr/>
      </p:nvGrpSpPr>
      <p:grpSpPr>
        <a:xfrm>
          <a:off x="0" y="0"/>
          <a:ext cx="0" cy="0"/>
          <a:chOff x="0" y="0"/>
          <a:chExt cx="0" cy="0"/>
        </a:xfrm>
      </p:grpSpPr>
      <p:cxnSp>
        <p:nvCxnSpPr>
          <p:cNvPr id="22" name="Connector: Elbow 21">
            <a:extLst>
              <a:ext uri="{FF2B5EF4-FFF2-40B4-BE49-F238E27FC236}">
                <a16:creationId xmlns:a16="http://schemas.microsoft.com/office/drawing/2014/main" id="{72B9791D-3946-8B3A-5248-8C0D0209564A}"/>
              </a:ext>
            </a:extLst>
          </p:cNvPr>
          <p:cNvCxnSpPr>
            <a:cxnSpLocks/>
            <a:stCxn id="17" idx="1"/>
          </p:cNvCxnSpPr>
          <p:nvPr userDrawn="1"/>
        </p:nvCxnSpPr>
        <p:spPr>
          <a:xfrm rot="10800000" flipH="1" flipV="1">
            <a:off x="838199" y="1148692"/>
            <a:ext cx="7400110" cy="3979340"/>
          </a:xfrm>
          <a:prstGeom prst="bentConnector3">
            <a:avLst>
              <a:gd name="adj1" fmla="val -5207"/>
            </a:avLst>
          </a:prstGeom>
          <a:ln>
            <a:solidFill>
              <a:srgbClr val="1B75BB"/>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B4AA4E9-8BD9-EF6E-B45C-AFF481278B83}"/>
              </a:ext>
            </a:extLst>
          </p:cNvPr>
          <p:cNvSpPr txBox="1">
            <a:spLocks/>
          </p:cNvSpPr>
          <p:nvPr userDrawn="1"/>
        </p:nvSpPr>
        <p:spPr>
          <a:xfrm>
            <a:off x="838199" y="288720"/>
            <a:ext cx="5429458" cy="171994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9600">
                <a:solidFill>
                  <a:srgbClr val="1B75BB"/>
                </a:solidFill>
                <a:latin typeface="Arial"/>
                <a:cs typeface="Arial" panose="020B0604020202020204" pitchFamily="34" charset="0"/>
              </a:rPr>
              <a:t>BIOGAS</a:t>
            </a:r>
          </a:p>
        </p:txBody>
      </p:sp>
      <p:pic>
        <p:nvPicPr>
          <p:cNvPr id="10" name="Picture 9">
            <a:extLst>
              <a:ext uri="{FF2B5EF4-FFF2-40B4-BE49-F238E27FC236}">
                <a16:creationId xmlns:a16="http://schemas.microsoft.com/office/drawing/2014/main" id="{C2F29F48-1CFF-D455-EC23-04951B6AEC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88199" y="601021"/>
            <a:ext cx="6705963" cy="6255562"/>
          </a:xfrm>
          <a:prstGeom prst="rect">
            <a:avLst/>
          </a:prstGeom>
        </p:spPr>
      </p:pic>
      <p:pic>
        <p:nvPicPr>
          <p:cNvPr id="16" name="Graphic 15" descr="Lightning bolt with solid fill">
            <a:extLst>
              <a:ext uri="{FF2B5EF4-FFF2-40B4-BE49-F238E27FC236}">
                <a16:creationId xmlns:a16="http://schemas.microsoft.com/office/drawing/2014/main" id="{DABCD1EA-1526-2CC5-D150-DC4E280AD3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10600" y="3103973"/>
            <a:ext cx="3754027" cy="3754027"/>
          </a:xfrm>
          <a:prstGeom prst="rect">
            <a:avLst/>
          </a:prstGeom>
        </p:spPr>
      </p:pic>
      <p:sp>
        <p:nvSpPr>
          <p:cNvPr id="14" name="Title 1">
            <a:extLst>
              <a:ext uri="{FF2B5EF4-FFF2-40B4-BE49-F238E27FC236}">
                <a16:creationId xmlns:a16="http://schemas.microsoft.com/office/drawing/2014/main" id="{05DA7E4E-CA21-B4B3-302B-9EA5A605BB7F}"/>
              </a:ext>
            </a:extLst>
          </p:cNvPr>
          <p:cNvSpPr txBox="1">
            <a:spLocks/>
          </p:cNvSpPr>
          <p:nvPr userDrawn="1"/>
        </p:nvSpPr>
        <p:spPr>
          <a:xfrm>
            <a:off x="8411833" y="4310742"/>
            <a:ext cx="3140734" cy="163458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4800">
                <a:solidFill>
                  <a:srgbClr val="FAAF40"/>
                </a:solidFill>
                <a:latin typeface="Arial"/>
                <a:cs typeface="Arial" panose="020B0604020202020204" pitchFamily="34" charset="0"/>
              </a:rPr>
              <a:t>Heat &amp; Electricity</a:t>
            </a:r>
          </a:p>
        </p:txBody>
      </p:sp>
      <p:sp>
        <p:nvSpPr>
          <p:cNvPr id="2" name="Date Placeholder 3">
            <a:extLst>
              <a:ext uri="{FF2B5EF4-FFF2-40B4-BE49-F238E27FC236}">
                <a16:creationId xmlns:a16="http://schemas.microsoft.com/office/drawing/2014/main" id="{C266BE84-B7A0-9738-7D81-E340FCF96760}"/>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C08C735B-A7B9-F36C-6E95-9D09BC8D27D3}"/>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16338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2000" decel="91000" fill="hold" nodeType="withEffect">
                                  <p:stCondLst>
                                    <p:cond delay="0"/>
                                  </p:stCondLst>
                                  <p:childTnLst>
                                    <p:animMotion origin="layout" path="M 0 0 L -0.25 0 E" pathEditMode="relative" ptsTypes="">
                                      <p:cBhvr>
                                        <p:cTn id="6" dur="4000" spd="-100000" fill="hold"/>
                                        <p:tgtEl>
                                          <p:spTgt spid="10"/>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Tree>
    <p:extLst>
      <p:ext uri="{BB962C8B-B14F-4D97-AF65-F5344CB8AC3E}">
        <p14:creationId xmlns:p14="http://schemas.microsoft.com/office/powerpoint/2010/main" val="1836277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osolids">
    <p:spTree>
      <p:nvGrpSpPr>
        <p:cNvPr id="1" name=""/>
        <p:cNvGrpSpPr/>
        <p:nvPr/>
      </p:nvGrpSpPr>
      <p:grpSpPr>
        <a:xfrm>
          <a:off x="0" y="0"/>
          <a:ext cx="0" cy="0"/>
          <a:chOff x="0" y="0"/>
          <a:chExt cx="0" cy="0"/>
        </a:xfrm>
      </p:grpSpPr>
      <p:sp>
        <p:nvSpPr>
          <p:cNvPr id="45" name="Rectangle: Top Corners Rounded 44">
            <a:extLst>
              <a:ext uri="{FF2B5EF4-FFF2-40B4-BE49-F238E27FC236}">
                <a16:creationId xmlns:a16="http://schemas.microsoft.com/office/drawing/2014/main" id="{07BB6250-21ED-9CF6-94B4-B898514D3FAA}"/>
              </a:ext>
            </a:extLst>
          </p:cNvPr>
          <p:cNvSpPr/>
          <p:nvPr userDrawn="1"/>
        </p:nvSpPr>
        <p:spPr>
          <a:xfrm rot="10800000">
            <a:off x="410739" y="-5374"/>
            <a:ext cx="4569801"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Graphic 45">
            <a:extLst>
              <a:ext uri="{FF2B5EF4-FFF2-40B4-BE49-F238E27FC236}">
                <a16:creationId xmlns:a16="http://schemas.microsoft.com/office/drawing/2014/main" id="{4A08BD07-76C1-4C82-B1E2-8F79BFBB462C}"/>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410739" y="245660"/>
            <a:ext cx="4569801" cy="1795179"/>
          </a:xfrm>
          <a:prstGeom prst="roundRect">
            <a:avLst>
              <a:gd name="adj" fmla="val 16702"/>
            </a:avLst>
          </a:prstGeom>
        </p:spPr>
      </p:pic>
      <p:pic>
        <p:nvPicPr>
          <p:cNvPr id="13" name="Picture 12">
            <a:extLst>
              <a:ext uri="{FF2B5EF4-FFF2-40B4-BE49-F238E27FC236}">
                <a16:creationId xmlns:a16="http://schemas.microsoft.com/office/drawing/2014/main" id="{8FB0BC7B-C248-7C55-D02D-6A8DE8477ED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80540" y="3040601"/>
            <a:ext cx="7211460" cy="3288487"/>
          </a:xfrm>
          <a:prstGeom prst="rect">
            <a:avLst/>
          </a:prstGeom>
        </p:spPr>
      </p:pic>
      <p:sp>
        <p:nvSpPr>
          <p:cNvPr id="14" name="TextBox 13">
            <a:extLst>
              <a:ext uri="{FF2B5EF4-FFF2-40B4-BE49-F238E27FC236}">
                <a16:creationId xmlns:a16="http://schemas.microsoft.com/office/drawing/2014/main" id="{96D5B231-CAE2-6B9C-6D9F-081A0FAFD8B6}"/>
              </a:ext>
            </a:extLst>
          </p:cNvPr>
          <p:cNvSpPr txBox="1"/>
          <p:nvPr userDrawn="1"/>
        </p:nvSpPr>
        <p:spPr>
          <a:xfrm>
            <a:off x="10195944" y="418007"/>
            <a:ext cx="1699183" cy="783193"/>
          </a:xfrm>
          <a:prstGeom prst="roundRect">
            <a:avLst/>
          </a:prstGeom>
          <a:solidFill>
            <a:schemeClr val="bg1"/>
          </a:solidFill>
          <a:ln w="19050">
            <a:solidFill>
              <a:schemeClr val="bg2">
                <a:lumMod val="50000"/>
              </a:schemeClr>
            </a:solidFill>
          </a:ln>
        </p:spPr>
        <p:txBody>
          <a:bodyPr wrap="square">
            <a:spAutoFit/>
          </a:bodyPr>
          <a:lstStyle/>
          <a:p>
            <a:pPr algn="l"/>
            <a:r>
              <a:rPr lang="en-US" sz="1000" i="1">
                <a:latin typeface="Arial-BoldMT"/>
              </a:rPr>
              <a:t>Allocations Based on:</a:t>
            </a:r>
          </a:p>
          <a:p>
            <a:pPr algn="l"/>
            <a:r>
              <a:rPr lang="en-US" sz="1000" i="1">
                <a:latin typeface="Arial-BoldMT"/>
              </a:rPr>
              <a:t>506 Tons per day</a:t>
            </a:r>
          </a:p>
          <a:p>
            <a:pPr algn="l"/>
            <a:r>
              <a:rPr lang="en-US" sz="1000" i="1">
                <a:latin typeface="Arial-BoldMT"/>
              </a:rPr>
              <a:t>142 Trucks per week</a:t>
            </a:r>
          </a:p>
          <a:p>
            <a:pPr algn="l"/>
            <a:r>
              <a:rPr lang="en-US" sz="1000" i="1"/>
              <a:t>Revised 05/20/2025</a:t>
            </a:r>
          </a:p>
        </p:txBody>
      </p:sp>
      <p:cxnSp>
        <p:nvCxnSpPr>
          <p:cNvPr id="15" name="Straight Arrow Connector 14">
            <a:extLst>
              <a:ext uri="{FF2B5EF4-FFF2-40B4-BE49-F238E27FC236}">
                <a16:creationId xmlns:a16="http://schemas.microsoft.com/office/drawing/2014/main" id="{C56F4782-2FBB-421E-7612-C799E0B7F2B3}"/>
              </a:ext>
            </a:extLst>
          </p:cNvPr>
          <p:cNvCxnSpPr>
            <a:cxnSpLocks/>
          </p:cNvCxnSpPr>
          <p:nvPr userDrawn="1"/>
        </p:nvCxnSpPr>
        <p:spPr>
          <a:xfrm>
            <a:off x="6298852" y="1848161"/>
            <a:ext cx="0" cy="174169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C95B2C-A6DD-B2D8-BAA2-F81BFDAE24A9}"/>
              </a:ext>
            </a:extLst>
          </p:cNvPr>
          <p:cNvCxnSpPr>
            <a:cxnSpLocks/>
          </p:cNvCxnSpPr>
          <p:nvPr userDrawn="1"/>
        </p:nvCxnSpPr>
        <p:spPr>
          <a:xfrm>
            <a:off x="6685871" y="2806270"/>
            <a:ext cx="0" cy="106643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B058F8-C5AA-F9F3-1134-58FCC12B9818}"/>
              </a:ext>
            </a:extLst>
          </p:cNvPr>
          <p:cNvCxnSpPr>
            <a:cxnSpLocks/>
          </p:cNvCxnSpPr>
          <p:nvPr userDrawn="1"/>
        </p:nvCxnSpPr>
        <p:spPr>
          <a:xfrm>
            <a:off x="8048274" y="1854535"/>
            <a:ext cx="0" cy="20997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D66ACC-7222-A9F3-1C79-0171B642D95C}"/>
              </a:ext>
            </a:extLst>
          </p:cNvPr>
          <p:cNvCxnSpPr>
            <a:cxnSpLocks/>
            <a:stCxn id="39" idx="2"/>
          </p:cNvCxnSpPr>
          <p:nvPr userDrawn="1"/>
        </p:nvCxnSpPr>
        <p:spPr>
          <a:xfrm>
            <a:off x="7803380" y="987074"/>
            <a:ext cx="0" cy="34680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99AB9A3-735B-F8BC-F5FE-E53D435C6D8B}"/>
              </a:ext>
            </a:extLst>
          </p:cNvPr>
          <p:cNvCxnSpPr>
            <a:cxnSpLocks/>
            <a:stCxn id="40" idx="1"/>
          </p:cNvCxnSpPr>
          <p:nvPr userDrawn="1"/>
        </p:nvCxnSpPr>
        <p:spPr>
          <a:xfrm flipH="1">
            <a:off x="7933425" y="3811221"/>
            <a:ext cx="243477" cy="607180"/>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CAE9FF-A5FB-1D84-1FC2-F3C162485796}"/>
              </a:ext>
            </a:extLst>
          </p:cNvPr>
          <p:cNvCxnSpPr>
            <a:cxnSpLocks/>
            <a:stCxn id="41" idx="3"/>
          </p:cNvCxnSpPr>
          <p:nvPr userDrawn="1"/>
        </p:nvCxnSpPr>
        <p:spPr>
          <a:xfrm flipV="1">
            <a:off x="6578524" y="4793762"/>
            <a:ext cx="1077218" cy="341980"/>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4AC88E-DC5E-77AD-B3B2-EE88E5116FF1}"/>
              </a:ext>
            </a:extLst>
          </p:cNvPr>
          <p:cNvCxnSpPr>
            <a:cxnSpLocks/>
            <a:stCxn id="35" idx="3"/>
          </p:cNvCxnSpPr>
          <p:nvPr userDrawn="1"/>
        </p:nvCxnSpPr>
        <p:spPr>
          <a:xfrm flipV="1">
            <a:off x="8900884" y="5418908"/>
            <a:ext cx="1076715" cy="56959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45AF6B-681B-7C12-2C3B-B4943D9AFE8B}"/>
              </a:ext>
            </a:extLst>
          </p:cNvPr>
          <p:cNvSpPr txBox="1"/>
          <p:nvPr userDrawn="1"/>
        </p:nvSpPr>
        <p:spPr>
          <a:xfrm>
            <a:off x="9551408" y="5678624"/>
            <a:ext cx="2279416" cy="61293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r>
              <a:rPr lang="en-US" sz="1000" b="1" i="0" u="none" strike="noStrike" baseline="0">
                <a:latin typeface="Arial-BoldMT"/>
              </a:rPr>
              <a:t> </a:t>
            </a:r>
            <a:r>
              <a:rPr lang="en-US" sz="1000" b="1">
                <a:latin typeface="ArialMT"/>
              </a:rPr>
              <a:t>Landfill and Lime stabilization</a:t>
            </a:r>
          </a:p>
          <a:p>
            <a:pPr algn="l"/>
            <a:r>
              <a:rPr lang="en-US" sz="1000">
                <a:latin typeface="ArialMT"/>
              </a:rPr>
              <a:t>Tule Ranch – </a:t>
            </a:r>
            <a:r>
              <a:rPr lang="en-US" sz="1000" err="1">
                <a:latin typeface="ArialMT"/>
              </a:rPr>
              <a:t>AgTech</a:t>
            </a:r>
            <a:endParaRPr lang="en-US" sz="1000">
              <a:latin typeface="ArialMT"/>
            </a:endParaRPr>
          </a:p>
        </p:txBody>
      </p:sp>
      <p:cxnSp>
        <p:nvCxnSpPr>
          <p:cNvPr id="23" name="Straight Arrow Connector 22">
            <a:extLst>
              <a:ext uri="{FF2B5EF4-FFF2-40B4-BE49-F238E27FC236}">
                <a16:creationId xmlns:a16="http://schemas.microsoft.com/office/drawing/2014/main" id="{2F3085FD-D671-4BAE-CA05-FB5497DFD21B}"/>
              </a:ext>
            </a:extLst>
          </p:cNvPr>
          <p:cNvCxnSpPr>
            <a:cxnSpLocks/>
            <a:stCxn id="22" idx="0"/>
          </p:cNvCxnSpPr>
          <p:nvPr userDrawn="1"/>
        </p:nvCxnSpPr>
        <p:spPr>
          <a:xfrm flipH="1" flipV="1">
            <a:off x="9977599" y="5418908"/>
            <a:ext cx="713517" cy="259716"/>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8DF230-58DC-6A73-ABF8-5A6F953A4E04}"/>
              </a:ext>
            </a:extLst>
          </p:cNvPr>
          <p:cNvSpPr txBox="1"/>
          <p:nvPr userDrawn="1"/>
        </p:nvSpPr>
        <p:spPr>
          <a:xfrm>
            <a:off x="5563258" y="3084758"/>
            <a:ext cx="905574" cy="400110"/>
          </a:xfrm>
          <a:prstGeom prst="rect">
            <a:avLst/>
          </a:prstGeom>
          <a:noFill/>
        </p:spPr>
        <p:txBody>
          <a:bodyPr wrap="square">
            <a:spAutoFit/>
          </a:bodyPr>
          <a:lstStyle/>
          <a:p>
            <a:pPr algn="ctr"/>
            <a:r>
              <a:rPr lang="en-US" sz="2000" b="1">
                <a:solidFill>
                  <a:schemeClr val="bg1"/>
                </a:solidFill>
              </a:rPr>
              <a:t>CA</a:t>
            </a:r>
          </a:p>
        </p:txBody>
      </p:sp>
      <p:sp>
        <p:nvSpPr>
          <p:cNvPr id="25" name="TextBox 24">
            <a:extLst>
              <a:ext uri="{FF2B5EF4-FFF2-40B4-BE49-F238E27FC236}">
                <a16:creationId xmlns:a16="http://schemas.microsoft.com/office/drawing/2014/main" id="{7AF930FD-7C97-C15B-C151-253334187574}"/>
              </a:ext>
            </a:extLst>
          </p:cNvPr>
          <p:cNvSpPr txBox="1"/>
          <p:nvPr userDrawn="1"/>
        </p:nvSpPr>
        <p:spPr>
          <a:xfrm>
            <a:off x="9011260" y="3063113"/>
            <a:ext cx="905574" cy="400110"/>
          </a:xfrm>
          <a:prstGeom prst="rect">
            <a:avLst/>
          </a:prstGeom>
          <a:noFill/>
        </p:spPr>
        <p:txBody>
          <a:bodyPr wrap="square">
            <a:spAutoFit/>
          </a:bodyPr>
          <a:lstStyle/>
          <a:p>
            <a:pPr algn="ctr"/>
            <a:r>
              <a:rPr lang="en-US" sz="2000" b="1">
                <a:solidFill>
                  <a:schemeClr val="bg1"/>
                </a:solidFill>
              </a:rPr>
              <a:t>NV</a:t>
            </a:r>
          </a:p>
        </p:txBody>
      </p:sp>
      <p:sp>
        <p:nvSpPr>
          <p:cNvPr id="26" name="TextBox 25">
            <a:extLst>
              <a:ext uri="{FF2B5EF4-FFF2-40B4-BE49-F238E27FC236}">
                <a16:creationId xmlns:a16="http://schemas.microsoft.com/office/drawing/2014/main" id="{F6D6A968-7AD8-0411-57C7-EC6CF1ACB233}"/>
              </a:ext>
            </a:extLst>
          </p:cNvPr>
          <p:cNvSpPr txBox="1"/>
          <p:nvPr userDrawn="1"/>
        </p:nvSpPr>
        <p:spPr>
          <a:xfrm>
            <a:off x="10603317" y="3063113"/>
            <a:ext cx="905574" cy="400110"/>
          </a:xfrm>
          <a:prstGeom prst="rect">
            <a:avLst/>
          </a:prstGeom>
          <a:noFill/>
        </p:spPr>
        <p:txBody>
          <a:bodyPr wrap="square">
            <a:spAutoFit/>
          </a:bodyPr>
          <a:lstStyle/>
          <a:p>
            <a:pPr algn="ctr"/>
            <a:r>
              <a:rPr lang="en-US" sz="2000" b="1">
                <a:solidFill>
                  <a:schemeClr val="bg1"/>
                </a:solidFill>
              </a:rPr>
              <a:t>AZ</a:t>
            </a:r>
          </a:p>
        </p:txBody>
      </p:sp>
      <p:sp>
        <p:nvSpPr>
          <p:cNvPr id="27" name="TextBox 26">
            <a:extLst>
              <a:ext uri="{FF2B5EF4-FFF2-40B4-BE49-F238E27FC236}">
                <a16:creationId xmlns:a16="http://schemas.microsoft.com/office/drawing/2014/main" id="{7A82FD1C-3582-BD9A-7891-E0D68AD595DA}"/>
              </a:ext>
            </a:extLst>
          </p:cNvPr>
          <p:cNvSpPr txBox="1"/>
          <p:nvPr userDrawn="1"/>
        </p:nvSpPr>
        <p:spPr>
          <a:xfrm>
            <a:off x="6510671" y="3595709"/>
            <a:ext cx="1412931" cy="276999"/>
          </a:xfrm>
          <a:prstGeom prst="rect">
            <a:avLst/>
          </a:prstGeom>
          <a:noFill/>
        </p:spPr>
        <p:txBody>
          <a:bodyPr wrap="square">
            <a:spAutoFit/>
          </a:bodyPr>
          <a:lstStyle/>
          <a:p>
            <a:pPr algn="ctr"/>
            <a:r>
              <a:rPr lang="en-US" sz="1200" b="1" i="1">
                <a:solidFill>
                  <a:schemeClr val="bg1"/>
                </a:solidFill>
              </a:rPr>
              <a:t>Kern County</a:t>
            </a:r>
          </a:p>
        </p:txBody>
      </p:sp>
      <p:sp>
        <p:nvSpPr>
          <p:cNvPr id="28" name="TextBox 27">
            <a:extLst>
              <a:ext uri="{FF2B5EF4-FFF2-40B4-BE49-F238E27FC236}">
                <a16:creationId xmlns:a16="http://schemas.microsoft.com/office/drawing/2014/main" id="{6C0359D9-1356-A595-BA05-F9BF95F91421}"/>
              </a:ext>
            </a:extLst>
          </p:cNvPr>
          <p:cNvSpPr txBox="1"/>
          <p:nvPr userDrawn="1"/>
        </p:nvSpPr>
        <p:spPr>
          <a:xfrm>
            <a:off x="6529224" y="4082148"/>
            <a:ext cx="1307888" cy="461665"/>
          </a:xfrm>
          <a:prstGeom prst="rect">
            <a:avLst/>
          </a:prstGeom>
          <a:noFill/>
        </p:spPr>
        <p:txBody>
          <a:bodyPr wrap="square">
            <a:spAutoFit/>
          </a:bodyPr>
          <a:lstStyle/>
          <a:p>
            <a:pPr algn="ctr"/>
            <a:r>
              <a:rPr lang="en-US" sz="1200" b="1" i="1">
                <a:solidFill>
                  <a:schemeClr val="bg1"/>
                </a:solidFill>
              </a:rPr>
              <a:t>Los Angeles County</a:t>
            </a:r>
          </a:p>
        </p:txBody>
      </p:sp>
      <p:sp>
        <p:nvSpPr>
          <p:cNvPr id="29" name="TextBox 28">
            <a:extLst>
              <a:ext uri="{FF2B5EF4-FFF2-40B4-BE49-F238E27FC236}">
                <a16:creationId xmlns:a16="http://schemas.microsoft.com/office/drawing/2014/main" id="{17FB0188-D520-3185-4940-E52FF08FD528}"/>
              </a:ext>
            </a:extLst>
          </p:cNvPr>
          <p:cNvSpPr txBox="1"/>
          <p:nvPr userDrawn="1"/>
        </p:nvSpPr>
        <p:spPr>
          <a:xfrm>
            <a:off x="7870436" y="4957243"/>
            <a:ext cx="1231158" cy="461665"/>
          </a:xfrm>
          <a:prstGeom prst="rect">
            <a:avLst/>
          </a:prstGeom>
          <a:noFill/>
        </p:spPr>
        <p:txBody>
          <a:bodyPr wrap="square">
            <a:spAutoFit/>
          </a:bodyPr>
          <a:lstStyle/>
          <a:p>
            <a:pPr algn="ctr"/>
            <a:r>
              <a:rPr lang="en-US" sz="1200" b="1" i="1">
                <a:solidFill>
                  <a:schemeClr val="bg1"/>
                </a:solidFill>
              </a:rPr>
              <a:t>San Diego County</a:t>
            </a:r>
          </a:p>
        </p:txBody>
      </p:sp>
      <p:sp>
        <p:nvSpPr>
          <p:cNvPr id="30" name="TextBox 29">
            <a:extLst>
              <a:ext uri="{FF2B5EF4-FFF2-40B4-BE49-F238E27FC236}">
                <a16:creationId xmlns:a16="http://schemas.microsoft.com/office/drawing/2014/main" id="{88D0858D-3E18-9FDE-91DC-927ED0C06BF3}"/>
              </a:ext>
            </a:extLst>
          </p:cNvPr>
          <p:cNvSpPr txBox="1"/>
          <p:nvPr userDrawn="1"/>
        </p:nvSpPr>
        <p:spPr>
          <a:xfrm>
            <a:off x="10127436" y="5025051"/>
            <a:ext cx="703154" cy="461665"/>
          </a:xfrm>
          <a:prstGeom prst="rect">
            <a:avLst/>
          </a:prstGeom>
          <a:noFill/>
        </p:spPr>
        <p:txBody>
          <a:bodyPr wrap="square">
            <a:spAutoFit/>
          </a:bodyPr>
          <a:lstStyle/>
          <a:p>
            <a:pPr algn="ctr"/>
            <a:r>
              <a:rPr lang="en-US" sz="1200" b="1" i="1">
                <a:solidFill>
                  <a:schemeClr val="bg1"/>
                </a:solidFill>
              </a:rPr>
              <a:t>Yuma County</a:t>
            </a:r>
          </a:p>
        </p:txBody>
      </p:sp>
      <p:sp>
        <p:nvSpPr>
          <p:cNvPr id="31" name="TextBox 30">
            <a:extLst>
              <a:ext uri="{FF2B5EF4-FFF2-40B4-BE49-F238E27FC236}">
                <a16:creationId xmlns:a16="http://schemas.microsoft.com/office/drawing/2014/main" id="{7EE7214F-28CC-E9B0-311A-A933766F231B}"/>
              </a:ext>
            </a:extLst>
          </p:cNvPr>
          <p:cNvSpPr txBox="1"/>
          <p:nvPr userDrawn="1"/>
        </p:nvSpPr>
        <p:spPr>
          <a:xfrm>
            <a:off x="6298852" y="4589167"/>
            <a:ext cx="703154" cy="276999"/>
          </a:xfrm>
          <a:prstGeom prst="rect">
            <a:avLst/>
          </a:prstGeom>
          <a:noFill/>
        </p:spPr>
        <p:txBody>
          <a:bodyPr wrap="square">
            <a:spAutoFit/>
          </a:bodyPr>
          <a:lstStyle/>
          <a:p>
            <a:pPr algn="ctr"/>
            <a:r>
              <a:rPr lang="en-US" sz="1200" b="1" i="1">
                <a:solidFill>
                  <a:srgbClr val="1B75BB"/>
                </a:solidFill>
              </a:rPr>
              <a:t>OC SAN</a:t>
            </a:r>
          </a:p>
        </p:txBody>
      </p:sp>
      <p:cxnSp>
        <p:nvCxnSpPr>
          <p:cNvPr id="32" name="Straight Arrow Connector 31">
            <a:extLst>
              <a:ext uri="{FF2B5EF4-FFF2-40B4-BE49-F238E27FC236}">
                <a16:creationId xmlns:a16="http://schemas.microsoft.com/office/drawing/2014/main" id="{A456DEED-6AA4-811E-951F-35FB07E92927}"/>
              </a:ext>
            </a:extLst>
          </p:cNvPr>
          <p:cNvCxnSpPr>
            <a:cxnSpLocks/>
          </p:cNvCxnSpPr>
          <p:nvPr userDrawn="1"/>
        </p:nvCxnSpPr>
        <p:spPr>
          <a:xfrm>
            <a:off x="10573733" y="2818537"/>
            <a:ext cx="0" cy="175113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E1B7F8-6CFE-1FEA-F6C5-9A716A3BCAA4}"/>
              </a:ext>
            </a:extLst>
          </p:cNvPr>
          <p:cNvSpPr txBox="1"/>
          <p:nvPr userDrawn="1"/>
        </p:nvSpPr>
        <p:spPr>
          <a:xfrm>
            <a:off x="10030412" y="4304235"/>
            <a:ext cx="1134348" cy="276999"/>
          </a:xfrm>
          <a:prstGeom prst="rect">
            <a:avLst/>
          </a:prstGeom>
          <a:noFill/>
        </p:spPr>
        <p:txBody>
          <a:bodyPr wrap="square">
            <a:spAutoFit/>
          </a:bodyPr>
          <a:lstStyle/>
          <a:p>
            <a:pPr algn="ctr"/>
            <a:r>
              <a:rPr lang="en-US" sz="1200" b="1" i="1">
                <a:solidFill>
                  <a:schemeClr val="bg1"/>
                </a:solidFill>
              </a:rPr>
              <a:t>La Paz County</a:t>
            </a:r>
          </a:p>
        </p:txBody>
      </p:sp>
      <p:sp>
        <p:nvSpPr>
          <p:cNvPr id="34" name="TextBox 33">
            <a:extLst>
              <a:ext uri="{FF2B5EF4-FFF2-40B4-BE49-F238E27FC236}">
                <a16:creationId xmlns:a16="http://schemas.microsoft.com/office/drawing/2014/main" id="{51FE4E13-0A0A-7762-DA4B-B21D856D8BA5}"/>
              </a:ext>
            </a:extLst>
          </p:cNvPr>
          <p:cNvSpPr txBox="1"/>
          <p:nvPr userDrawn="1"/>
        </p:nvSpPr>
        <p:spPr>
          <a:xfrm>
            <a:off x="9585859" y="2377066"/>
            <a:ext cx="1959108" cy="44267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Fail-safe Back-up Compost</a:t>
            </a:r>
          </a:p>
          <a:p>
            <a:pPr algn="l"/>
            <a:r>
              <a:rPr lang="en-US" sz="1000" b="0" i="0" u="none" strike="noStrike" baseline="0" err="1">
                <a:latin typeface="ArialMT"/>
              </a:rPr>
              <a:t>Synagro</a:t>
            </a:r>
            <a:r>
              <a:rPr lang="en-US" sz="1000">
                <a:latin typeface="ArialMT"/>
              </a:rPr>
              <a:t> – AZ Soils</a:t>
            </a:r>
            <a:endParaRPr lang="en-US" sz="1000" b="0" i="0" u="none" strike="noStrike" baseline="0">
              <a:latin typeface="ArialMT"/>
            </a:endParaRPr>
          </a:p>
        </p:txBody>
      </p:sp>
      <p:sp>
        <p:nvSpPr>
          <p:cNvPr id="35" name="TextBox 34">
            <a:extLst>
              <a:ext uri="{FF2B5EF4-FFF2-40B4-BE49-F238E27FC236}">
                <a16:creationId xmlns:a16="http://schemas.microsoft.com/office/drawing/2014/main" id="{536DC283-C555-8982-1B15-EE30E6C1CAB1}"/>
              </a:ext>
            </a:extLst>
          </p:cNvPr>
          <p:cNvSpPr txBox="1"/>
          <p:nvPr userDrawn="1"/>
        </p:nvSpPr>
        <p:spPr>
          <a:xfrm>
            <a:off x="6650429" y="5682039"/>
            <a:ext cx="225045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45% Land Application</a:t>
            </a:r>
          </a:p>
          <a:p>
            <a:pPr algn="l"/>
            <a:r>
              <a:rPr lang="en-US" sz="1000" b="0" i="0" u="none" strike="noStrike" baseline="0">
                <a:latin typeface="ArialMT"/>
              </a:rPr>
              <a:t>Tule Ranch</a:t>
            </a:r>
            <a:r>
              <a:rPr lang="en-US" sz="1000">
                <a:latin typeface="ArialMT"/>
              </a:rPr>
              <a:t> – </a:t>
            </a:r>
            <a:r>
              <a:rPr lang="en-US" sz="1000" err="1">
                <a:latin typeface="ArialMT"/>
              </a:rPr>
              <a:t>AgTech</a:t>
            </a:r>
            <a:endParaRPr lang="en-US" sz="1000" b="0" i="0" u="none" strike="noStrike" baseline="0">
              <a:latin typeface="ArialMT"/>
            </a:endParaRPr>
          </a:p>
          <a:p>
            <a:pPr algn="l"/>
            <a:r>
              <a:rPr lang="en-US" sz="1000" b="0" i="0" u="none" strike="noStrike" baseline="0">
                <a:latin typeface="ArialMT"/>
              </a:rPr>
              <a:t>227 tons/day, 64 trucks/week</a:t>
            </a:r>
            <a:endParaRPr lang="en-US" sz="1000" b="1"/>
          </a:p>
        </p:txBody>
      </p:sp>
      <p:cxnSp>
        <p:nvCxnSpPr>
          <p:cNvPr id="36" name="Straight Arrow Connector 35">
            <a:extLst>
              <a:ext uri="{FF2B5EF4-FFF2-40B4-BE49-F238E27FC236}">
                <a16:creationId xmlns:a16="http://schemas.microsoft.com/office/drawing/2014/main" id="{DBE3659B-466F-F567-03BF-5299EC408DAC}"/>
              </a:ext>
            </a:extLst>
          </p:cNvPr>
          <p:cNvCxnSpPr>
            <a:cxnSpLocks/>
            <a:stCxn id="31" idx="3"/>
          </p:cNvCxnSpPr>
          <p:nvPr userDrawn="1"/>
        </p:nvCxnSpPr>
        <p:spPr>
          <a:xfrm flipV="1">
            <a:off x="7002006" y="4704856"/>
            <a:ext cx="565607" cy="22811"/>
          </a:xfrm>
          <a:prstGeom prst="straightConnector1">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96DE00-F1C3-D411-C8A2-4D4AEF405C48}"/>
              </a:ext>
            </a:extLst>
          </p:cNvPr>
          <p:cNvSpPr txBox="1"/>
          <p:nvPr userDrawn="1"/>
        </p:nvSpPr>
        <p:spPr>
          <a:xfrm>
            <a:off x="5310608" y="1235227"/>
            <a:ext cx="1976487"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16%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Liberty Compost</a:t>
            </a:r>
          </a:p>
          <a:p>
            <a:pPr algn="l"/>
            <a:r>
              <a:rPr lang="en-US" sz="1000" b="0" i="0" u="none" strike="noStrike" baseline="0">
                <a:latin typeface="ArialMT"/>
              </a:rPr>
              <a:t>85 tons/day, 24 trucks/week</a:t>
            </a:r>
            <a:endParaRPr lang="en-US" sz="1000" b="1"/>
          </a:p>
        </p:txBody>
      </p:sp>
      <p:sp>
        <p:nvSpPr>
          <p:cNvPr id="38" name="TextBox 37">
            <a:extLst>
              <a:ext uri="{FF2B5EF4-FFF2-40B4-BE49-F238E27FC236}">
                <a16:creationId xmlns:a16="http://schemas.microsoft.com/office/drawing/2014/main" id="{EC379F96-6839-E6FC-79C9-9C7A0129413B}"/>
              </a:ext>
            </a:extLst>
          </p:cNvPr>
          <p:cNvSpPr txBox="1"/>
          <p:nvPr userDrawn="1"/>
        </p:nvSpPr>
        <p:spPr>
          <a:xfrm>
            <a:off x="5943178" y="2205603"/>
            <a:ext cx="197368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16%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South Kern</a:t>
            </a:r>
          </a:p>
          <a:p>
            <a:pPr algn="l"/>
            <a:r>
              <a:rPr lang="en-US" sz="1000" b="0" i="0" u="none" strike="noStrike" baseline="0">
                <a:latin typeface="ArialMT"/>
              </a:rPr>
              <a:t>79 tons/day, 22 trucks/week</a:t>
            </a:r>
            <a:endParaRPr lang="en-US" sz="1000" b="1"/>
          </a:p>
        </p:txBody>
      </p:sp>
      <p:sp>
        <p:nvSpPr>
          <p:cNvPr id="39" name="TextBox 38">
            <a:extLst>
              <a:ext uri="{FF2B5EF4-FFF2-40B4-BE49-F238E27FC236}">
                <a16:creationId xmlns:a16="http://schemas.microsoft.com/office/drawing/2014/main" id="{012A110A-D40C-AEB6-E452-2B7C1E2F76B2}"/>
              </a:ext>
            </a:extLst>
          </p:cNvPr>
          <p:cNvSpPr txBox="1"/>
          <p:nvPr userDrawn="1"/>
        </p:nvSpPr>
        <p:spPr>
          <a:xfrm>
            <a:off x="6893595" y="374140"/>
            <a:ext cx="1819569"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4.4% Compost</a:t>
            </a:r>
          </a:p>
          <a:p>
            <a:pPr algn="l"/>
            <a:r>
              <a:rPr lang="en-US" sz="1000" b="0" i="0" u="none" strike="noStrike" baseline="0">
                <a:latin typeface="ArialMT"/>
              </a:rPr>
              <a:t>IERCA</a:t>
            </a:r>
            <a:r>
              <a:rPr lang="en-US" sz="1000">
                <a:latin typeface="ArialMT"/>
              </a:rPr>
              <a:t> – Inland Empire</a:t>
            </a:r>
            <a:endParaRPr lang="en-US" sz="1000" b="0" i="0" u="none" strike="noStrike" baseline="0">
              <a:latin typeface="ArialMT"/>
            </a:endParaRPr>
          </a:p>
          <a:p>
            <a:pPr algn="l"/>
            <a:r>
              <a:rPr lang="en-US" sz="1000" b="0" i="0" u="none" strike="noStrike" baseline="0">
                <a:latin typeface="ArialMT"/>
              </a:rPr>
              <a:t>22 tons/day, 6 trucks/week</a:t>
            </a:r>
            <a:endParaRPr lang="en-US" sz="1000" b="1"/>
          </a:p>
        </p:txBody>
      </p:sp>
      <p:sp>
        <p:nvSpPr>
          <p:cNvPr id="40" name="TextBox 39">
            <a:extLst>
              <a:ext uri="{FF2B5EF4-FFF2-40B4-BE49-F238E27FC236}">
                <a16:creationId xmlns:a16="http://schemas.microsoft.com/office/drawing/2014/main" id="{1E6A49C5-B35C-13FE-EBB6-A08D73BF1B9F}"/>
              </a:ext>
            </a:extLst>
          </p:cNvPr>
          <p:cNvSpPr txBox="1"/>
          <p:nvPr userDrawn="1"/>
        </p:nvSpPr>
        <p:spPr>
          <a:xfrm>
            <a:off x="8176902" y="3504754"/>
            <a:ext cx="2323058"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0% Pellets and Biochar</a:t>
            </a:r>
          </a:p>
          <a:p>
            <a:r>
              <a:rPr lang="en-US" sz="1000" err="1">
                <a:latin typeface="ArialMT"/>
              </a:rPr>
              <a:t>Anaergia</a:t>
            </a:r>
            <a:r>
              <a:rPr lang="en-US" sz="1000">
                <a:latin typeface="ArialMT"/>
              </a:rPr>
              <a:t> – Rialto Bioenergy Facility</a:t>
            </a:r>
            <a:endParaRPr lang="en-US" sz="1000" b="0" i="0" u="none" strike="noStrike" baseline="0">
              <a:latin typeface="ArialMT"/>
            </a:endParaRPr>
          </a:p>
          <a:p>
            <a:pPr algn="l"/>
            <a:r>
              <a:rPr lang="en-US" sz="1000" b="0" i="0" u="none" strike="noStrike" baseline="0">
                <a:latin typeface="ArialMT"/>
              </a:rPr>
              <a:t>0 tons/day, 0 trucks/week</a:t>
            </a:r>
            <a:endParaRPr lang="en-US" sz="1000" b="1"/>
          </a:p>
        </p:txBody>
      </p:sp>
      <p:sp>
        <p:nvSpPr>
          <p:cNvPr id="41" name="TextBox 40">
            <a:extLst>
              <a:ext uri="{FF2B5EF4-FFF2-40B4-BE49-F238E27FC236}">
                <a16:creationId xmlns:a16="http://schemas.microsoft.com/office/drawing/2014/main" id="{9B411215-BCDD-0E42-1E74-916867144415}"/>
              </a:ext>
            </a:extLst>
          </p:cNvPr>
          <p:cNvSpPr txBox="1"/>
          <p:nvPr userDrawn="1"/>
        </p:nvSpPr>
        <p:spPr>
          <a:xfrm>
            <a:off x="4607019" y="4914405"/>
            <a:ext cx="1971505" cy="44267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r>
              <a:rPr lang="en-US" sz="1000" b="1" i="0" u="none" strike="noStrike" baseline="0">
                <a:latin typeface="Arial-BoldMT"/>
              </a:rPr>
              <a:t> </a:t>
            </a:r>
            <a:r>
              <a:rPr lang="en-US" sz="1000" b="1">
                <a:latin typeface="ArialMT"/>
              </a:rPr>
              <a:t>Landfill</a:t>
            </a:r>
          </a:p>
          <a:p>
            <a:pPr algn="l"/>
            <a:r>
              <a:rPr lang="en-US" sz="1000">
                <a:latin typeface="ArialMT"/>
              </a:rPr>
              <a:t>OCWR – Prima </a:t>
            </a:r>
            <a:r>
              <a:rPr lang="en-US" sz="1000" err="1">
                <a:latin typeface="ArialMT"/>
              </a:rPr>
              <a:t>Deshecha</a:t>
            </a:r>
            <a:endParaRPr lang="en-US" sz="1000">
              <a:latin typeface="ArialMT"/>
            </a:endParaRPr>
          </a:p>
        </p:txBody>
      </p:sp>
      <p:sp>
        <p:nvSpPr>
          <p:cNvPr id="42" name="TextBox 41">
            <a:extLst>
              <a:ext uri="{FF2B5EF4-FFF2-40B4-BE49-F238E27FC236}">
                <a16:creationId xmlns:a16="http://schemas.microsoft.com/office/drawing/2014/main" id="{E8EC776B-88F2-6CD8-2B02-874E3BD80428}"/>
              </a:ext>
            </a:extLst>
          </p:cNvPr>
          <p:cNvSpPr txBox="1"/>
          <p:nvPr userDrawn="1"/>
        </p:nvSpPr>
        <p:spPr>
          <a:xfrm>
            <a:off x="7643968" y="1241601"/>
            <a:ext cx="190800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18% Compost</a:t>
            </a:r>
            <a:br>
              <a:rPr lang="en-US" sz="1000" b="1" i="0" u="none" strike="noStrike" baseline="0">
                <a:latin typeface="Arial-BoldMT"/>
              </a:rPr>
            </a:br>
            <a:r>
              <a:rPr lang="en-US" sz="1000" b="0" i="0" u="none" strike="noStrike" baseline="0" err="1">
                <a:latin typeface="ArialMT"/>
              </a:rPr>
              <a:t>Synagro</a:t>
            </a:r>
            <a:r>
              <a:rPr lang="en-US" sz="1000">
                <a:latin typeface="ArialMT"/>
              </a:rPr>
              <a:t> – Nursery Products</a:t>
            </a:r>
            <a:endParaRPr lang="en-US" sz="1000" b="0" i="0" u="none" strike="noStrike" baseline="0">
              <a:latin typeface="ArialMT"/>
            </a:endParaRPr>
          </a:p>
          <a:p>
            <a:pPr algn="l"/>
            <a:r>
              <a:rPr lang="en-US" sz="1000" b="0" i="0" u="none" strike="noStrike" baseline="0">
                <a:latin typeface="ArialMT"/>
              </a:rPr>
              <a:t>93 tons/day, 26 trucks/week</a:t>
            </a:r>
            <a:endParaRPr lang="en-US" sz="1000" b="1"/>
          </a:p>
        </p:txBody>
      </p:sp>
      <p:sp>
        <p:nvSpPr>
          <p:cNvPr id="47" name="Subtitle 2">
            <a:extLst>
              <a:ext uri="{FF2B5EF4-FFF2-40B4-BE49-F238E27FC236}">
                <a16:creationId xmlns:a16="http://schemas.microsoft.com/office/drawing/2014/main" id="{357E6276-B2F0-A315-5348-916212F18225}"/>
              </a:ext>
            </a:extLst>
          </p:cNvPr>
          <p:cNvSpPr txBox="1">
            <a:spLocks/>
          </p:cNvSpPr>
          <p:nvPr userDrawn="1"/>
        </p:nvSpPr>
        <p:spPr>
          <a:xfrm>
            <a:off x="410738" y="126946"/>
            <a:ext cx="4569802" cy="1913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Biosolids Management</a:t>
            </a:r>
          </a:p>
        </p:txBody>
      </p:sp>
      <p:grpSp>
        <p:nvGrpSpPr>
          <p:cNvPr id="43" name="Group 42">
            <a:extLst>
              <a:ext uri="{FF2B5EF4-FFF2-40B4-BE49-F238E27FC236}">
                <a16:creationId xmlns:a16="http://schemas.microsoft.com/office/drawing/2014/main" id="{64FECFBF-F2A1-4813-4965-88B7D7447F0D}"/>
              </a:ext>
            </a:extLst>
          </p:cNvPr>
          <p:cNvGrpSpPr/>
          <p:nvPr userDrawn="1"/>
        </p:nvGrpSpPr>
        <p:grpSpPr>
          <a:xfrm>
            <a:off x="428828" y="2400963"/>
            <a:ext cx="3737090" cy="3737088"/>
            <a:chOff x="827095" y="2489970"/>
            <a:chExt cx="3737090" cy="3737088"/>
          </a:xfrm>
        </p:grpSpPr>
        <p:pic>
          <p:nvPicPr>
            <p:cNvPr id="3" name="Picture 2" descr="Small plant growing on soil">
              <a:extLst>
                <a:ext uri="{FF2B5EF4-FFF2-40B4-BE49-F238E27FC236}">
                  <a16:creationId xmlns:a16="http://schemas.microsoft.com/office/drawing/2014/main" id="{9692963F-7841-A61D-612F-1242DDB1D6A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27095" y="2489970"/>
              <a:ext cx="3737090" cy="3737088"/>
            </a:xfrm>
            <a:prstGeom prst="ellipse">
              <a:avLst/>
            </a:prstGeom>
          </p:spPr>
        </p:pic>
        <p:sp>
          <p:nvSpPr>
            <p:cNvPr id="12" name="TextBox 1">
              <a:extLst>
                <a:ext uri="{FF2B5EF4-FFF2-40B4-BE49-F238E27FC236}">
                  <a16:creationId xmlns:a16="http://schemas.microsoft.com/office/drawing/2014/main" id="{E0E068D8-FBE4-4313-8796-3425573898C0}"/>
                </a:ext>
              </a:extLst>
            </p:cNvPr>
            <p:cNvSpPr txBox="1">
              <a:spLocks noChangeArrowheads="1"/>
            </p:cNvSpPr>
            <p:nvPr userDrawn="1"/>
          </p:nvSpPr>
          <p:spPr bwMode="auto">
            <a:xfrm>
              <a:off x="1504208" y="3421594"/>
              <a:ext cx="2454161" cy="58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lang="en-US" sz="1400" b="1">
                  <a:solidFill>
                    <a:schemeClr val="bg1"/>
                  </a:solidFill>
                  <a:effectLst/>
                  <a:latin typeface="Arial" panose="020B0604020202020204" pitchFamily="34" charset="0"/>
                  <a:ea typeface="Calibri" panose="020F0502020204030204" pitchFamily="34" charset="0"/>
                  <a:cs typeface="Arial" panose="020B0604020202020204" pitchFamily="34" charset="0"/>
                </a:rPr>
                <a:t>of OC San’s biosolids are beneficially used.</a:t>
              </a:r>
              <a:endParaRPr lang="en-US" altLang="en-US" sz="1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481A4D-6038-6AC2-DEF1-4CA155C64371}"/>
                </a:ext>
              </a:extLst>
            </p:cNvPr>
            <p:cNvSpPr txBox="1"/>
            <p:nvPr userDrawn="1"/>
          </p:nvSpPr>
          <p:spPr>
            <a:xfrm>
              <a:off x="1777903" y="2787716"/>
              <a:ext cx="2036508" cy="830997"/>
            </a:xfrm>
            <a:prstGeom prst="rect">
              <a:avLst/>
            </a:prstGeom>
            <a:noFill/>
          </p:spPr>
          <p:txBody>
            <a:bodyPr wrap="square">
              <a:spAutoFit/>
            </a:bodyPr>
            <a:lstStyle/>
            <a:p>
              <a:pPr algn="ctr"/>
              <a:r>
                <a:rPr lang="en-US" sz="4800" b="1">
                  <a:solidFill>
                    <a:schemeClr val="bg1"/>
                  </a:solidFill>
                  <a:effectLst/>
                  <a:latin typeface="Arial" panose="020B0604020202020204" pitchFamily="34" charset="0"/>
                  <a:ea typeface="Calibri" panose="020F0502020204030204" pitchFamily="34" charset="0"/>
                  <a:cs typeface="Arial" panose="020B0604020202020204" pitchFamily="34" charset="0"/>
                </a:rPr>
                <a:t>100% </a:t>
              </a:r>
              <a:endParaRPr lang="en-US" sz="4800">
                <a:solidFill>
                  <a:schemeClr val="tx1"/>
                </a:solidFill>
              </a:endParaRPr>
            </a:p>
          </p:txBody>
        </p:sp>
      </p:grpSp>
      <p:sp>
        <p:nvSpPr>
          <p:cNvPr id="2" name="Date Placeholder 3">
            <a:extLst>
              <a:ext uri="{FF2B5EF4-FFF2-40B4-BE49-F238E27FC236}">
                <a16:creationId xmlns:a16="http://schemas.microsoft.com/office/drawing/2014/main" id="{5CAFA68F-1303-D011-54D9-67EFA0850B3C}"/>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4" name="Footer Placeholder 4">
            <a:extLst>
              <a:ext uri="{FF2B5EF4-FFF2-40B4-BE49-F238E27FC236}">
                <a16:creationId xmlns:a16="http://schemas.microsoft.com/office/drawing/2014/main" id="{5483EA9C-9053-8D9D-F010-2DCFD419F034}"/>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id="{1E816D13-3430-0AC5-DB81-12B7A710378B}"/>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6" name="TextBox 5">
            <a:extLst>
              <a:ext uri="{FF2B5EF4-FFF2-40B4-BE49-F238E27FC236}">
                <a16:creationId xmlns:a16="http://schemas.microsoft.com/office/drawing/2014/main" id="{9C7B3919-E13F-7A4C-46FF-723765A0F687}"/>
              </a:ext>
            </a:extLst>
          </p:cNvPr>
          <p:cNvSpPr txBox="1"/>
          <p:nvPr userDrawn="1"/>
        </p:nvSpPr>
        <p:spPr>
          <a:xfrm>
            <a:off x="8080589" y="4129545"/>
            <a:ext cx="1735677" cy="276999"/>
          </a:xfrm>
          <a:prstGeom prst="rect">
            <a:avLst/>
          </a:prstGeom>
          <a:noFill/>
        </p:spPr>
        <p:txBody>
          <a:bodyPr wrap="square">
            <a:spAutoFit/>
          </a:bodyPr>
          <a:lstStyle/>
          <a:p>
            <a:pPr algn="ctr"/>
            <a:r>
              <a:rPr lang="en-US" sz="1200" b="1" i="1">
                <a:solidFill>
                  <a:schemeClr val="bg1"/>
                </a:solidFill>
              </a:rPr>
              <a:t>San Bernardino County</a:t>
            </a:r>
          </a:p>
        </p:txBody>
      </p:sp>
      <p:cxnSp>
        <p:nvCxnSpPr>
          <p:cNvPr id="11" name="Straight Arrow Connector 10">
            <a:extLst>
              <a:ext uri="{FF2B5EF4-FFF2-40B4-BE49-F238E27FC236}">
                <a16:creationId xmlns:a16="http://schemas.microsoft.com/office/drawing/2014/main" id="{1F6A3C5D-E006-3C8B-58DD-1A13DBD86011}"/>
              </a:ext>
            </a:extLst>
          </p:cNvPr>
          <p:cNvCxnSpPr>
            <a:cxnSpLocks/>
            <a:stCxn id="10" idx="2"/>
          </p:cNvCxnSpPr>
          <p:nvPr userDrawn="1"/>
        </p:nvCxnSpPr>
        <p:spPr>
          <a:xfrm>
            <a:off x="4707151" y="2870342"/>
            <a:ext cx="1591701" cy="819042"/>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4FAD01-EE65-E569-2AF2-86FFA8EB2B24}"/>
              </a:ext>
            </a:extLst>
          </p:cNvPr>
          <p:cNvSpPr txBox="1"/>
          <p:nvPr userDrawn="1"/>
        </p:nvSpPr>
        <p:spPr>
          <a:xfrm>
            <a:off x="3591344" y="2257408"/>
            <a:ext cx="2231613"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0.1% Back-up Landfill Holloway</a:t>
            </a:r>
            <a:br>
              <a:rPr lang="en-US" sz="1000" b="1" i="0" u="none" strike="noStrike" baseline="0">
                <a:latin typeface="Arial-BoldMT"/>
              </a:rPr>
            </a:br>
            <a:r>
              <a:rPr lang="en-US" sz="1000" b="0" i="0" u="none" strike="noStrike" baseline="0">
                <a:latin typeface="ArialMT"/>
              </a:rPr>
              <a:t>167 tons | August-September 2024</a:t>
            </a:r>
          </a:p>
          <a:p>
            <a:pPr algn="l"/>
            <a:r>
              <a:rPr lang="en-US" sz="1000" b="0" i="0" u="none" strike="noStrike" baseline="0">
                <a:latin typeface="ArialMT"/>
              </a:rPr>
              <a:t>(digester cleanings only)</a:t>
            </a:r>
            <a:endParaRPr lang="en-US" sz="1000" b="1"/>
          </a:p>
        </p:txBody>
      </p:sp>
    </p:spTree>
    <p:extLst>
      <p:ext uri="{BB962C8B-B14F-4D97-AF65-F5344CB8AC3E}">
        <p14:creationId xmlns:p14="http://schemas.microsoft.com/office/powerpoint/2010/main" val="2600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35" presetClass="path" presetSubtype="0" accel="13333" decel="86667" fill="hold" nodeType="withEffect">
                                  <p:stCondLst>
                                    <p:cond delay="0"/>
                                  </p:stCondLst>
                                  <p:childTnLst>
                                    <p:animMotion origin="layout" path="M -1.45833E-6 -3.7037E-6 L -0.25 -3.7037E-6 " pathEditMode="relative" rAng="0" ptsTypes="AA">
                                      <p:cBhvr>
                                        <p:cTn id="9" dur="3000" spd="-100000" fill="hold"/>
                                        <p:tgtEl>
                                          <p:spTgt spid="4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nancial Plannin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9A7C1548-EE24-46C3-5663-8EC9EF173127}"/>
              </a:ext>
            </a:extLst>
          </p:cNvPr>
          <p:cNvSpPr/>
          <p:nvPr userDrawn="1"/>
        </p:nvSpPr>
        <p:spPr>
          <a:xfrm>
            <a:off x="397565" y="374904"/>
            <a:ext cx="3319918" cy="5981446"/>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A69B5CBF-6E92-9AD8-44E4-FE5A753E6887}"/>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397564" y="4558621"/>
            <a:ext cx="3319919" cy="1797729"/>
          </a:xfrm>
          <a:prstGeom prst="roundRect">
            <a:avLst>
              <a:gd name="adj" fmla="val 9834"/>
            </a:avLst>
          </a:prstGeom>
        </p:spPr>
      </p:pic>
      <p:graphicFrame>
        <p:nvGraphicFramePr>
          <p:cNvPr id="25" name="Chart 24">
            <a:extLst>
              <a:ext uri="{FF2B5EF4-FFF2-40B4-BE49-F238E27FC236}">
                <a16:creationId xmlns:a16="http://schemas.microsoft.com/office/drawing/2014/main" id="{3418788F-F07D-C89A-3777-ED1CF032C8C0}"/>
              </a:ext>
            </a:extLst>
          </p:cNvPr>
          <p:cNvGraphicFramePr/>
          <p:nvPr userDrawn="1"/>
        </p:nvGraphicFramePr>
        <p:xfrm>
          <a:off x="3380612" y="269048"/>
          <a:ext cx="4739925" cy="315995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A8087353-A5F8-E54B-8C5F-013052711FF2}"/>
              </a:ext>
            </a:extLst>
          </p:cNvPr>
          <p:cNvSpPr txBox="1"/>
          <p:nvPr userDrawn="1"/>
        </p:nvSpPr>
        <p:spPr>
          <a:xfrm>
            <a:off x="4880090" y="1587413"/>
            <a:ext cx="1740969" cy="523220"/>
          </a:xfrm>
          <a:prstGeom prst="rect">
            <a:avLst/>
          </a:prstGeom>
        </p:spPr>
        <p:txBody>
          <a:bodyPr wrap="square">
            <a:spAutoFit/>
          </a:bodyPr>
          <a:lstStyle/>
          <a:p>
            <a:pPr algn="ctr"/>
            <a:r>
              <a:rPr lang="en-US" sz="2800" b="1"/>
              <a:t>$588.1M</a:t>
            </a:r>
          </a:p>
        </p:txBody>
      </p:sp>
      <p:graphicFrame>
        <p:nvGraphicFramePr>
          <p:cNvPr id="13" name="Chart 12">
            <a:extLst>
              <a:ext uri="{FF2B5EF4-FFF2-40B4-BE49-F238E27FC236}">
                <a16:creationId xmlns:a16="http://schemas.microsoft.com/office/drawing/2014/main" id="{E200DCE0-2A68-A12F-55D0-C3F23AB440D0}"/>
              </a:ext>
            </a:extLst>
          </p:cNvPr>
          <p:cNvGraphicFramePr/>
          <p:nvPr userDrawn="1"/>
        </p:nvGraphicFramePr>
        <p:xfrm>
          <a:off x="3380612" y="3365627"/>
          <a:ext cx="4739925" cy="3159950"/>
        </p:xfrm>
        <a:graphic>
          <a:graphicData uri="http://schemas.openxmlformats.org/drawingml/2006/chart">
            <c:chart xmlns:c="http://schemas.openxmlformats.org/drawingml/2006/chart" xmlns:r="http://schemas.openxmlformats.org/officeDocument/2006/relationships" r:id="rId5"/>
          </a:graphicData>
        </a:graphic>
      </p:graphicFrame>
      <p:sp>
        <p:nvSpPr>
          <p:cNvPr id="35" name="Title 1">
            <a:extLst>
              <a:ext uri="{FF2B5EF4-FFF2-40B4-BE49-F238E27FC236}">
                <a16:creationId xmlns:a16="http://schemas.microsoft.com/office/drawing/2014/main" id="{F6999847-FFC6-C81A-1126-AF0FD0056242}"/>
              </a:ext>
            </a:extLst>
          </p:cNvPr>
          <p:cNvSpPr txBox="1">
            <a:spLocks/>
          </p:cNvSpPr>
          <p:nvPr userDrawn="1"/>
        </p:nvSpPr>
        <p:spPr>
          <a:xfrm>
            <a:off x="675365" y="710348"/>
            <a:ext cx="2644140" cy="43273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4000">
                <a:solidFill>
                  <a:schemeClr val="bg1"/>
                </a:solidFill>
                <a:latin typeface="Arial"/>
                <a:cs typeface="Arial" panose="020B0604020202020204" pitchFamily="34" charset="0"/>
              </a:rPr>
              <a:t>Sound Financial Planning</a:t>
            </a:r>
          </a:p>
        </p:txBody>
      </p:sp>
      <p:sp>
        <p:nvSpPr>
          <p:cNvPr id="9" name="Title 1">
            <a:extLst>
              <a:ext uri="{FF2B5EF4-FFF2-40B4-BE49-F238E27FC236}">
                <a16:creationId xmlns:a16="http://schemas.microsoft.com/office/drawing/2014/main" id="{4043555A-483C-D9A2-8AF3-9017D8BEFB0B}"/>
              </a:ext>
            </a:extLst>
          </p:cNvPr>
          <p:cNvSpPr txBox="1">
            <a:spLocks/>
          </p:cNvSpPr>
          <p:nvPr userDrawn="1"/>
        </p:nvSpPr>
        <p:spPr>
          <a:xfrm>
            <a:off x="675365" y="4558621"/>
            <a:ext cx="2644140" cy="179772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ctr">
              <a:lnSpc>
                <a:spcPct val="100000"/>
              </a:lnSpc>
            </a:pPr>
            <a:r>
              <a:rPr lang="en-US" sz="2400">
                <a:solidFill>
                  <a:schemeClr val="bg1"/>
                </a:solidFill>
                <a:latin typeface="Arial"/>
                <a:cs typeface="Arial" panose="020B0604020202020204" pitchFamily="34" charset="0"/>
              </a:rPr>
              <a:t>For Fiscal Year 2025/26</a:t>
            </a:r>
          </a:p>
        </p:txBody>
      </p:sp>
      <p:grpSp>
        <p:nvGrpSpPr>
          <p:cNvPr id="19" name="Group 18">
            <a:extLst>
              <a:ext uri="{FF2B5EF4-FFF2-40B4-BE49-F238E27FC236}">
                <a16:creationId xmlns:a16="http://schemas.microsoft.com/office/drawing/2014/main" id="{ECC75014-F0B2-D21B-2718-0B5393F71D9D}"/>
              </a:ext>
            </a:extLst>
          </p:cNvPr>
          <p:cNvGrpSpPr/>
          <p:nvPr userDrawn="1"/>
        </p:nvGrpSpPr>
        <p:grpSpPr>
          <a:xfrm>
            <a:off x="7352726" y="3934286"/>
            <a:ext cx="4441709" cy="2028951"/>
            <a:chOff x="7352726" y="3686629"/>
            <a:chExt cx="4441709" cy="2028951"/>
          </a:xfrm>
        </p:grpSpPr>
        <p:sp>
          <p:nvSpPr>
            <p:cNvPr id="14" name="TextBox 13">
              <a:extLst>
                <a:ext uri="{FF2B5EF4-FFF2-40B4-BE49-F238E27FC236}">
                  <a16:creationId xmlns:a16="http://schemas.microsoft.com/office/drawing/2014/main" id="{86BE7A94-B4CB-FD66-7C43-831FAF84CE41}"/>
                </a:ext>
              </a:extLst>
            </p:cNvPr>
            <p:cNvSpPr txBox="1"/>
            <p:nvPr userDrawn="1"/>
          </p:nvSpPr>
          <p:spPr>
            <a:xfrm>
              <a:off x="7352726" y="3686629"/>
              <a:ext cx="4226987" cy="437502"/>
            </a:xfrm>
            <a:prstGeom prst="rect">
              <a:avLst/>
            </a:prstGeom>
          </p:spPr>
          <p:txBody>
            <a:bodyPr wrap="square" anchor="ctr" anchorCtr="0">
              <a:noAutofit/>
            </a:bodyPr>
            <a:lstStyle/>
            <a:p>
              <a:pPr algn="l"/>
              <a:r>
                <a:rPr lang="en-US" sz="1600" b="0" spc="300"/>
                <a:t>WHERE THE MONEY GOES</a:t>
              </a:r>
            </a:p>
          </p:txBody>
        </p:sp>
        <p:grpSp>
          <p:nvGrpSpPr>
            <p:cNvPr id="16" name="Group 15">
              <a:extLst>
                <a:ext uri="{FF2B5EF4-FFF2-40B4-BE49-F238E27FC236}">
                  <a16:creationId xmlns:a16="http://schemas.microsoft.com/office/drawing/2014/main" id="{D1D8915A-FE59-8368-0AE3-821634DE02C0}"/>
                </a:ext>
              </a:extLst>
            </p:cNvPr>
            <p:cNvGrpSpPr/>
            <p:nvPr userDrawn="1"/>
          </p:nvGrpSpPr>
          <p:grpSpPr>
            <a:xfrm>
              <a:off x="7352727" y="4129994"/>
              <a:ext cx="4441708" cy="1585586"/>
              <a:chOff x="7352727" y="4129994"/>
              <a:chExt cx="4441708" cy="1585586"/>
            </a:xfrm>
          </p:grpSpPr>
          <p:sp>
            <p:nvSpPr>
              <p:cNvPr id="21" name="TextBox 20">
                <a:extLst>
                  <a:ext uri="{FF2B5EF4-FFF2-40B4-BE49-F238E27FC236}">
                    <a16:creationId xmlns:a16="http://schemas.microsoft.com/office/drawing/2014/main" id="{0E058BC9-D844-92D7-1849-C1F0A9374FDC}"/>
                  </a:ext>
                </a:extLst>
              </p:cNvPr>
              <p:cNvSpPr txBox="1"/>
              <p:nvPr userDrawn="1"/>
            </p:nvSpPr>
            <p:spPr>
              <a:xfrm>
                <a:off x="7352727" y="4129994"/>
                <a:ext cx="2489090" cy="523220"/>
              </a:xfrm>
              <a:prstGeom prst="rect">
                <a:avLst/>
              </a:prstGeom>
            </p:spPr>
            <p:txBody>
              <a:bodyPr wrap="square">
                <a:spAutoFit/>
              </a:bodyPr>
              <a:lstStyle/>
              <a:p>
                <a:pPr algn="l"/>
                <a:r>
                  <a:rPr lang="en-US" sz="1400" b="1">
                    <a:solidFill>
                      <a:srgbClr val="1B76BB"/>
                    </a:solidFill>
                  </a:rPr>
                  <a:t>Capital Improvement Program</a:t>
                </a:r>
              </a:p>
              <a:p>
                <a:pPr algn="l"/>
                <a:r>
                  <a:rPr lang="en-US" sz="1400" b="0"/>
                  <a:t>$254.3M / 43.7%</a:t>
                </a:r>
              </a:p>
            </p:txBody>
          </p:sp>
          <p:sp>
            <p:nvSpPr>
              <p:cNvPr id="22" name="TextBox 21">
                <a:extLst>
                  <a:ext uri="{FF2B5EF4-FFF2-40B4-BE49-F238E27FC236}">
                    <a16:creationId xmlns:a16="http://schemas.microsoft.com/office/drawing/2014/main" id="{7E006E53-8B94-A25A-951A-4D5AA495E0DC}"/>
                  </a:ext>
                </a:extLst>
              </p:cNvPr>
              <p:cNvSpPr txBox="1"/>
              <p:nvPr userDrawn="1"/>
            </p:nvSpPr>
            <p:spPr>
              <a:xfrm>
                <a:off x="7352727" y="4658583"/>
                <a:ext cx="1740969" cy="523220"/>
              </a:xfrm>
              <a:prstGeom prst="rect">
                <a:avLst/>
              </a:prstGeom>
            </p:spPr>
            <p:txBody>
              <a:bodyPr wrap="square">
                <a:spAutoFit/>
              </a:bodyPr>
              <a:lstStyle/>
              <a:p>
                <a:pPr algn="l"/>
                <a:r>
                  <a:rPr lang="en-US" sz="1400" b="1">
                    <a:solidFill>
                      <a:srgbClr val="00ADEE"/>
                    </a:solidFill>
                  </a:rPr>
                  <a:t>Operating Expenses</a:t>
                </a:r>
              </a:p>
              <a:p>
                <a:pPr algn="l"/>
                <a:r>
                  <a:rPr lang="en-US" sz="1400" b="0"/>
                  <a:t>$246.4M / 42.4%</a:t>
                </a:r>
              </a:p>
            </p:txBody>
          </p:sp>
          <p:sp>
            <p:nvSpPr>
              <p:cNvPr id="23" name="TextBox 22">
                <a:extLst>
                  <a:ext uri="{FF2B5EF4-FFF2-40B4-BE49-F238E27FC236}">
                    <a16:creationId xmlns:a16="http://schemas.microsoft.com/office/drawing/2014/main" id="{651C8AF7-401F-1EE0-CF9A-C33A5812E6C5}"/>
                  </a:ext>
                </a:extLst>
              </p:cNvPr>
              <p:cNvSpPr txBox="1"/>
              <p:nvPr userDrawn="1"/>
            </p:nvSpPr>
            <p:spPr>
              <a:xfrm>
                <a:off x="9838745" y="4138709"/>
                <a:ext cx="1740969" cy="523220"/>
              </a:xfrm>
              <a:prstGeom prst="rect">
                <a:avLst/>
              </a:prstGeom>
            </p:spPr>
            <p:txBody>
              <a:bodyPr wrap="square">
                <a:spAutoFit/>
              </a:bodyPr>
              <a:lstStyle/>
              <a:p>
                <a:pPr algn="l"/>
                <a:r>
                  <a:rPr lang="en-US" sz="1400" b="1">
                    <a:solidFill>
                      <a:srgbClr val="FAAF40"/>
                    </a:solidFill>
                  </a:rPr>
                  <a:t>Debt Service</a:t>
                </a:r>
              </a:p>
              <a:p>
                <a:pPr algn="l"/>
                <a:r>
                  <a:rPr lang="en-US" sz="1400" b="0"/>
                  <a:t>$60.4M / 10.4%</a:t>
                </a:r>
              </a:p>
            </p:txBody>
          </p:sp>
          <p:sp>
            <p:nvSpPr>
              <p:cNvPr id="24" name="TextBox 23">
                <a:extLst>
                  <a:ext uri="{FF2B5EF4-FFF2-40B4-BE49-F238E27FC236}">
                    <a16:creationId xmlns:a16="http://schemas.microsoft.com/office/drawing/2014/main" id="{CF75E829-E4D2-2225-4EAA-0BC22D501CED}"/>
                  </a:ext>
                </a:extLst>
              </p:cNvPr>
              <p:cNvSpPr txBox="1"/>
              <p:nvPr userDrawn="1"/>
            </p:nvSpPr>
            <p:spPr>
              <a:xfrm>
                <a:off x="9841816" y="4667298"/>
                <a:ext cx="1952619" cy="523220"/>
              </a:xfrm>
              <a:prstGeom prst="rect">
                <a:avLst/>
              </a:prstGeom>
            </p:spPr>
            <p:txBody>
              <a:bodyPr wrap="square">
                <a:spAutoFit/>
              </a:bodyPr>
              <a:lstStyle/>
              <a:p>
                <a:pPr algn="l"/>
                <a:r>
                  <a:rPr lang="en-US" sz="1400" b="1">
                    <a:solidFill>
                      <a:srgbClr val="CE5F39"/>
                    </a:solidFill>
                  </a:rPr>
                  <a:t>Intra-district Transfers</a:t>
                </a:r>
              </a:p>
              <a:p>
                <a:pPr algn="l"/>
                <a:r>
                  <a:rPr lang="en-US" sz="1400" b="0"/>
                  <a:t>$3.5M / 0.6%</a:t>
                </a:r>
              </a:p>
            </p:txBody>
          </p:sp>
          <p:sp>
            <p:nvSpPr>
              <p:cNvPr id="7" name="TextBox 6">
                <a:extLst>
                  <a:ext uri="{FF2B5EF4-FFF2-40B4-BE49-F238E27FC236}">
                    <a16:creationId xmlns:a16="http://schemas.microsoft.com/office/drawing/2014/main" id="{119C4DB8-2F79-57E8-4BEC-373524BFE087}"/>
                  </a:ext>
                </a:extLst>
              </p:cNvPr>
              <p:cNvSpPr txBox="1"/>
              <p:nvPr userDrawn="1"/>
            </p:nvSpPr>
            <p:spPr>
              <a:xfrm>
                <a:off x="7352727" y="5186042"/>
                <a:ext cx="1740969" cy="523220"/>
              </a:xfrm>
              <a:prstGeom prst="rect">
                <a:avLst/>
              </a:prstGeom>
            </p:spPr>
            <p:txBody>
              <a:bodyPr wrap="square">
                <a:spAutoFit/>
              </a:bodyPr>
              <a:lstStyle/>
              <a:p>
                <a:pPr algn="l"/>
                <a:r>
                  <a:rPr lang="en-US" sz="1400" b="1">
                    <a:solidFill>
                      <a:srgbClr val="8BC53F"/>
                    </a:solidFill>
                  </a:rPr>
                  <a:t>Self Insurance</a:t>
                </a:r>
              </a:p>
              <a:p>
                <a:pPr algn="l"/>
                <a:r>
                  <a:rPr lang="en-US" sz="1400" b="0"/>
                  <a:t>$6.7M / 1.2%</a:t>
                </a:r>
              </a:p>
            </p:txBody>
          </p:sp>
          <p:sp>
            <p:nvSpPr>
              <p:cNvPr id="3" name="TextBox 2">
                <a:extLst>
                  <a:ext uri="{FF2B5EF4-FFF2-40B4-BE49-F238E27FC236}">
                    <a16:creationId xmlns:a16="http://schemas.microsoft.com/office/drawing/2014/main" id="{195C1636-10A9-B33E-B1FA-5895C21CB41F}"/>
                  </a:ext>
                </a:extLst>
              </p:cNvPr>
              <p:cNvSpPr txBox="1"/>
              <p:nvPr userDrawn="1"/>
            </p:nvSpPr>
            <p:spPr>
              <a:xfrm>
                <a:off x="9841816" y="5192360"/>
                <a:ext cx="1952619" cy="523220"/>
              </a:xfrm>
              <a:prstGeom prst="rect">
                <a:avLst/>
              </a:prstGeom>
            </p:spPr>
            <p:txBody>
              <a:bodyPr wrap="square">
                <a:spAutoFit/>
              </a:bodyPr>
              <a:lstStyle/>
              <a:p>
                <a:pPr algn="l"/>
                <a:r>
                  <a:rPr lang="en-US" sz="1400" b="1">
                    <a:solidFill>
                      <a:srgbClr val="52266F"/>
                    </a:solidFill>
                  </a:rPr>
                  <a:t>Other</a:t>
                </a:r>
              </a:p>
              <a:p>
                <a:pPr algn="l"/>
                <a:r>
                  <a:rPr lang="en-US" sz="1400" b="0"/>
                  <a:t>$10M / 1.7%</a:t>
                </a:r>
              </a:p>
            </p:txBody>
          </p:sp>
        </p:grpSp>
      </p:grpSp>
      <p:sp>
        <p:nvSpPr>
          <p:cNvPr id="11" name="TextBox 10">
            <a:extLst>
              <a:ext uri="{FF2B5EF4-FFF2-40B4-BE49-F238E27FC236}">
                <a16:creationId xmlns:a16="http://schemas.microsoft.com/office/drawing/2014/main" id="{47401529-C134-D574-143D-3EAC2ED3B92C}"/>
              </a:ext>
            </a:extLst>
          </p:cNvPr>
          <p:cNvSpPr txBox="1"/>
          <p:nvPr userDrawn="1"/>
        </p:nvSpPr>
        <p:spPr>
          <a:xfrm>
            <a:off x="4880090" y="4683992"/>
            <a:ext cx="1740969" cy="523220"/>
          </a:xfrm>
          <a:prstGeom prst="rect">
            <a:avLst/>
          </a:prstGeom>
        </p:spPr>
        <p:txBody>
          <a:bodyPr wrap="square">
            <a:spAutoFit/>
          </a:bodyPr>
          <a:lstStyle/>
          <a:p>
            <a:pPr algn="ctr"/>
            <a:r>
              <a:rPr lang="en-US" sz="2800" b="1"/>
              <a:t>$581.3M</a:t>
            </a:r>
          </a:p>
        </p:txBody>
      </p:sp>
      <p:grpSp>
        <p:nvGrpSpPr>
          <p:cNvPr id="17" name="Group 16">
            <a:extLst>
              <a:ext uri="{FF2B5EF4-FFF2-40B4-BE49-F238E27FC236}">
                <a16:creationId xmlns:a16="http://schemas.microsoft.com/office/drawing/2014/main" id="{2A0E7F1D-F651-5EFF-8D74-10C8F9AD7FD8}"/>
              </a:ext>
            </a:extLst>
          </p:cNvPr>
          <p:cNvGrpSpPr/>
          <p:nvPr userDrawn="1"/>
        </p:nvGrpSpPr>
        <p:grpSpPr>
          <a:xfrm>
            <a:off x="7352726" y="837895"/>
            <a:ext cx="4226987" cy="2022257"/>
            <a:chOff x="7352726" y="663391"/>
            <a:chExt cx="4226987" cy="2022257"/>
          </a:xfrm>
        </p:grpSpPr>
        <p:grpSp>
          <p:nvGrpSpPr>
            <p:cNvPr id="15" name="Group 14">
              <a:extLst>
                <a:ext uri="{FF2B5EF4-FFF2-40B4-BE49-F238E27FC236}">
                  <a16:creationId xmlns:a16="http://schemas.microsoft.com/office/drawing/2014/main" id="{D597CDB6-9522-4317-F17C-0FA9C8500E7E}"/>
                </a:ext>
              </a:extLst>
            </p:cNvPr>
            <p:cNvGrpSpPr/>
            <p:nvPr userDrawn="1"/>
          </p:nvGrpSpPr>
          <p:grpSpPr>
            <a:xfrm>
              <a:off x="7352726" y="1101807"/>
              <a:ext cx="3588939" cy="1583841"/>
              <a:chOff x="7418041" y="1101807"/>
              <a:chExt cx="3588939" cy="1583841"/>
            </a:xfrm>
          </p:grpSpPr>
          <p:sp>
            <p:nvSpPr>
              <p:cNvPr id="28" name="TextBox 27">
                <a:extLst>
                  <a:ext uri="{FF2B5EF4-FFF2-40B4-BE49-F238E27FC236}">
                    <a16:creationId xmlns:a16="http://schemas.microsoft.com/office/drawing/2014/main" id="{B0DB3CC2-2845-557D-DBF9-7EBF39A934E9}"/>
                  </a:ext>
                </a:extLst>
              </p:cNvPr>
              <p:cNvSpPr txBox="1"/>
              <p:nvPr userDrawn="1"/>
            </p:nvSpPr>
            <p:spPr>
              <a:xfrm>
                <a:off x="7418041" y="1105250"/>
                <a:ext cx="1740969" cy="523220"/>
              </a:xfrm>
              <a:prstGeom prst="rect">
                <a:avLst/>
              </a:prstGeom>
            </p:spPr>
            <p:txBody>
              <a:bodyPr wrap="square">
                <a:spAutoFit/>
              </a:bodyPr>
              <a:lstStyle/>
              <a:p>
                <a:pPr algn="l"/>
                <a:r>
                  <a:rPr lang="en-US" sz="1400" b="1">
                    <a:solidFill>
                      <a:srgbClr val="1B76BB"/>
                    </a:solidFill>
                  </a:rPr>
                  <a:t>Fees &amp; Charges</a:t>
                </a:r>
              </a:p>
              <a:p>
                <a:pPr algn="l"/>
                <a:r>
                  <a:rPr lang="en-US" sz="1400" b="0"/>
                  <a:t>$419.9M / 71.4%</a:t>
                </a:r>
              </a:p>
            </p:txBody>
          </p:sp>
          <p:sp>
            <p:nvSpPr>
              <p:cNvPr id="29" name="TextBox 28">
                <a:extLst>
                  <a:ext uri="{FF2B5EF4-FFF2-40B4-BE49-F238E27FC236}">
                    <a16:creationId xmlns:a16="http://schemas.microsoft.com/office/drawing/2014/main" id="{C49BFD48-ABE4-CAB2-41D0-A6DA4DE4A1B5}"/>
                  </a:ext>
                </a:extLst>
              </p:cNvPr>
              <p:cNvSpPr txBox="1"/>
              <p:nvPr userDrawn="1"/>
            </p:nvSpPr>
            <p:spPr>
              <a:xfrm>
                <a:off x="7418041" y="1633839"/>
                <a:ext cx="1740969" cy="523220"/>
              </a:xfrm>
              <a:prstGeom prst="rect">
                <a:avLst/>
              </a:prstGeom>
            </p:spPr>
            <p:txBody>
              <a:bodyPr wrap="square">
                <a:spAutoFit/>
              </a:bodyPr>
              <a:lstStyle/>
              <a:p>
                <a:pPr algn="l"/>
                <a:r>
                  <a:rPr lang="en-US" sz="1400" b="1">
                    <a:solidFill>
                      <a:srgbClr val="00ADEE"/>
                    </a:solidFill>
                  </a:rPr>
                  <a:t>Property Taxes</a:t>
                </a:r>
              </a:p>
              <a:p>
                <a:pPr algn="l"/>
                <a:r>
                  <a:rPr lang="en-US" sz="1400" b="0"/>
                  <a:t>$123.7M / 21.0%</a:t>
                </a:r>
              </a:p>
            </p:txBody>
          </p:sp>
          <p:sp>
            <p:nvSpPr>
              <p:cNvPr id="30" name="TextBox 29">
                <a:extLst>
                  <a:ext uri="{FF2B5EF4-FFF2-40B4-BE49-F238E27FC236}">
                    <a16:creationId xmlns:a16="http://schemas.microsoft.com/office/drawing/2014/main" id="{9A25B7F6-A8D9-B305-C005-584220D9846E}"/>
                  </a:ext>
                </a:extLst>
              </p:cNvPr>
              <p:cNvSpPr txBox="1"/>
              <p:nvPr userDrawn="1"/>
            </p:nvSpPr>
            <p:spPr>
              <a:xfrm>
                <a:off x="7418041" y="2162428"/>
                <a:ext cx="1740969" cy="523220"/>
              </a:xfrm>
              <a:prstGeom prst="rect">
                <a:avLst/>
              </a:prstGeom>
            </p:spPr>
            <p:txBody>
              <a:bodyPr wrap="square">
                <a:spAutoFit/>
              </a:bodyPr>
              <a:lstStyle/>
              <a:p>
                <a:pPr algn="l"/>
                <a:r>
                  <a:rPr lang="en-US" sz="1400" b="1">
                    <a:solidFill>
                      <a:srgbClr val="8BC53F"/>
                    </a:solidFill>
                  </a:rPr>
                  <a:t>Other</a:t>
                </a:r>
              </a:p>
              <a:p>
                <a:pPr algn="l"/>
                <a:r>
                  <a:rPr lang="en-US" sz="1400" b="0"/>
                  <a:t>$7.8M / 1.3%</a:t>
                </a:r>
              </a:p>
            </p:txBody>
          </p:sp>
          <p:sp>
            <p:nvSpPr>
              <p:cNvPr id="31" name="TextBox 30">
                <a:extLst>
                  <a:ext uri="{FF2B5EF4-FFF2-40B4-BE49-F238E27FC236}">
                    <a16:creationId xmlns:a16="http://schemas.microsoft.com/office/drawing/2014/main" id="{554FF1B5-7DAA-8E29-6203-7DFB294E4406}"/>
                  </a:ext>
                </a:extLst>
              </p:cNvPr>
              <p:cNvSpPr txBox="1"/>
              <p:nvPr userDrawn="1"/>
            </p:nvSpPr>
            <p:spPr>
              <a:xfrm>
                <a:off x="9184449" y="1635765"/>
                <a:ext cx="1740969" cy="523220"/>
              </a:xfrm>
              <a:prstGeom prst="rect">
                <a:avLst/>
              </a:prstGeom>
            </p:spPr>
            <p:txBody>
              <a:bodyPr wrap="square">
                <a:spAutoFit/>
              </a:bodyPr>
              <a:lstStyle/>
              <a:p>
                <a:pPr algn="l"/>
                <a:r>
                  <a:rPr lang="en-US" sz="1400" b="1">
                    <a:solidFill>
                      <a:srgbClr val="CE5F39"/>
                    </a:solidFill>
                  </a:rPr>
                  <a:t>Interest</a:t>
                </a:r>
              </a:p>
              <a:p>
                <a:pPr algn="l"/>
                <a:r>
                  <a:rPr lang="en-US" sz="1400" b="0"/>
                  <a:t>$26.5M / 4.5%</a:t>
                </a:r>
              </a:p>
            </p:txBody>
          </p:sp>
          <p:sp>
            <p:nvSpPr>
              <p:cNvPr id="32" name="TextBox 31">
                <a:extLst>
                  <a:ext uri="{FF2B5EF4-FFF2-40B4-BE49-F238E27FC236}">
                    <a16:creationId xmlns:a16="http://schemas.microsoft.com/office/drawing/2014/main" id="{8932CA31-49B4-2A76-849C-CC6FD2CE97EE}"/>
                  </a:ext>
                </a:extLst>
              </p:cNvPr>
              <p:cNvSpPr txBox="1"/>
              <p:nvPr userDrawn="1"/>
            </p:nvSpPr>
            <p:spPr>
              <a:xfrm>
                <a:off x="9184449" y="2158985"/>
                <a:ext cx="1822531" cy="523220"/>
              </a:xfrm>
              <a:prstGeom prst="rect">
                <a:avLst/>
              </a:prstGeom>
            </p:spPr>
            <p:txBody>
              <a:bodyPr wrap="square">
                <a:spAutoFit/>
              </a:bodyPr>
              <a:lstStyle/>
              <a:p>
                <a:pPr algn="l"/>
                <a:r>
                  <a:rPr lang="en-US" sz="1400" b="1">
                    <a:solidFill>
                      <a:srgbClr val="52266F"/>
                    </a:solidFill>
                  </a:rPr>
                  <a:t>Intra-district Transfers</a:t>
                </a:r>
              </a:p>
              <a:p>
                <a:pPr algn="l"/>
                <a:r>
                  <a:rPr lang="en-US" sz="1400" b="0"/>
                  <a:t>$3.5M / 0.6%</a:t>
                </a:r>
              </a:p>
            </p:txBody>
          </p:sp>
          <p:sp>
            <p:nvSpPr>
              <p:cNvPr id="2" name="TextBox 1">
                <a:extLst>
                  <a:ext uri="{FF2B5EF4-FFF2-40B4-BE49-F238E27FC236}">
                    <a16:creationId xmlns:a16="http://schemas.microsoft.com/office/drawing/2014/main" id="{1B6B8CED-2020-7598-E3BB-5BAA4C580D53}"/>
                  </a:ext>
                </a:extLst>
              </p:cNvPr>
              <p:cNvSpPr txBox="1"/>
              <p:nvPr userDrawn="1"/>
            </p:nvSpPr>
            <p:spPr>
              <a:xfrm>
                <a:off x="9181378" y="1101807"/>
                <a:ext cx="1740969" cy="523220"/>
              </a:xfrm>
              <a:prstGeom prst="rect">
                <a:avLst/>
              </a:prstGeom>
            </p:spPr>
            <p:txBody>
              <a:bodyPr wrap="square">
                <a:spAutoFit/>
              </a:bodyPr>
              <a:lstStyle/>
              <a:p>
                <a:pPr algn="l"/>
                <a:r>
                  <a:rPr lang="en-US" sz="1400" b="1">
                    <a:solidFill>
                      <a:srgbClr val="FAAF40"/>
                    </a:solidFill>
                  </a:rPr>
                  <a:t>Self Insurance</a:t>
                </a:r>
              </a:p>
              <a:p>
                <a:pPr algn="l"/>
                <a:r>
                  <a:rPr lang="en-US" sz="1400" b="0"/>
                  <a:t>$6.7M / 1.2%</a:t>
                </a:r>
              </a:p>
            </p:txBody>
          </p:sp>
        </p:grpSp>
        <p:sp>
          <p:nvSpPr>
            <p:cNvPr id="12" name="TextBox 11">
              <a:extLst>
                <a:ext uri="{FF2B5EF4-FFF2-40B4-BE49-F238E27FC236}">
                  <a16:creationId xmlns:a16="http://schemas.microsoft.com/office/drawing/2014/main" id="{D74B2A84-2ACE-9FE4-FBA1-74045F158224}"/>
                </a:ext>
              </a:extLst>
            </p:cNvPr>
            <p:cNvSpPr txBox="1"/>
            <p:nvPr userDrawn="1"/>
          </p:nvSpPr>
          <p:spPr>
            <a:xfrm>
              <a:off x="7352726" y="663391"/>
              <a:ext cx="4226987" cy="437502"/>
            </a:xfrm>
            <a:prstGeom prst="rect">
              <a:avLst/>
            </a:prstGeom>
          </p:spPr>
          <p:txBody>
            <a:bodyPr wrap="square" anchor="ctr" anchorCtr="0">
              <a:noAutofit/>
            </a:bodyPr>
            <a:lstStyle/>
            <a:p>
              <a:pPr algn="l"/>
              <a:r>
                <a:rPr lang="en-US" sz="1600" b="0" spc="300"/>
                <a:t>WHERE THE MONEY COMES FROM</a:t>
              </a:r>
            </a:p>
          </p:txBody>
        </p:sp>
      </p:grpSp>
      <p:sp>
        <p:nvSpPr>
          <p:cNvPr id="6" name="Date Placeholder 3">
            <a:extLst>
              <a:ext uri="{FF2B5EF4-FFF2-40B4-BE49-F238E27FC236}">
                <a16:creationId xmlns:a16="http://schemas.microsoft.com/office/drawing/2014/main" id="{1DB0D344-A7D1-E16A-37E9-5970F213AAA0}"/>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8" name="Footer Placeholder 4">
            <a:extLst>
              <a:ext uri="{FF2B5EF4-FFF2-40B4-BE49-F238E27FC236}">
                <a16:creationId xmlns:a16="http://schemas.microsoft.com/office/drawing/2014/main" id="{ECC920A8-A5DC-FA1C-39DE-6A8D14A48872}"/>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BF021722-01AB-BB57-F47D-8702C39C4CFF}"/>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3312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par>
                                <p:cTn id="8" presetID="21" presetClass="entr" presetSubtype="1"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13" grpId="0">
        <p:bldAsOne/>
      </p:bldGraphic>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osolids">
    <p:spTree>
      <p:nvGrpSpPr>
        <p:cNvPr id="1" name=""/>
        <p:cNvGrpSpPr/>
        <p:nvPr/>
      </p:nvGrpSpPr>
      <p:grpSpPr>
        <a:xfrm>
          <a:off x="0" y="0"/>
          <a:ext cx="0" cy="0"/>
          <a:chOff x="0" y="0"/>
          <a:chExt cx="0" cy="0"/>
        </a:xfrm>
      </p:grpSpPr>
      <p:sp>
        <p:nvSpPr>
          <p:cNvPr id="45" name="Rectangle: Top Corners Rounded 44">
            <a:extLst>
              <a:ext uri="{FF2B5EF4-FFF2-40B4-BE49-F238E27FC236}">
                <a16:creationId xmlns:a16="http://schemas.microsoft.com/office/drawing/2014/main" id="{07BB6250-21ED-9CF6-94B4-B898514D3FAA}"/>
              </a:ext>
            </a:extLst>
          </p:cNvPr>
          <p:cNvSpPr/>
          <p:nvPr userDrawn="1"/>
        </p:nvSpPr>
        <p:spPr>
          <a:xfrm rot="10800000">
            <a:off x="410739" y="-5374"/>
            <a:ext cx="4569801" cy="2046211"/>
          </a:xfrm>
          <a:prstGeom prst="round2SameRect">
            <a:avLst>
              <a:gd name="adj1" fmla="val 14562"/>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6" name="Graphic 45">
            <a:extLst>
              <a:ext uri="{FF2B5EF4-FFF2-40B4-BE49-F238E27FC236}">
                <a16:creationId xmlns:a16="http://schemas.microsoft.com/office/drawing/2014/main" id="{4A08BD07-76C1-4C82-B1E2-8F79BFBB462C}"/>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29446" r="2"/>
          <a:stretch/>
        </p:blipFill>
        <p:spPr>
          <a:xfrm>
            <a:off x="410739" y="245660"/>
            <a:ext cx="4569801" cy="1795179"/>
          </a:xfrm>
          <a:prstGeom prst="roundRect">
            <a:avLst>
              <a:gd name="adj" fmla="val 16702"/>
            </a:avLst>
          </a:prstGeom>
        </p:spPr>
      </p:pic>
      <p:pic>
        <p:nvPicPr>
          <p:cNvPr id="13" name="Picture 12">
            <a:extLst>
              <a:ext uri="{FF2B5EF4-FFF2-40B4-BE49-F238E27FC236}">
                <a16:creationId xmlns:a16="http://schemas.microsoft.com/office/drawing/2014/main" id="{8FB0BC7B-C248-7C55-D02D-6A8DE8477ED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80540" y="3040601"/>
            <a:ext cx="7211460" cy="3288487"/>
          </a:xfrm>
          <a:prstGeom prst="rect">
            <a:avLst/>
          </a:prstGeom>
        </p:spPr>
      </p:pic>
      <p:sp>
        <p:nvSpPr>
          <p:cNvPr id="14" name="TextBox 13">
            <a:extLst>
              <a:ext uri="{FF2B5EF4-FFF2-40B4-BE49-F238E27FC236}">
                <a16:creationId xmlns:a16="http://schemas.microsoft.com/office/drawing/2014/main" id="{96D5B231-CAE2-6B9C-6D9F-081A0FAFD8B6}"/>
              </a:ext>
            </a:extLst>
          </p:cNvPr>
          <p:cNvSpPr txBox="1"/>
          <p:nvPr userDrawn="1"/>
        </p:nvSpPr>
        <p:spPr>
          <a:xfrm>
            <a:off x="10195944" y="418007"/>
            <a:ext cx="1699183" cy="783193"/>
          </a:xfrm>
          <a:prstGeom prst="roundRect">
            <a:avLst/>
          </a:prstGeom>
          <a:solidFill>
            <a:schemeClr val="bg1"/>
          </a:solidFill>
          <a:ln w="19050">
            <a:solidFill>
              <a:schemeClr val="bg2">
                <a:lumMod val="50000"/>
              </a:schemeClr>
            </a:solidFill>
          </a:ln>
        </p:spPr>
        <p:txBody>
          <a:bodyPr wrap="square">
            <a:spAutoFit/>
          </a:bodyPr>
          <a:lstStyle/>
          <a:p>
            <a:pPr algn="l"/>
            <a:r>
              <a:rPr lang="en-US" sz="1000" i="1">
                <a:latin typeface="Arial-BoldMT"/>
              </a:rPr>
              <a:t>Allocations Based on:</a:t>
            </a:r>
          </a:p>
          <a:p>
            <a:pPr algn="l"/>
            <a:r>
              <a:rPr lang="en-US" sz="1000" i="1">
                <a:latin typeface="Arial-BoldMT"/>
              </a:rPr>
              <a:t>506 Tons per day</a:t>
            </a:r>
          </a:p>
          <a:p>
            <a:pPr algn="l"/>
            <a:r>
              <a:rPr lang="en-US" sz="1000" i="1">
                <a:latin typeface="Arial-BoldMT"/>
              </a:rPr>
              <a:t>142 Trucks per week</a:t>
            </a:r>
          </a:p>
          <a:p>
            <a:pPr algn="l"/>
            <a:r>
              <a:rPr lang="en-US" sz="1000" i="1"/>
              <a:t>Revised 05/20/2025</a:t>
            </a:r>
          </a:p>
        </p:txBody>
      </p:sp>
      <p:cxnSp>
        <p:nvCxnSpPr>
          <p:cNvPr id="15" name="Straight Arrow Connector 14">
            <a:extLst>
              <a:ext uri="{FF2B5EF4-FFF2-40B4-BE49-F238E27FC236}">
                <a16:creationId xmlns:a16="http://schemas.microsoft.com/office/drawing/2014/main" id="{C56F4782-2FBB-421E-7612-C799E0B7F2B3}"/>
              </a:ext>
            </a:extLst>
          </p:cNvPr>
          <p:cNvCxnSpPr>
            <a:cxnSpLocks/>
          </p:cNvCxnSpPr>
          <p:nvPr userDrawn="1"/>
        </p:nvCxnSpPr>
        <p:spPr>
          <a:xfrm>
            <a:off x="6298852" y="1848161"/>
            <a:ext cx="0" cy="1741694"/>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C95B2C-A6DD-B2D8-BAA2-F81BFDAE24A9}"/>
              </a:ext>
            </a:extLst>
          </p:cNvPr>
          <p:cNvCxnSpPr>
            <a:cxnSpLocks/>
          </p:cNvCxnSpPr>
          <p:nvPr userDrawn="1"/>
        </p:nvCxnSpPr>
        <p:spPr>
          <a:xfrm>
            <a:off x="6685871" y="2806270"/>
            <a:ext cx="0" cy="106643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B058F8-C5AA-F9F3-1134-58FCC12B9818}"/>
              </a:ext>
            </a:extLst>
          </p:cNvPr>
          <p:cNvCxnSpPr>
            <a:cxnSpLocks/>
          </p:cNvCxnSpPr>
          <p:nvPr userDrawn="1"/>
        </p:nvCxnSpPr>
        <p:spPr>
          <a:xfrm>
            <a:off x="8048274" y="1854535"/>
            <a:ext cx="0" cy="20997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D66ACC-7222-A9F3-1C79-0171B642D95C}"/>
              </a:ext>
            </a:extLst>
          </p:cNvPr>
          <p:cNvCxnSpPr>
            <a:cxnSpLocks/>
            <a:stCxn id="39" idx="2"/>
          </p:cNvCxnSpPr>
          <p:nvPr userDrawn="1"/>
        </p:nvCxnSpPr>
        <p:spPr>
          <a:xfrm>
            <a:off x="7803380" y="987074"/>
            <a:ext cx="0" cy="3468013"/>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99AB9A3-735B-F8BC-F5FE-E53D435C6D8B}"/>
              </a:ext>
            </a:extLst>
          </p:cNvPr>
          <p:cNvCxnSpPr>
            <a:cxnSpLocks/>
            <a:stCxn id="40" idx="1"/>
          </p:cNvCxnSpPr>
          <p:nvPr userDrawn="1"/>
        </p:nvCxnSpPr>
        <p:spPr>
          <a:xfrm flipH="1">
            <a:off x="7933425" y="3811221"/>
            <a:ext cx="243477" cy="607180"/>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CAE9FF-A5FB-1D84-1FC2-F3C162485796}"/>
              </a:ext>
            </a:extLst>
          </p:cNvPr>
          <p:cNvCxnSpPr>
            <a:cxnSpLocks/>
            <a:stCxn id="41" idx="3"/>
          </p:cNvCxnSpPr>
          <p:nvPr userDrawn="1"/>
        </p:nvCxnSpPr>
        <p:spPr>
          <a:xfrm flipV="1">
            <a:off x="6578524" y="4793762"/>
            <a:ext cx="1077218" cy="341980"/>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4AC88E-DC5E-77AD-B3B2-EE88E5116FF1}"/>
              </a:ext>
            </a:extLst>
          </p:cNvPr>
          <p:cNvCxnSpPr>
            <a:cxnSpLocks/>
            <a:stCxn id="35" idx="3"/>
          </p:cNvCxnSpPr>
          <p:nvPr userDrawn="1"/>
        </p:nvCxnSpPr>
        <p:spPr>
          <a:xfrm flipV="1">
            <a:off x="8900884" y="5418908"/>
            <a:ext cx="1076715" cy="569598"/>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45AF6B-681B-7C12-2C3B-B4943D9AFE8B}"/>
              </a:ext>
            </a:extLst>
          </p:cNvPr>
          <p:cNvSpPr txBox="1"/>
          <p:nvPr userDrawn="1"/>
        </p:nvSpPr>
        <p:spPr>
          <a:xfrm>
            <a:off x="9551408" y="5678624"/>
            <a:ext cx="2279416" cy="61293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r>
              <a:rPr lang="en-US" sz="1000" b="1" i="0" u="none" strike="noStrike" baseline="0">
                <a:latin typeface="Arial-BoldMT"/>
              </a:rPr>
              <a:t> </a:t>
            </a:r>
            <a:r>
              <a:rPr lang="en-US" sz="1000" b="1">
                <a:latin typeface="ArialMT"/>
              </a:rPr>
              <a:t>Landfill and Lime stabilization</a:t>
            </a:r>
          </a:p>
          <a:p>
            <a:pPr algn="l"/>
            <a:r>
              <a:rPr lang="en-US" sz="1000">
                <a:latin typeface="ArialMT"/>
              </a:rPr>
              <a:t>Tule Ranch – </a:t>
            </a:r>
            <a:r>
              <a:rPr lang="en-US" sz="1000" err="1">
                <a:latin typeface="ArialMT"/>
              </a:rPr>
              <a:t>AgTech</a:t>
            </a:r>
            <a:endParaRPr lang="en-US" sz="1000">
              <a:latin typeface="ArialMT"/>
            </a:endParaRPr>
          </a:p>
        </p:txBody>
      </p:sp>
      <p:cxnSp>
        <p:nvCxnSpPr>
          <p:cNvPr id="23" name="Straight Arrow Connector 22">
            <a:extLst>
              <a:ext uri="{FF2B5EF4-FFF2-40B4-BE49-F238E27FC236}">
                <a16:creationId xmlns:a16="http://schemas.microsoft.com/office/drawing/2014/main" id="{2F3085FD-D671-4BAE-CA05-FB5497DFD21B}"/>
              </a:ext>
            </a:extLst>
          </p:cNvPr>
          <p:cNvCxnSpPr>
            <a:cxnSpLocks/>
            <a:stCxn id="22" idx="0"/>
          </p:cNvCxnSpPr>
          <p:nvPr userDrawn="1"/>
        </p:nvCxnSpPr>
        <p:spPr>
          <a:xfrm flipH="1" flipV="1">
            <a:off x="9977599" y="5418908"/>
            <a:ext cx="713517" cy="259716"/>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8DF230-58DC-6A73-ABF8-5A6F953A4E04}"/>
              </a:ext>
            </a:extLst>
          </p:cNvPr>
          <p:cNvSpPr txBox="1"/>
          <p:nvPr userDrawn="1"/>
        </p:nvSpPr>
        <p:spPr>
          <a:xfrm>
            <a:off x="5563258" y="3084758"/>
            <a:ext cx="905574" cy="400110"/>
          </a:xfrm>
          <a:prstGeom prst="rect">
            <a:avLst/>
          </a:prstGeom>
          <a:noFill/>
        </p:spPr>
        <p:txBody>
          <a:bodyPr wrap="square">
            <a:spAutoFit/>
          </a:bodyPr>
          <a:lstStyle/>
          <a:p>
            <a:pPr algn="ctr"/>
            <a:r>
              <a:rPr lang="en-US" sz="2000" b="1">
                <a:solidFill>
                  <a:schemeClr val="bg1"/>
                </a:solidFill>
              </a:rPr>
              <a:t>CA</a:t>
            </a:r>
          </a:p>
        </p:txBody>
      </p:sp>
      <p:sp>
        <p:nvSpPr>
          <p:cNvPr id="25" name="TextBox 24">
            <a:extLst>
              <a:ext uri="{FF2B5EF4-FFF2-40B4-BE49-F238E27FC236}">
                <a16:creationId xmlns:a16="http://schemas.microsoft.com/office/drawing/2014/main" id="{7AF930FD-7C97-C15B-C151-253334187574}"/>
              </a:ext>
            </a:extLst>
          </p:cNvPr>
          <p:cNvSpPr txBox="1"/>
          <p:nvPr userDrawn="1"/>
        </p:nvSpPr>
        <p:spPr>
          <a:xfrm>
            <a:off x="9011260" y="3063113"/>
            <a:ext cx="905574" cy="400110"/>
          </a:xfrm>
          <a:prstGeom prst="rect">
            <a:avLst/>
          </a:prstGeom>
          <a:noFill/>
        </p:spPr>
        <p:txBody>
          <a:bodyPr wrap="square">
            <a:spAutoFit/>
          </a:bodyPr>
          <a:lstStyle/>
          <a:p>
            <a:pPr algn="ctr"/>
            <a:r>
              <a:rPr lang="en-US" sz="2000" b="1">
                <a:solidFill>
                  <a:schemeClr val="bg1"/>
                </a:solidFill>
              </a:rPr>
              <a:t>NV</a:t>
            </a:r>
          </a:p>
        </p:txBody>
      </p:sp>
      <p:sp>
        <p:nvSpPr>
          <p:cNvPr id="26" name="TextBox 25">
            <a:extLst>
              <a:ext uri="{FF2B5EF4-FFF2-40B4-BE49-F238E27FC236}">
                <a16:creationId xmlns:a16="http://schemas.microsoft.com/office/drawing/2014/main" id="{F6D6A968-7AD8-0411-57C7-EC6CF1ACB233}"/>
              </a:ext>
            </a:extLst>
          </p:cNvPr>
          <p:cNvSpPr txBox="1"/>
          <p:nvPr userDrawn="1"/>
        </p:nvSpPr>
        <p:spPr>
          <a:xfrm>
            <a:off x="10603317" y="3063113"/>
            <a:ext cx="905574" cy="400110"/>
          </a:xfrm>
          <a:prstGeom prst="rect">
            <a:avLst/>
          </a:prstGeom>
          <a:noFill/>
        </p:spPr>
        <p:txBody>
          <a:bodyPr wrap="square">
            <a:spAutoFit/>
          </a:bodyPr>
          <a:lstStyle/>
          <a:p>
            <a:pPr algn="ctr"/>
            <a:r>
              <a:rPr lang="en-US" sz="2000" b="1">
                <a:solidFill>
                  <a:schemeClr val="bg1"/>
                </a:solidFill>
              </a:rPr>
              <a:t>AZ</a:t>
            </a:r>
          </a:p>
        </p:txBody>
      </p:sp>
      <p:sp>
        <p:nvSpPr>
          <p:cNvPr id="27" name="TextBox 26">
            <a:extLst>
              <a:ext uri="{FF2B5EF4-FFF2-40B4-BE49-F238E27FC236}">
                <a16:creationId xmlns:a16="http://schemas.microsoft.com/office/drawing/2014/main" id="{7A82FD1C-3582-BD9A-7891-E0D68AD595DA}"/>
              </a:ext>
            </a:extLst>
          </p:cNvPr>
          <p:cNvSpPr txBox="1"/>
          <p:nvPr userDrawn="1"/>
        </p:nvSpPr>
        <p:spPr>
          <a:xfrm>
            <a:off x="6510671" y="3595709"/>
            <a:ext cx="1412931" cy="276999"/>
          </a:xfrm>
          <a:prstGeom prst="rect">
            <a:avLst/>
          </a:prstGeom>
          <a:noFill/>
        </p:spPr>
        <p:txBody>
          <a:bodyPr wrap="square">
            <a:spAutoFit/>
          </a:bodyPr>
          <a:lstStyle/>
          <a:p>
            <a:pPr algn="ctr"/>
            <a:r>
              <a:rPr lang="en-US" sz="1200" b="1" i="1">
                <a:solidFill>
                  <a:schemeClr val="bg1"/>
                </a:solidFill>
              </a:rPr>
              <a:t>Kern County</a:t>
            </a:r>
          </a:p>
        </p:txBody>
      </p:sp>
      <p:sp>
        <p:nvSpPr>
          <p:cNvPr id="28" name="TextBox 27">
            <a:extLst>
              <a:ext uri="{FF2B5EF4-FFF2-40B4-BE49-F238E27FC236}">
                <a16:creationId xmlns:a16="http://schemas.microsoft.com/office/drawing/2014/main" id="{6C0359D9-1356-A595-BA05-F9BF95F91421}"/>
              </a:ext>
            </a:extLst>
          </p:cNvPr>
          <p:cNvSpPr txBox="1"/>
          <p:nvPr userDrawn="1"/>
        </p:nvSpPr>
        <p:spPr>
          <a:xfrm>
            <a:off x="6529224" y="4082148"/>
            <a:ext cx="1307888" cy="461665"/>
          </a:xfrm>
          <a:prstGeom prst="rect">
            <a:avLst/>
          </a:prstGeom>
          <a:noFill/>
        </p:spPr>
        <p:txBody>
          <a:bodyPr wrap="square">
            <a:spAutoFit/>
          </a:bodyPr>
          <a:lstStyle/>
          <a:p>
            <a:pPr algn="ctr"/>
            <a:r>
              <a:rPr lang="en-US" sz="1200" b="1" i="1">
                <a:solidFill>
                  <a:schemeClr val="bg1"/>
                </a:solidFill>
              </a:rPr>
              <a:t>Los Angeles County</a:t>
            </a:r>
          </a:p>
        </p:txBody>
      </p:sp>
      <p:sp>
        <p:nvSpPr>
          <p:cNvPr id="29" name="TextBox 28">
            <a:extLst>
              <a:ext uri="{FF2B5EF4-FFF2-40B4-BE49-F238E27FC236}">
                <a16:creationId xmlns:a16="http://schemas.microsoft.com/office/drawing/2014/main" id="{17FB0188-D520-3185-4940-E52FF08FD528}"/>
              </a:ext>
            </a:extLst>
          </p:cNvPr>
          <p:cNvSpPr txBox="1"/>
          <p:nvPr userDrawn="1"/>
        </p:nvSpPr>
        <p:spPr>
          <a:xfrm>
            <a:off x="7870436" y="4957243"/>
            <a:ext cx="1231158" cy="461665"/>
          </a:xfrm>
          <a:prstGeom prst="rect">
            <a:avLst/>
          </a:prstGeom>
          <a:noFill/>
        </p:spPr>
        <p:txBody>
          <a:bodyPr wrap="square">
            <a:spAutoFit/>
          </a:bodyPr>
          <a:lstStyle/>
          <a:p>
            <a:pPr algn="ctr"/>
            <a:r>
              <a:rPr lang="en-US" sz="1200" b="1" i="1">
                <a:solidFill>
                  <a:schemeClr val="bg1"/>
                </a:solidFill>
              </a:rPr>
              <a:t>San Diego County</a:t>
            </a:r>
          </a:p>
        </p:txBody>
      </p:sp>
      <p:sp>
        <p:nvSpPr>
          <p:cNvPr id="30" name="TextBox 29">
            <a:extLst>
              <a:ext uri="{FF2B5EF4-FFF2-40B4-BE49-F238E27FC236}">
                <a16:creationId xmlns:a16="http://schemas.microsoft.com/office/drawing/2014/main" id="{88D0858D-3E18-9FDE-91DC-927ED0C06BF3}"/>
              </a:ext>
            </a:extLst>
          </p:cNvPr>
          <p:cNvSpPr txBox="1"/>
          <p:nvPr userDrawn="1"/>
        </p:nvSpPr>
        <p:spPr>
          <a:xfrm>
            <a:off x="10127436" y="5025051"/>
            <a:ext cx="703154" cy="461665"/>
          </a:xfrm>
          <a:prstGeom prst="rect">
            <a:avLst/>
          </a:prstGeom>
          <a:noFill/>
        </p:spPr>
        <p:txBody>
          <a:bodyPr wrap="square">
            <a:spAutoFit/>
          </a:bodyPr>
          <a:lstStyle/>
          <a:p>
            <a:pPr algn="ctr"/>
            <a:r>
              <a:rPr lang="en-US" sz="1200" b="1" i="1">
                <a:solidFill>
                  <a:schemeClr val="bg1"/>
                </a:solidFill>
              </a:rPr>
              <a:t>Yuma County</a:t>
            </a:r>
          </a:p>
        </p:txBody>
      </p:sp>
      <p:sp>
        <p:nvSpPr>
          <p:cNvPr id="31" name="TextBox 30">
            <a:extLst>
              <a:ext uri="{FF2B5EF4-FFF2-40B4-BE49-F238E27FC236}">
                <a16:creationId xmlns:a16="http://schemas.microsoft.com/office/drawing/2014/main" id="{7EE7214F-28CC-E9B0-311A-A933766F231B}"/>
              </a:ext>
            </a:extLst>
          </p:cNvPr>
          <p:cNvSpPr txBox="1"/>
          <p:nvPr userDrawn="1"/>
        </p:nvSpPr>
        <p:spPr>
          <a:xfrm>
            <a:off x="6298852" y="4589167"/>
            <a:ext cx="703154" cy="276999"/>
          </a:xfrm>
          <a:prstGeom prst="rect">
            <a:avLst/>
          </a:prstGeom>
          <a:noFill/>
        </p:spPr>
        <p:txBody>
          <a:bodyPr wrap="square">
            <a:spAutoFit/>
          </a:bodyPr>
          <a:lstStyle/>
          <a:p>
            <a:pPr algn="ctr"/>
            <a:r>
              <a:rPr lang="en-US" sz="1200" b="1" i="1">
                <a:solidFill>
                  <a:srgbClr val="1B75BB"/>
                </a:solidFill>
              </a:rPr>
              <a:t>OC SAN</a:t>
            </a:r>
          </a:p>
        </p:txBody>
      </p:sp>
      <p:cxnSp>
        <p:nvCxnSpPr>
          <p:cNvPr id="32" name="Straight Arrow Connector 31">
            <a:extLst>
              <a:ext uri="{FF2B5EF4-FFF2-40B4-BE49-F238E27FC236}">
                <a16:creationId xmlns:a16="http://schemas.microsoft.com/office/drawing/2014/main" id="{A456DEED-6AA4-811E-951F-35FB07E92927}"/>
              </a:ext>
            </a:extLst>
          </p:cNvPr>
          <p:cNvCxnSpPr>
            <a:cxnSpLocks/>
          </p:cNvCxnSpPr>
          <p:nvPr userDrawn="1"/>
        </p:nvCxnSpPr>
        <p:spPr>
          <a:xfrm>
            <a:off x="10573733" y="2818537"/>
            <a:ext cx="0" cy="1751137"/>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E1B7F8-6CFE-1FEA-F6C5-9A716A3BCAA4}"/>
              </a:ext>
            </a:extLst>
          </p:cNvPr>
          <p:cNvSpPr txBox="1"/>
          <p:nvPr userDrawn="1"/>
        </p:nvSpPr>
        <p:spPr>
          <a:xfrm>
            <a:off x="10030412" y="4304235"/>
            <a:ext cx="1134348" cy="276999"/>
          </a:xfrm>
          <a:prstGeom prst="rect">
            <a:avLst/>
          </a:prstGeom>
          <a:noFill/>
        </p:spPr>
        <p:txBody>
          <a:bodyPr wrap="square">
            <a:spAutoFit/>
          </a:bodyPr>
          <a:lstStyle/>
          <a:p>
            <a:pPr algn="ctr"/>
            <a:r>
              <a:rPr lang="en-US" sz="1200" b="1" i="1">
                <a:solidFill>
                  <a:schemeClr val="bg1"/>
                </a:solidFill>
              </a:rPr>
              <a:t>La Paz County</a:t>
            </a:r>
          </a:p>
        </p:txBody>
      </p:sp>
      <p:sp>
        <p:nvSpPr>
          <p:cNvPr id="34" name="TextBox 33">
            <a:extLst>
              <a:ext uri="{FF2B5EF4-FFF2-40B4-BE49-F238E27FC236}">
                <a16:creationId xmlns:a16="http://schemas.microsoft.com/office/drawing/2014/main" id="{51FE4E13-0A0A-7762-DA4B-B21D856D8BA5}"/>
              </a:ext>
            </a:extLst>
          </p:cNvPr>
          <p:cNvSpPr txBox="1"/>
          <p:nvPr userDrawn="1"/>
        </p:nvSpPr>
        <p:spPr>
          <a:xfrm>
            <a:off x="9585859" y="2377066"/>
            <a:ext cx="1959108" cy="44267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Fail-safe Back-up Compost</a:t>
            </a:r>
          </a:p>
          <a:p>
            <a:pPr algn="l"/>
            <a:r>
              <a:rPr lang="en-US" sz="1000" b="0" i="0" u="none" strike="noStrike" baseline="0" err="1">
                <a:latin typeface="ArialMT"/>
              </a:rPr>
              <a:t>Synagro</a:t>
            </a:r>
            <a:r>
              <a:rPr lang="en-US" sz="1000">
                <a:latin typeface="ArialMT"/>
              </a:rPr>
              <a:t> – AZ Soils</a:t>
            </a:r>
            <a:endParaRPr lang="en-US" sz="1000" b="0" i="0" u="none" strike="noStrike" baseline="0">
              <a:latin typeface="ArialMT"/>
            </a:endParaRPr>
          </a:p>
        </p:txBody>
      </p:sp>
      <p:sp>
        <p:nvSpPr>
          <p:cNvPr id="35" name="TextBox 34">
            <a:extLst>
              <a:ext uri="{FF2B5EF4-FFF2-40B4-BE49-F238E27FC236}">
                <a16:creationId xmlns:a16="http://schemas.microsoft.com/office/drawing/2014/main" id="{536DC283-C555-8982-1B15-EE30E6C1CAB1}"/>
              </a:ext>
            </a:extLst>
          </p:cNvPr>
          <p:cNvSpPr txBox="1"/>
          <p:nvPr userDrawn="1"/>
        </p:nvSpPr>
        <p:spPr>
          <a:xfrm>
            <a:off x="6650429" y="5682039"/>
            <a:ext cx="225045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45% Land Application</a:t>
            </a:r>
          </a:p>
          <a:p>
            <a:pPr algn="l"/>
            <a:r>
              <a:rPr lang="en-US" sz="1000" b="0" i="0" u="none" strike="noStrike" baseline="0">
                <a:latin typeface="ArialMT"/>
              </a:rPr>
              <a:t>Tule Ranch</a:t>
            </a:r>
            <a:r>
              <a:rPr lang="en-US" sz="1000">
                <a:latin typeface="ArialMT"/>
              </a:rPr>
              <a:t> – </a:t>
            </a:r>
            <a:r>
              <a:rPr lang="en-US" sz="1000" err="1">
                <a:latin typeface="ArialMT"/>
              </a:rPr>
              <a:t>AgTech</a:t>
            </a:r>
            <a:endParaRPr lang="en-US" sz="1000" b="0" i="0" u="none" strike="noStrike" baseline="0">
              <a:latin typeface="ArialMT"/>
            </a:endParaRPr>
          </a:p>
          <a:p>
            <a:pPr algn="l"/>
            <a:r>
              <a:rPr lang="en-US" sz="1000" b="0" i="0" u="none" strike="noStrike" baseline="0">
                <a:latin typeface="ArialMT"/>
              </a:rPr>
              <a:t>227 tons/day, 64 trucks/week</a:t>
            </a:r>
            <a:endParaRPr lang="en-US" sz="1000" b="1"/>
          </a:p>
        </p:txBody>
      </p:sp>
      <p:cxnSp>
        <p:nvCxnSpPr>
          <p:cNvPr id="36" name="Straight Arrow Connector 35">
            <a:extLst>
              <a:ext uri="{FF2B5EF4-FFF2-40B4-BE49-F238E27FC236}">
                <a16:creationId xmlns:a16="http://schemas.microsoft.com/office/drawing/2014/main" id="{DBE3659B-466F-F567-03BF-5299EC408DAC}"/>
              </a:ext>
            </a:extLst>
          </p:cNvPr>
          <p:cNvCxnSpPr>
            <a:cxnSpLocks/>
            <a:stCxn id="31" idx="3"/>
          </p:cNvCxnSpPr>
          <p:nvPr userDrawn="1"/>
        </p:nvCxnSpPr>
        <p:spPr>
          <a:xfrm flipV="1">
            <a:off x="7002006" y="4704856"/>
            <a:ext cx="565607" cy="22811"/>
          </a:xfrm>
          <a:prstGeom prst="straightConnector1">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96DE00-F1C3-D411-C8A2-4D4AEF405C48}"/>
              </a:ext>
            </a:extLst>
          </p:cNvPr>
          <p:cNvSpPr txBox="1"/>
          <p:nvPr userDrawn="1"/>
        </p:nvSpPr>
        <p:spPr>
          <a:xfrm>
            <a:off x="5310608" y="1235227"/>
            <a:ext cx="1976487"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16%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Liberty Compost</a:t>
            </a:r>
          </a:p>
          <a:p>
            <a:pPr algn="l"/>
            <a:r>
              <a:rPr lang="en-US" sz="1000" b="0" i="0" u="none" strike="noStrike" baseline="0">
                <a:latin typeface="ArialMT"/>
              </a:rPr>
              <a:t>85 tons/day, 24 trucks/week</a:t>
            </a:r>
            <a:endParaRPr lang="en-US" sz="1000" b="1"/>
          </a:p>
        </p:txBody>
      </p:sp>
      <p:sp>
        <p:nvSpPr>
          <p:cNvPr id="38" name="TextBox 37">
            <a:extLst>
              <a:ext uri="{FF2B5EF4-FFF2-40B4-BE49-F238E27FC236}">
                <a16:creationId xmlns:a16="http://schemas.microsoft.com/office/drawing/2014/main" id="{EC379F96-6839-E6FC-79C9-9C7A0129413B}"/>
              </a:ext>
            </a:extLst>
          </p:cNvPr>
          <p:cNvSpPr txBox="1"/>
          <p:nvPr userDrawn="1"/>
        </p:nvSpPr>
        <p:spPr>
          <a:xfrm>
            <a:off x="5943178" y="2205603"/>
            <a:ext cx="197368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16% Compost</a:t>
            </a:r>
          </a:p>
          <a:p>
            <a:pPr algn="l"/>
            <a:r>
              <a:rPr lang="en-US" sz="1000" b="0" i="0" u="none" strike="noStrike" baseline="0" err="1">
                <a:latin typeface="ArialMT"/>
              </a:rPr>
              <a:t>Synagro</a:t>
            </a:r>
            <a:r>
              <a:rPr lang="en-US" sz="1000">
                <a:latin typeface="ArialMT"/>
              </a:rPr>
              <a:t> – </a:t>
            </a:r>
            <a:r>
              <a:rPr lang="en-US" sz="1000" b="0" i="0" u="none" strike="noStrike" baseline="0">
                <a:latin typeface="ArialMT"/>
              </a:rPr>
              <a:t>South Kern</a:t>
            </a:r>
          </a:p>
          <a:p>
            <a:pPr algn="l"/>
            <a:r>
              <a:rPr lang="en-US" sz="1000" b="0" i="0" u="none" strike="noStrike" baseline="0">
                <a:latin typeface="ArialMT"/>
              </a:rPr>
              <a:t>79 tons/day, 22 trucks/week</a:t>
            </a:r>
            <a:endParaRPr lang="en-US" sz="1000" b="1"/>
          </a:p>
        </p:txBody>
      </p:sp>
      <p:sp>
        <p:nvSpPr>
          <p:cNvPr id="39" name="TextBox 38">
            <a:extLst>
              <a:ext uri="{FF2B5EF4-FFF2-40B4-BE49-F238E27FC236}">
                <a16:creationId xmlns:a16="http://schemas.microsoft.com/office/drawing/2014/main" id="{012A110A-D40C-AEB6-E452-2B7C1E2F76B2}"/>
              </a:ext>
            </a:extLst>
          </p:cNvPr>
          <p:cNvSpPr txBox="1"/>
          <p:nvPr userDrawn="1"/>
        </p:nvSpPr>
        <p:spPr>
          <a:xfrm>
            <a:off x="6893595" y="374140"/>
            <a:ext cx="1819569"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4.4% Compost</a:t>
            </a:r>
          </a:p>
          <a:p>
            <a:pPr algn="l"/>
            <a:r>
              <a:rPr lang="en-US" sz="1000" b="0" i="0" u="none" strike="noStrike" baseline="0">
                <a:latin typeface="ArialMT"/>
              </a:rPr>
              <a:t>IERCA</a:t>
            </a:r>
            <a:r>
              <a:rPr lang="en-US" sz="1000">
                <a:latin typeface="ArialMT"/>
              </a:rPr>
              <a:t> – Inland Empire</a:t>
            </a:r>
            <a:endParaRPr lang="en-US" sz="1000" b="0" i="0" u="none" strike="noStrike" baseline="0">
              <a:latin typeface="ArialMT"/>
            </a:endParaRPr>
          </a:p>
          <a:p>
            <a:pPr algn="l"/>
            <a:r>
              <a:rPr lang="en-US" sz="1000" b="0" i="0" u="none" strike="noStrike" baseline="0">
                <a:latin typeface="ArialMT"/>
              </a:rPr>
              <a:t>22 tons/day, 6 trucks/week</a:t>
            </a:r>
            <a:endParaRPr lang="en-US" sz="1000" b="1"/>
          </a:p>
        </p:txBody>
      </p:sp>
      <p:sp>
        <p:nvSpPr>
          <p:cNvPr id="40" name="TextBox 39">
            <a:extLst>
              <a:ext uri="{FF2B5EF4-FFF2-40B4-BE49-F238E27FC236}">
                <a16:creationId xmlns:a16="http://schemas.microsoft.com/office/drawing/2014/main" id="{1E6A49C5-B35C-13FE-EBB6-A08D73BF1B9F}"/>
              </a:ext>
            </a:extLst>
          </p:cNvPr>
          <p:cNvSpPr txBox="1"/>
          <p:nvPr userDrawn="1"/>
        </p:nvSpPr>
        <p:spPr>
          <a:xfrm>
            <a:off x="8176902" y="3504754"/>
            <a:ext cx="2323058"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0% Pellets and Biochar</a:t>
            </a:r>
          </a:p>
          <a:p>
            <a:r>
              <a:rPr lang="en-US" sz="1000" err="1">
                <a:latin typeface="ArialMT"/>
              </a:rPr>
              <a:t>Anaergia</a:t>
            </a:r>
            <a:r>
              <a:rPr lang="en-US" sz="1000">
                <a:latin typeface="ArialMT"/>
              </a:rPr>
              <a:t> – Rialto Bioenergy Facility</a:t>
            </a:r>
            <a:endParaRPr lang="en-US" sz="1000" b="0" i="0" u="none" strike="noStrike" baseline="0">
              <a:latin typeface="ArialMT"/>
            </a:endParaRPr>
          </a:p>
          <a:p>
            <a:pPr algn="l"/>
            <a:r>
              <a:rPr lang="en-US" sz="1000" b="0" i="0" u="none" strike="noStrike" baseline="0">
                <a:latin typeface="ArialMT"/>
              </a:rPr>
              <a:t>0 tons/day, 0 trucks/week</a:t>
            </a:r>
            <a:endParaRPr lang="en-US" sz="1000" b="1"/>
          </a:p>
        </p:txBody>
      </p:sp>
      <p:sp>
        <p:nvSpPr>
          <p:cNvPr id="41" name="TextBox 40">
            <a:extLst>
              <a:ext uri="{FF2B5EF4-FFF2-40B4-BE49-F238E27FC236}">
                <a16:creationId xmlns:a16="http://schemas.microsoft.com/office/drawing/2014/main" id="{9B411215-BCDD-0E42-1E74-916867144415}"/>
              </a:ext>
            </a:extLst>
          </p:cNvPr>
          <p:cNvSpPr txBox="1"/>
          <p:nvPr userDrawn="1"/>
        </p:nvSpPr>
        <p:spPr>
          <a:xfrm>
            <a:off x="4607019" y="4914405"/>
            <a:ext cx="1971505" cy="442674"/>
          </a:xfrm>
          <a:prstGeom prst="roundRect">
            <a:avLst/>
          </a:prstGeom>
          <a:solidFill>
            <a:schemeClr val="bg1"/>
          </a:solidFill>
          <a:ln w="19050">
            <a:solidFill>
              <a:srgbClr val="1B75BB"/>
            </a:solidFill>
          </a:ln>
        </p:spPr>
        <p:txBody>
          <a:bodyPr wrap="square">
            <a:spAutoFit/>
          </a:bodyPr>
          <a:lstStyle/>
          <a:p>
            <a:pPr algn="l"/>
            <a:r>
              <a:rPr lang="en-US" sz="1000" b="1">
                <a:latin typeface="Arial-BoldMT"/>
              </a:rPr>
              <a:t>Fail-safe Back-up</a:t>
            </a:r>
            <a:r>
              <a:rPr lang="en-US" sz="1000" b="1" i="0" u="none" strike="noStrike" baseline="0">
                <a:latin typeface="Arial-BoldMT"/>
              </a:rPr>
              <a:t> </a:t>
            </a:r>
            <a:r>
              <a:rPr lang="en-US" sz="1000" b="1">
                <a:latin typeface="ArialMT"/>
              </a:rPr>
              <a:t>Landfill</a:t>
            </a:r>
          </a:p>
          <a:p>
            <a:pPr algn="l"/>
            <a:r>
              <a:rPr lang="en-US" sz="1000">
                <a:latin typeface="ArialMT"/>
              </a:rPr>
              <a:t>OCWR – Prima </a:t>
            </a:r>
            <a:r>
              <a:rPr lang="en-US" sz="1000" err="1">
                <a:latin typeface="ArialMT"/>
              </a:rPr>
              <a:t>Deshecha</a:t>
            </a:r>
            <a:endParaRPr lang="en-US" sz="1000">
              <a:latin typeface="ArialMT"/>
            </a:endParaRPr>
          </a:p>
        </p:txBody>
      </p:sp>
      <p:sp>
        <p:nvSpPr>
          <p:cNvPr id="42" name="TextBox 41">
            <a:extLst>
              <a:ext uri="{FF2B5EF4-FFF2-40B4-BE49-F238E27FC236}">
                <a16:creationId xmlns:a16="http://schemas.microsoft.com/office/drawing/2014/main" id="{E8EC776B-88F2-6CD8-2B02-874E3BD80428}"/>
              </a:ext>
            </a:extLst>
          </p:cNvPr>
          <p:cNvSpPr txBox="1"/>
          <p:nvPr userDrawn="1"/>
        </p:nvSpPr>
        <p:spPr>
          <a:xfrm>
            <a:off x="7643968" y="1241601"/>
            <a:ext cx="1908005"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18% Compost</a:t>
            </a:r>
            <a:br>
              <a:rPr lang="en-US" sz="1000" b="1" i="0" u="none" strike="noStrike" baseline="0">
                <a:latin typeface="Arial-BoldMT"/>
              </a:rPr>
            </a:br>
            <a:r>
              <a:rPr lang="en-US" sz="1000" b="0" i="0" u="none" strike="noStrike" baseline="0" err="1">
                <a:latin typeface="ArialMT"/>
              </a:rPr>
              <a:t>Synagro</a:t>
            </a:r>
            <a:r>
              <a:rPr lang="en-US" sz="1000">
                <a:latin typeface="ArialMT"/>
              </a:rPr>
              <a:t> – Nursery Products</a:t>
            </a:r>
            <a:endParaRPr lang="en-US" sz="1000" b="0" i="0" u="none" strike="noStrike" baseline="0">
              <a:latin typeface="ArialMT"/>
            </a:endParaRPr>
          </a:p>
          <a:p>
            <a:pPr algn="l"/>
            <a:r>
              <a:rPr lang="en-US" sz="1000" b="0" i="0" u="none" strike="noStrike" baseline="0">
                <a:latin typeface="ArialMT"/>
              </a:rPr>
              <a:t>93 tons/day, 26 trucks/week</a:t>
            </a:r>
            <a:endParaRPr lang="en-US" sz="1000" b="1"/>
          </a:p>
        </p:txBody>
      </p:sp>
      <p:sp>
        <p:nvSpPr>
          <p:cNvPr id="47" name="Subtitle 2">
            <a:extLst>
              <a:ext uri="{FF2B5EF4-FFF2-40B4-BE49-F238E27FC236}">
                <a16:creationId xmlns:a16="http://schemas.microsoft.com/office/drawing/2014/main" id="{357E6276-B2F0-A315-5348-916212F18225}"/>
              </a:ext>
            </a:extLst>
          </p:cNvPr>
          <p:cNvSpPr txBox="1">
            <a:spLocks/>
          </p:cNvSpPr>
          <p:nvPr userDrawn="1"/>
        </p:nvSpPr>
        <p:spPr>
          <a:xfrm>
            <a:off x="410738" y="126946"/>
            <a:ext cx="4569802" cy="1913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48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Biosolids Management</a:t>
            </a:r>
          </a:p>
        </p:txBody>
      </p:sp>
      <p:grpSp>
        <p:nvGrpSpPr>
          <p:cNvPr id="43" name="Group 42">
            <a:extLst>
              <a:ext uri="{FF2B5EF4-FFF2-40B4-BE49-F238E27FC236}">
                <a16:creationId xmlns:a16="http://schemas.microsoft.com/office/drawing/2014/main" id="{64FECFBF-F2A1-4813-4965-88B7D7447F0D}"/>
              </a:ext>
            </a:extLst>
          </p:cNvPr>
          <p:cNvGrpSpPr/>
          <p:nvPr userDrawn="1"/>
        </p:nvGrpSpPr>
        <p:grpSpPr>
          <a:xfrm>
            <a:off x="428828" y="2400963"/>
            <a:ext cx="3737090" cy="3737088"/>
            <a:chOff x="827095" y="2489970"/>
            <a:chExt cx="3737090" cy="3737088"/>
          </a:xfrm>
        </p:grpSpPr>
        <p:pic>
          <p:nvPicPr>
            <p:cNvPr id="3" name="Picture 2" descr="Small plant growing on soil">
              <a:extLst>
                <a:ext uri="{FF2B5EF4-FFF2-40B4-BE49-F238E27FC236}">
                  <a16:creationId xmlns:a16="http://schemas.microsoft.com/office/drawing/2014/main" id="{9692963F-7841-A61D-612F-1242DDB1D6A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27095" y="2489970"/>
              <a:ext cx="3737090" cy="3737088"/>
            </a:xfrm>
            <a:prstGeom prst="ellipse">
              <a:avLst/>
            </a:prstGeom>
          </p:spPr>
        </p:pic>
        <p:sp>
          <p:nvSpPr>
            <p:cNvPr id="12" name="TextBox 1">
              <a:extLst>
                <a:ext uri="{FF2B5EF4-FFF2-40B4-BE49-F238E27FC236}">
                  <a16:creationId xmlns:a16="http://schemas.microsoft.com/office/drawing/2014/main" id="{E0E068D8-FBE4-4313-8796-3425573898C0}"/>
                </a:ext>
              </a:extLst>
            </p:cNvPr>
            <p:cNvSpPr txBox="1">
              <a:spLocks noChangeArrowheads="1"/>
            </p:cNvSpPr>
            <p:nvPr userDrawn="1"/>
          </p:nvSpPr>
          <p:spPr bwMode="auto">
            <a:xfrm>
              <a:off x="1504208" y="3421594"/>
              <a:ext cx="2454161" cy="58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ts val="2000"/>
                </a:lnSpc>
                <a:spcBef>
                  <a:spcPct val="0"/>
                </a:spcBef>
                <a:spcAft>
                  <a:spcPct val="0"/>
                </a:spcAft>
                <a:buClrTx/>
                <a:buSzTx/>
                <a:buFontTx/>
                <a:buNone/>
                <a:tabLst/>
                <a:defRPr/>
              </a:pPr>
              <a:r>
                <a:rPr lang="en-US" sz="1400" b="1">
                  <a:solidFill>
                    <a:schemeClr val="bg1"/>
                  </a:solidFill>
                  <a:effectLst/>
                  <a:latin typeface="Arial" panose="020B0604020202020204" pitchFamily="34" charset="0"/>
                  <a:ea typeface="Calibri" panose="020F0502020204030204" pitchFamily="34" charset="0"/>
                  <a:cs typeface="Arial" panose="020B0604020202020204" pitchFamily="34" charset="0"/>
                </a:rPr>
                <a:t>of OC San’s biosolids are beneficially used.</a:t>
              </a:r>
              <a:endParaRPr lang="en-US" altLang="en-US" sz="1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481A4D-6038-6AC2-DEF1-4CA155C64371}"/>
                </a:ext>
              </a:extLst>
            </p:cNvPr>
            <p:cNvSpPr txBox="1"/>
            <p:nvPr userDrawn="1"/>
          </p:nvSpPr>
          <p:spPr>
            <a:xfrm>
              <a:off x="1777903" y="2787716"/>
              <a:ext cx="2036508" cy="830997"/>
            </a:xfrm>
            <a:prstGeom prst="rect">
              <a:avLst/>
            </a:prstGeom>
            <a:noFill/>
          </p:spPr>
          <p:txBody>
            <a:bodyPr wrap="square">
              <a:spAutoFit/>
            </a:bodyPr>
            <a:lstStyle/>
            <a:p>
              <a:pPr algn="ctr"/>
              <a:r>
                <a:rPr lang="en-US" sz="4800" b="1">
                  <a:solidFill>
                    <a:schemeClr val="bg1"/>
                  </a:solidFill>
                  <a:effectLst/>
                  <a:latin typeface="Arial" panose="020B0604020202020204" pitchFamily="34" charset="0"/>
                  <a:ea typeface="Calibri" panose="020F0502020204030204" pitchFamily="34" charset="0"/>
                  <a:cs typeface="Arial" panose="020B0604020202020204" pitchFamily="34" charset="0"/>
                </a:rPr>
                <a:t>100% </a:t>
              </a:r>
              <a:endParaRPr lang="en-US" sz="4800">
                <a:solidFill>
                  <a:schemeClr val="tx1"/>
                </a:solidFill>
              </a:endParaRPr>
            </a:p>
          </p:txBody>
        </p:sp>
      </p:grpSp>
      <p:sp>
        <p:nvSpPr>
          <p:cNvPr id="2" name="Date Placeholder 3">
            <a:extLst>
              <a:ext uri="{FF2B5EF4-FFF2-40B4-BE49-F238E27FC236}">
                <a16:creationId xmlns:a16="http://schemas.microsoft.com/office/drawing/2014/main" id="{5CAFA68F-1303-D011-54D9-67EFA0850B3C}"/>
              </a:ext>
            </a:extLst>
          </p:cNvPr>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4" name="Footer Placeholder 4">
            <a:extLst>
              <a:ext uri="{FF2B5EF4-FFF2-40B4-BE49-F238E27FC236}">
                <a16:creationId xmlns:a16="http://schemas.microsoft.com/office/drawing/2014/main" id="{5483EA9C-9053-8D9D-F010-2DCFD419F034}"/>
              </a:ext>
            </a:extLst>
          </p:cNvPr>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id="{1E816D13-3430-0AC5-DB81-12B7A710378B}"/>
              </a:ext>
            </a:extLst>
          </p:cNvPr>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
        <p:nvSpPr>
          <p:cNvPr id="6" name="TextBox 5">
            <a:extLst>
              <a:ext uri="{FF2B5EF4-FFF2-40B4-BE49-F238E27FC236}">
                <a16:creationId xmlns:a16="http://schemas.microsoft.com/office/drawing/2014/main" id="{9C7B3919-E13F-7A4C-46FF-723765A0F687}"/>
              </a:ext>
            </a:extLst>
          </p:cNvPr>
          <p:cNvSpPr txBox="1"/>
          <p:nvPr userDrawn="1"/>
        </p:nvSpPr>
        <p:spPr>
          <a:xfrm>
            <a:off x="8080589" y="4129545"/>
            <a:ext cx="1735677" cy="276999"/>
          </a:xfrm>
          <a:prstGeom prst="rect">
            <a:avLst/>
          </a:prstGeom>
          <a:noFill/>
        </p:spPr>
        <p:txBody>
          <a:bodyPr wrap="square">
            <a:spAutoFit/>
          </a:bodyPr>
          <a:lstStyle/>
          <a:p>
            <a:pPr algn="ctr"/>
            <a:r>
              <a:rPr lang="en-US" sz="1200" b="1" i="1">
                <a:solidFill>
                  <a:schemeClr val="bg1"/>
                </a:solidFill>
              </a:rPr>
              <a:t>San Bernardino County</a:t>
            </a:r>
          </a:p>
        </p:txBody>
      </p:sp>
      <p:cxnSp>
        <p:nvCxnSpPr>
          <p:cNvPr id="11" name="Straight Arrow Connector 10">
            <a:extLst>
              <a:ext uri="{FF2B5EF4-FFF2-40B4-BE49-F238E27FC236}">
                <a16:creationId xmlns:a16="http://schemas.microsoft.com/office/drawing/2014/main" id="{1F6A3C5D-E006-3C8B-58DD-1A13DBD86011}"/>
              </a:ext>
            </a:extLst>
          </p:cNvPr>
          <p:cNvCxnSpPr>
            <a:cxnSpLocks/>
            <a:stCxn id="10" idx="2"/>
          </p:cNvCxnSpPr>
          <p:nvPr userDrawn="1"/>
        </p:nvCxnSpPr>
        <p:spPr>
          <a:xfrm>
            <a:off x="4707151" y="2870342"/>
            <a:ext cx="1591701" cy="819042"/>
          </a:xfrm>
          <a:prstGeom prst="straightConnector1">
            <a:avLst/>
          </a:prstGeom>
          <a:ln w="190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4FAD01-EE65-E569-2AF2-86FFA8EB2B24}"/>
              </a:ext>
            </a:extLst>
          </p:cNvPr>
          <p:cNvSpPr txBox="1"/>
          <p:nvPr userDrawn="1"/>
        </p:nvSpPr>
        <p:spPr>
          <a:xfrm>
            <a:off x="3591344" y="2257408"/>
            <a:ext cx="2231613" cy="612934"/>
          </a:xfrm>
          <a:prstGeom prst="roundRect">
            <a:avLst/>
          </a:prstGeom>
          <a:solidFill>
            <a:schemeClr val="bg1"/>
          </a:solidFill>
          <a:ln w="19050">
            <a:solidFill>
              <a:srgbClr val="1B75BB"/>
            </a:solidFill>
          </a:ln>
        </p:spPr>
        <p:txBody>
          <a:bodyPr wrap="square">
            <a:spAutoFit/>
          </a:bodyPr>
          <a:lstStyle/>
          <a:p>
            <a:pPr algn="l"/>
            <a:r>
              <a:rPr lang="en-US" sz="1000" b="1" i="0" u="none" strike="noStrike" baseline="0">
                <a:latin typeface="Arial-BoldMT"/>
              </a:rPr>
              <a:t>0.1% Back-up Landfill Holloway</a:t>
            </a:r>
            <a:br>
              <a:rPr lang="en-US" sz="1000" b="1" i="0" u="none" strike="noStrike" baseline="0">
                <a:latin typeface="Arial-BoldMT"/>
              </a:rPr>
            </a:br>
            <a:r>
              <a:rPr lang="en-US" sz="1000" b="0" i="0" u="none" strike="noStrike" baseline="0">
                <a:latin typeface="ArialMT"/>
              </a:rPr>
              <a:t>167 tons | August-September 2024</a:t>
            </a:r>
          </a:p>
          <a:p>
            <a:pPr algn="l"/>
            <a:r>
              <a:rPr lang="en-US" sz="1000" b="0" i="0" u="none" strike="noStrike" baseline="0">
                <a:latin typeface="ArialMT"/>
              </a:rPr>
              <a:t>(digester cleanings only)</a:t>
            </a:r>
            <a:endParaRPr lang="en-US" sz="1000" b="1"/>
          </a:p>
        </p:txBody>
      </p:sp>
    </p:spTree>
    <p:extLst>
      <p:ext uri="{BB962C8B-B14F-4D97-AF65-F5344CB8AC3E}">
        <p14:creationId xmlns:p14="http://schemas.microsoft.com/office/powerpoint/2010/main" val="2600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35" presetClass="path" presetSubtype="0" accel="13333" decel="86667" fill="hold" nodeType="withEffect">
                                  <p:stCondLst>
                                    <p:cond delay="0"/>
                                  </p:stCondLst>
                                  <p:childTnLst>
                                    <p:animMotion origin="layout" path="M -1.45833E-6 -3.7037E-6 L -0.25 -3.7037E-6 " pathEditMode="relative" rAng="0" ptsTypes="AA">
                                      <p:cBhvr>
                                        <p:cTn id="9" dur="3000" spd="-100000" fill="hold"/>
                                        <p:tgtEl>
                                          <p:spTgt spid="4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5D6145-D6B4-4B09-BB6D-CE9F67B8D8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626187"/>
            <a:ext cx="12192000" cy="5231814"/>
          </a:xfrm>
          <a:prstGeom prst="rect">
            <a:avLst/>
          </a:prstGeom>
          <a:effectLst/>
        </p:spPr>
      </p:pic>
      <p:sp>
        <p:nvSpPr>
          <p:cNvPr id="12" name="Rectangle 11">
            <a:extLst>
              <a:ext uri="{FF2B5EF4-FFF2-40B4-BE49-F238E27FC236}">
                <a16:creationId xmlns:a16="http://schemas.microsoft.com/office/drawing/2014/main" id="{1178B911-C5A9-FA14-B598-549A609421B0}"/>
              </a:ext>
            </a:extLst>
          </p:cNvPr>
          <p:cNvSpPr/>
          <p:nvPr userDrawn="1"/>
        </p:nvSpPr>
        <p:spPr>
          <a:xfrm>
            <a:off x="0" y="0"/>
            <a:ext cx="12192000" cy="6858000"/>
          </a:xfrm>
          <a:prstGeom prst="rect">
            <a:avLst/>
          </a:prstGeom>
          <a:gradFill>
            <a:gsLst>
              <a:gs pos="36000">
                <a:schemeClr val="bg1"/>
              </a:gs>
              <a:gs pos="100000">
                <a:schemeClr val="bg1">
                  <a:alpha val="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Top Corners Rounded 13">
            <a:extLst>
              <a:ext uri="{FF2B5EF4-FFF2-40B4-BE49-F238E27FC236}">
                <a16:creationId xmlns:a16="http://schemas.microsoft.com/office/drawing/2014/main" id="{6A4BBB0A-F211-DFD0-FFC8-2F19FF951F29}"/>
              </a:ext>
            </a:extLst>
          </p:cNvPr>
          <p:cNvSpPr/>
          <p:nvPr userDrawn="1"/>
        </p:nvSpPr>
        <p:spPr>
          <a:xfrm rot="16200000">
            <a:off x="10283181" y="4665306"/>
            <a:ext cx="912513" cy="2905125"/>
          </a:xfrm>
          <a:prstGeom prst="round2SameRect">
            <a:avLst>
              <a:gd name="adj1" fmla="val 18755"/>
              <a:gd name="adj2" fmla="val 0"/>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Top Corners Rounded 9">
            <a:extLst>
              <a:ext uri="{FF2B5EF4-FFF2-40B4-BE49-F238E27FC236}">
                <a16:creationId xmlns:a16="http://schemas.microsoft.com/office/drawing/2014/main" id="{13E90A39-C994-497D-AA9D-8EE6FFFCCE13}"/>
              </a:ext>
            </a:extLst>
          </p:cNvPr>
          <p:cNvSpPr/>
          <p:nvPr userDrawn="1"/>
        </p:nvSpPr>
        <p:spPr>
          <a:xfrm rot="5400000">
            <a:off x="1685519" y="981075"/>
            <a:ext cx="1524810" cy="4895851"/>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Logo&#10;&#10;Description automatically generated">
            <a:extLst>
              <a:ext uri="{FF2B5EF4-FFF2-40B4-BE49-F238E27FC236}">
                <a16:creationId xmlns:a16="http://schemas.microsoft.com/office/drawing/2014/main" id="{CBD933DD-2623-47EC-A9A5-CA1D00D5EF0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1604" y="5863832"/>
            <a:ext cx="1928655" cy="485301"/>
          </a:xfrm>
          <a:prstGeom prst="rect">
            <a:avLst/>
          </a:prstGeom>
        </p:spPr>
      </p:pic>
      <p:sp>
        <p:nvSpPr>
          <p:cNvPr id="13" name="Title Placeholder 1">
            <a:extLst>
              <a:ext uri="{FF2B5EF4-FFF2-40B4-BE49-F238E27FC236}">
                <a16:creationId xmlns:a16="http://schemas.microsoft.com/office/drawing/2014/main" id="{F9BF5ED5-B463-400A-9C77-9B0EBF9FAEB2}"/>
              </a:ext>
            </a:extLst>
          </p:cNvPr>
          <p:cNvSpPr>
            <a:spLocks noGrp="1"/>
          </p:cNvSpPr>
          <p:nvPr>
            <p:ph type="title" hasCustomPrompt="1"/>
          </p:nvPr>
        </p:nvSpPr>
        <p:spPr>
          <a:xfrm>
            <a:off x="988635" y="295262"/>
            <a:ext cx="10214730" cy="2157728"/>
          </a:xfrm>
          <a:prstGeom prst="rect">
            <a:avLst/>
          </a:prstGeom>
        </p:spPr>
        <p:txBody>
          <a:bodyPr vert="horz" lIns="91440" tIns="45720" rIns="91440" bIns="45720" rtlCol="0" anchor="ctr">
            <a:normAutofit/>
          </a:bodyPr>
          <a:lstStyle>
            <a:lvl1pPr>
              <a:defRPr sz="5000" b="1">
                <a:solidFill>
                  <a:srgbClr val="1B75BB"/>
                </a:solidFill>
                <a:latin typeface="Arial" panose="020B0604020202020204" pitchFamily="34" charset="0"/>
                <a:cs typeface="Arial" panose="020B0604020202020204" pitchFamily="34" charset="0"/>
              </a:defRPr>
            </a:lvl1pPr>
          </a:lstStyle>
          <a:p>
            <a:r>
              <a:rPr lang="en-US"/>
              <a:t>Headline</a:t>
            </a:r>
          </a:p>
        </p:txBody>
      </p:sp>
      <p:sp>
        <p:nvSpPr>
          <p:cNvPr id="3" name="Text Placeholder 2">
            <a:extLst>
              <a:ext uri="{FF2B5EF4-FFF2-40B4-BE49-F238E27FC236}">
                <a16:creationId xmlns:a16="http://schemas.microsoft.com/office/drawing/2014/main" id="{D7972917-DA53-7204-5DBB-23308B1CBE41}"/>
              </a:ext>
            </a:extLst>
          </p:cNvPr>
          <p:cNvSpPr>
            <a:spLocks noGrp="1"/>
          </p:cNvSpPr>
          <p:nvPr>
            <p:ph type="body" idx="10" hasCustomPrompt="1"/>
          </p:nvPr>
        </p:nvSpPr>
        <p:spPr>
          <a:xfrm>
            <a:off x="988635" y="2798506"/>
            <a:ext cx="3592603" cy="1260987"/>
          </a:xfrm>
        </p:spPr>
        <p:txBody>
          <a:bodyPr lIns="91440" rIns="91440" anchor="ct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“Presented by [name, title]”</a:t>
            </a:r>
          </a:p>
        </p:txBody>
      </p:sp>
      <p:sp>
        <p:nvSpPr>
          <p:cNvPr id="4" name="Text Placeholder 2">
            <a:extLst>
              <a:ext uri="{FF2B5EF4-FFF2-40B4-BE49-F238E27FC236}">
                <a16:creationId xmlns:a16="http://schemas.microsoft.com/office/drawing/2014/main" id="{31C45EF2-9723-5770-C2B8-F32BF54DC4F8}"/>
              </a:ext>
            </a:extLst>
          </p:cNvPr>
          <p:cNvSpPr>
            <a:spLocks noGrp="1"/>
          </p:cNvSpPr>
          <p:nvPr>
            <p:ph type="body" idx="11" hasCustomPrompt="1"/>
          </p:nvPr>
        </p:nvSpPr>
        <p:spPr>
          <a:xfrm>
            <a:off x="988635" y="5922585"/>
            <a:ext cx="3969439" cy="474173"/>
          </a:xfrm>
        </p:spPr>
        <p:txBody>
          <a:bodyPr lIns="91440" rIns="91440" anchor="ct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date </a:t>
            </a:r>
            <a:r>
              <a:rPr lang="en-US" sz="1600" err="1">
                <a:effectLst/>
                <a:latin typeface="Calibri" panose="020F0502020204030204" pitchFamily="34" charset="0"/>
                <a:ea typeface="Times New Roman" panose="02020603050405020304" pitchFamily="18" charset="0"/>
              </a:rPr>
              <a:t>ie</a:t>
            </a:r>
            <a:r>
              <a:rPr lang="en-US" sz="1600">
                <a:effectLst/>
                <a:latin typeface="Calibri" panose="020F0502020204030204" pitchFamily="34" charset="0"/>
                <a:ea typeface="Times New Roman" panose="02020603050405020304" pitchFamily="18" charset="0"/>
              </a:rPr>
              <a:t>. January 1, 2025</a:t>
            </a:r>
            <a:r>
              <a:rPr lang="en-US"/>
              <a:t>]</a:t>
            </a:r>
          </a:p>
        </p:txBody>
      </p:sp>
      <p:cxnSp>
        <p:nvCxnSpPr>
          <p:cNvPr id="5" name="Straight Connector 4">
            <a:extLst>
              <a:ext uri="{FF2B5EF4-FFF2-40B4-BE49-F238E27FC236}">
                <a16:creationId xmlns:a16="http://schemas.microsoft.com/office/drawing/2014/main" id="{BE50C5DA-EA26-0D8D-3324-3CD9453678E0}"/>
              </a:ext>
            </a:extLst>
          </p:cNvPr>
          <p:cNvCxnSpPr>
            <a:cxnSpLocks/>
          </p:cNvCxnSpPr>
          <p:nvPr userDrawn="1"/>
        </p:nvCxnSpPr>
        <p:spPr>
          <a:xfrm>
            <a:off x="6848475" y="3429000"/>
            <a:ext cx="5343525" cy="0"/>
          </a:xfrm>
          <a:prstGeom prst="line">
            <a:avLst/>
          </a:prstGeom>
          <a:ln>
            <a:solidFill>
              <a:srgbClr val="FAAF4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2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2C89DA-C496-4497-A257-E670EB065090}"/>
              </a:ext>
            </a:extLst>
          </p:cNvPr>
          <p:cNvSpPr>
            <a:spLocks noGrp="1"/>
          </p:cNvSpPr>
          <p:nvPr>
            <p:ph type="dt" sz="half" idx="10"/>
          </p:nvPr>
        </p:nvSpPr>
        <p:spPr/>
        <p:txBody>
          <a:bodyPr/>
          <a:lstStyle/>
          <a:p>
            <a:fld id="{5657227B-1A6B-46D4-A4E0-5F5A84792D23}" type="datetime1">
              <a:rPr lang="en-US" smtClean="0"/>
              <a:t>2/12/2026</a:t>
            </a:fld>
            <a:endParaRPr lang="en-US"/>
          </a:p>
        </p:txBody>
      </p:sp>
      <p:sp>
        <p:nvSpPr>
          <p:cNvPr id="4" name="Footer Placeholder 3">
            <a:extLst>
              <a:ext uri="{FF2B5EF4-FFF2-40B4-BE49-F238E27FC236}">
                <a16:creationId xmlns:a16="http://schemas.microsoft.com/office/drawing/2014/main" id="{F4CF60A2-B6BD-48FA-A16A-57A354C1D7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A2BF6-B0AA-4786-8C4C-55E7DBC01A31}"/>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6" name="Rectangle: Rounded Corners 5">
            <a:extLst>
              <a:ext uri="{FF2B5EF4-FFF2-40B4-BE49-F238E27FC236}">
                <a16:creationId xmlns:a16="http://schemas.microsoft.com/office/drawing/2014/main" id="{EF5E9607-5B45-48D4-9D19-A875D292BC60}"/>
              </a:ext>
            </a:extLst>
          </p:cNvPr>
          <p:cNvSpPr/>
          <p:nvPr userDrawn="1"/>
        </p:nvSpPr>
        <p:spPr>
          <a:xfrm>
            <a:off x="8252369" y="429768"/>
            <a:ext cx="3319918" cy="5760720"/>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A9607001-A119-3E90-0313-51BE251881B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8252368" y="4392759"/>
            <a:ext cx="3319919" cy="1797729"/>
          </a:xfrm>
          <a:prstGeom prst="roundRect">
            <a:avLst>
              <a:gd name="adj" fmla="val 9834"/>
            </a:avLst>
          </a:prstGeom>
        </p:spPr>
      </p:pic>
      <p:sp>
        <p:nvSpPr>
          <p:cNvPr id="9" name="Content Placeholder 2">
            <a:extLst>
              <a:ext uri="{FF2B5EF4-FFF2-40B4-BE49-F238E27FC236}">
                <a16:creationId xmlns:a16="http://schemas.microsoft.com/office/drawing/2014/main" id="{3BED27DC-7820-4F12-8A7A-D7A6A943A61F}"/>
              </a:ext>
            </a:extLst>
          </p:cNvPr>
          <p:cNvSpPr>
            <a:spLocks noGrp="1"/>
          </p:cNvSpPr>
          <p:nvPr>
            <p:ph idx="1" hasCustomPrompt="1"/>
          </p:nvPr>
        </p:nvSpPr>
        <p:spPr>
          <a:xfrm>
            <a:off x="397565" y="1381854"/>
            <a:ext cx="7630867" cy="4142231"/>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EF5F5825-52FC-4921-A29B-89B5844079A9}"/>
              </a:ext>
            </a:extLst>
          </p:cNvPr>
          <p:cNvSpPr>
            <a:spLocks noGrp="1"/>
          </p:cNvSpPr>
          <p:nvPr>
            <p:ph type="title"/>
          </p:nvPr>
        </p:nvSpPr>
        <p:spPr>
          <a:xfrm>
            <a:off x="8437812" y="778123"/>
            <a:ext cx="2949032" cy="5064010"/>
          </a:xfrm>
          <a:prstGeom prst="rect">
            <a:avLst/>
          </a:prstGeom>
        </p:spPr>
        <p:txBody>
          <a:bodyPr vert="horz" lIns="91440" tIns="45720" rIns="91440" bIns="45720" rtlCol="0" anchor="ctr">
            <a:no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F6492EEE-5A01-CB54-DC6E-F6FB1D34D4BD}"/>
              </a:ext>
            </a:extLst>
          </p:cNvPr>
          <p:cNvCxnSpPr>
            <a:cxnSpLocks/>
          </p:cNvCxnSpPr>
          <p:nvPr userDrawn="1"/>
        </p:nvCxnSpPr>
        <p:spPr>
          <a:xfrm>
            <a:off x="0" y="6010275"/>
            <a:ext cx="2609850" cy="0"/>
          </a:xfrm>
          <a:prstGeom prst="line">
            <a:avLst/>
          </a:prstGeom>
          <a:ln cap="flat">
            <a:solidFill>
              <a:srgbClr val="FAAF4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4238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B6ECFC-1F05-4889-B9C5-25A9AC1AA0BB}"/>
              </a:ext>
            </a:extLst>
          </p:cNvPr>
          <p:cNvSpPr>
            <a:spLocks noGrp="1"/>
          </p:cNvSpPr>
          <p:nvPr>
            <p:ph type="dt" sz="half" idx="10"/>
          </p:nvPr>
        </p:nvSpPr>
        <p:spPr/>
        <p:txBody>
          <a:bodyPr/>
          <a:lstStyle/>
          <a:p>
            <a:fld id="{C8039757-7644-4268-813B-A8148069D385}" type="datetime1">
              <a:rPr lang="en-US" smtClean="0"/>
              <a:t>2/12/2026</a:t>
            </a:fld>
            <a:endParaRPr lang="en-US"/>
          </a:p>
        </p:txBody>
      </p:sp>
      <p:sp>
        <p:nvSpPr>
          <p:cNvPr id="4" name="Footer Placeholder 3">
            <a:extLst>
              <a:ext uri="{FF2B5EF4-FFF2-40B4-BE49-F238E27FC236}">
                <a16:creationId xmlns:a16="http://schemas.microsoft.com/office/drawing/2014/main" id="{08F6B229-4BDC-489D-AA7A-06C7BFF7B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FC2E8-1010-49EF-BBE5-DDF871C31AD8}"/>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15" name="Content Placeholder 2">
            <a:extLst>
              <a:ext uri="{FF2B5EF4-FFF2-40B4-BE49-F238E27FC236}">
                <a16:creationId xmlns:a16="http://schemas.microsoft.com/office/drawing/2014/main" id="{39957E2D-94DC-4E4F-928B-9B4B97996833}"/>
              </a:ext>
            </a:extLst>
          </p:cNvPr>
          <p:cNvSpPr>
            <a:spLocks noGrp="1"/>
          </p:cNvSpPr>
          <p:nvPr>
            <p:ph idx="1" hasCustomPrompt="1"/>
          </p:nvPr>
        </p:nvSpPr>
        <p:spPr>
          <a:xfrm>
            <a:off x="4038600" y="1208118"/>
            <a:ext cx="7027363" cy="4142231"/>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Top Corners Rounded 1">
            <a:extLst>
              <a:ext uri="{FF2B5EF4-FFF2-40B4-BE49-F238E27FC236}">
                <a16:creationId xmlns:a16="http://schemas.microsoft.com/office/drawing/2014/main" id="{52864B08-1C18-3FB9-2D98-04BD30F5D720}"/>
              </a:ext>
            </a:extLst>
          </p:cNvPr>
          <p:cNvSpPr/>
          <p:nvPr userDrawn="1"/>
        </p:nvSpPr>
        <p:spPr>
          <a:xfrm rot="5400000">
            <a:off x="-1283844" y="1750188"/>
            <a:ext cx="5890008" cy="3322320"/>
          </a:xfrm>
          <a:prstGeom prst="round2SameRect">
            <a:avLst>
              <a:gd name="adj1" fmla="val 5199"/>
              <a:gd name="adj2" fmla="val 0"/>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C64C4C21-9E0C-5126-E589-2D1A0CD1FD7E}"/>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97" r="1"/>
          <a:stretch/>
        </p:blipFill>
        <p:spPr>
          <a:xfrm>
            <a:off x="-259080" y="4558621"/>
            <a:ext cx="3581399" cy="1797729"/>
          </a:xfrm>
          <a:prstGeom prst="roundRect">
            <a:avLst>
              <a:gd name="adj" fmla="val 9834"/>
            </a:avLst>
          </a:prstGeom>
        </p:spPr>
      </p:pic>
      <p:sp>
        <p:nvSpPr>
          <p:cNvPr id="11" name="Title Placeholder 1">
            <a:extLst>
              <a:ext uri="{FF2B5EF4-FFF2-40B4-BE49-F238E27FC236}">
                <a16:creationId xmlns:a16="http://schemas.microsoft.com/office/drawing/2014/main" id="{96FBEB81-E04C-4A0A-B4FA-2BF8245C70B1}"/>
              </a:ext>
            </a:extLst>
          </p:cNvPr>
          <p:cNvSpPr>
            <a:spLocks noGrp="1"/>
          </p:cNvSpPr>
          <p:nvPr>
            <p:ph type="title"/>
          </p:nvPr>
        </p:nvSpPr>
        <p:spPr>
          <a:xfrm>
            <a:off x="397565" y="781305"/>
            <a:ext cx="2743200" cy="5260084"/>
          </a:xfrm>
          <a:prstGeom prst="rect">
            <a:avLst/>
          </a:prstGeom>
        </p:spPr>
        <p:txBody>
          <a:bodyPr vert="horz" lIns="91440" tIns="45720" rIns="91440" bIns="45720" rtlCol="0" anchor="ctr">
            <a:normAutofit/>
          </a:bodyPr>
          <a:lstStyle>
            <a:lvl1pPr>
              <a:defRPr sz="4400" b="1">
                <a:latin typeface="Arial" panose="020B0604020202020204" pitchFamily="34" charset="0"/>
                <a:cs typeface="Arial" panose="020B0604020202020204" pitchFamily="34"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BE637CBA-C028-79BD-49B4-F5CB9B5F06EC}"/>
              </a:ext>
            </a:extLst>
          </p:cNvPr>
          <p:cNvCxnSpPr>
            <a:cxnSpLocks/>
          </p:cNvCxnSpPr>
          <p:nvPr userDrawn="1"/>
        </p:nvCxnSpPr>
        <p:spPr>
          <a:xfrm>
            <a:off x="11649075" y="3629025"/>
            <a:ext cx="0" cy="3228975"/>
          </a:xfrm>
          <a:prstGeom prst="line">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548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2C89DA-C496-4497-A257-E670EB065090}"/>
              </a:ext>
            </a:extLst>
          </p:cNvPr>
          <p:cNvSpPr>
            <a:spLocks noGrp="1"/>
          </p:cNvSpPr>
          <p:nvPr>
            <p:ph type="dt" sz="half" idx="10"/>
          </p:nvPr>
        </p:nvSpPr>
        <p:spPr/>
        <p:txBody>
          <a:bodyPr/>
          <a:lstStyle/>
          <a:p>
            <a:fld id="{DA0DF280-428C-4A9E-A4CC-9598CF3AC2D0}" type="datetime1">
              <a:rPr lang="en-US" smtClean="0"/>
              <a:t>2/12/2026</a:t>
            </a:fld>
            <a:endParaRPr lang="en-US"/>
          </a:p>
        </p:txBody>
      </p:sp>
      <p:sp>
        <p:nvSpPr>
          <p:cNvPr id="4" name="Footer Placeholder 3">
            <a:extLst>
              <a:ext uri="{FF2B5EF4-FFF2-40B4-BE49-F238E27FC236}">
                <a16:creationId xmlns:a16="http://schemas.microsoft.com/office/drawing/2014/main" id="{F4CF60A2-B6BD-48FA-A16A-57A354C1D7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A2BF6-B0AA-4786-8C4C-55E7DBC01A31}"/>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9" name="Content Placeholder 2">
            <a:extLst>
              <a:ext uri="{FF2B5EF4-FFF2-40B4-BE49-F238E27FC236}">
                <a16:creationId xmlns:a16="http://schemas.microsoft.com/office/drawing/2014/main" id="{3BED27DC-7820-4F12-8A7A-D7A6A943A61F}"/>
              </a:ext>
            </a:extLst>
          </p:cNvPr>
          <p:cNvSpPr>
            <a:spLocks noGrp="1"/>
          </p:cNvSpPr>
          <p:nvPr>
            <p:ph idx="1" hasCustomPrompt="1"/>
          </p:nvPr>
        </p:nvSpPr>
        <p:spPr>
          <a:xfrm>
            <a:off x="4337966" y="1517905"/>
            <a:ext cx="7630867" cy="4727448"/>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933FB730-0ED7-8764-4419-66A332A634FD}"/>
              </a:ext>
            </a:extLst>
          </p:cNvPr>
          <p:cNvSpPr/>
          <p:nvPr userDrawn="1"/>
        </p:nvSpPr>
        <p:spPr>
          <a:xfrm>
            <a:off x="397565" y="374904"/>
            <a:ext cx="3319918" cy="5981446"/>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D3C863D-738A-1054-2295-3834422E2678}"/>
              </a:ext>
            </a:extLst>
          </p:cNvPr>
          <p:cNvCxnSpPr>
            <a:cxnSpLocks/>
          </p:cNvCxnSpPr>
          <p:nvPr userDrawn="1"/>
        </p:nvCxnSpPr>
        <p:spPr>
          <a:xfrm>
            <a:off x="6848475" y="413004"/>
            <a:ext cx="5343525" cy="0"/>
          </a:xfrm>
          <a:prstGeom prst="line">
            <a:avLst/>
          </a:prstGeom>
          <a:ln>
            <a:solidFill>
              <a:srgbClr val="FAAF40"/>
            </a:solidFill>
            <a:headEnd type="ova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997055C-12C8-ADBB-6BCE-AC358D2D502D}"/>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397564" y="4558621"/>
            <a:ext cx="3319919" cy="1797729"/>
          </a:xfrm>
          <a:prstGeom prst="roundRect">
            <a:avLst>
              <a:gd name="adj" fmla="val 9834"/>
            </a:avLst>
          </a:prstGeom>
        </p:spPr>
      </p:pic>
      <p:sp>
        <p:nvSpPr>
          <p:cNvPr id="6" name="Title Placeholder 1">
            <a:extLst>
              <a:ext uri="{FF2B5EF4-FFF2-40B4-BE49-F238E27FC236}">
                <a16:creationId xmlns:a16="http://schemas.microsoft.com/office/drawing/2014/main" id="{B9BC7FDD-EFE8-DCC0-5BCC-070A677589A0}"/>
              </a:ext>
            </a:extLst>
          </p:cNvPr>
          <p:cNvSpPr>
            <a:spLocks noGrp="1"/>
          </p:cNvSpPr>
          <p:nvPr>
            <p:ph type="title"/>
          </p:nvPr>
        </p:nvSpPr>
        <p:spPr>
          <a:xfrm>
            <a:off x="685923" y="731141"/>
            <a:ext cx="2743200" cy="5260084"/>
          </a:xfrm>
          <a:prstGeom prst="rect">
            <a:avLst/>
          </a:prstGeom>
        </p:spPr>
        <p:txBody>
          <a:bodyPr vert="horz" lIns="91440" tIns="45720" rIns="91440" bIns="45720" rtlCol="0" anchor="ct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559229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87FA9B-6537-4B31-8251-C07A8CCCD1CF}"/>
              </a:ext>
            </a:extLst>
          </p:cNvPr>
          <p:cNvSpPr>
            <a:spLocks noGrp="1"/>
          </p:cNvSpPr>
          <p:nvPr>
            <p:ph type="dt" sz="half" idx="10"/>
          </p:nvPr>
        </p:nvSpPr>
        <p:spPr/>
        <p:txBody>
          <a:bodyPr/>
          <a:lstStyle/>
          <a:p>
            <a:fld id="{B9A0FE3D-F3F5-4E60-B4B0-570832AFE5E7}" type="datetime1">
              <a:rPr lang="en-US" smtClean="0"/>
              <a:t>2/12/2026</a:t>
            </a:fld>
            <a:endParaRPr lang="en-US"/>
          </a:p>
        </p:txBody>
      </p:sp>
      <p:sp>
        <p:nvSpPr>
          <p:cNvPr id="4" name="Footer Placeholder 3">
            <a:extLst>
              <a:ext uri="{FF2B5EF4-FFF2-40B4-BE49-F238E27FC236}">
                <a16:creationId xmlns:a16="http://schemas.microsoft.com/office/drawing/2014/main" id="{B71FF154-E4C5-41A1-8915-FDBCECF6B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CE049-4821-4162-AF72-E3F7BAB2A7BD}"/>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11" name="Content Placeholder 2">
            <a:extLst>
              <a:ext uri="{FF2B5EF4-FFF2-40B4-BE49-F238E27FC236}">
                <a16:creationId xmlns:a16="http://schemas.microsoft.com/office/drawing/2014/main" id="{CF2D764E-A61D-4DE2-AC63-A22DAE4678CB}"/>
              </a:ext>
            </a:extLst>
          </p:cNvPr>
          <p:cNvSpPr>
            <a:spLocks noGrp="1"/>
          </p:cNvSpPr>
          <p:nvPr>
            <p:ph idx="1" hasCustomPrompt="1"/>
          </p:nvPr>
        </p:nvSpPr>
        <p:spPr>
          <a:xfrm>
            <a:off x="838200" y="1669543"/>
            <a:ext cx="10515597" cy="4365497"/>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Top Corners Rounded 1">
            <a:extLst>
              <a:ext uri="{FF2B5EF4-FFF2-40B4-BE49-F238E27FC236}">
                <a16:creationId xmlns:a16="http://schemas.microsoft.com/office/drawing/2014/main" id="{847874B0-A11A-BA35-67CF-489370B1EA19}"/>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itle Placeholder 1">
            <a:extLst>
              <a:ext uri="{FF2B5EF4-FFF2-40B4-BE49-F238E27FC236}">
                <a16:creationId xmlns:a16="http://schemas.microsoft.com/office/drawing/2014/main" id="{D0AEBF30-46DE-46CB-8F93-1EF6F7E7E5A7}"/>
              </a:ext>
            </a:extLst>
          </p:cNvPr>
          <p:cNvSpPr>
            <a:spLocks noGrp="1"/>
          </p:cNvSpPr>
          <p:nvPr>
            <p:ph type="title"/>
          </p:nvPr>
        </p:nvSpPr>
        <p:spPr>
          <a:xfrm>
            <a:off x="397565" y="431307"/>
            <a:ext cx="9798858" cy="738398"/>
          </a:xfrm>
          <a:prstGeom prst="rect">
            <a:avLst/>
          </a:prstGeom>
        </p:spPr>
        <p:txBody>
          <a:bodyPr vert="horz" lIns="91440" tIns="45720" rIns="91440" bIns="45720" rtlCol="0" anchor="ct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1FC5CBE0-84D8-F82B-C03E-0FE5FAA02F3E}"/>
              </a:ext>
            </a:extLst>
          </p:cNvPr>
          <p:cNvCxnSpPr/>
          <p:nvPr userDrawn="1"/>
        </p:nvCxnSpPr>
        <p:spPr>
          <a:xfrm>
            <a:off x="11515725" y="0"/>
            <a:ext cx="0" cy="1790700"/>
          </a:xfrm>
          <a:prstGeom prst="line">
            <a:avLst/>
          </a:prstGeom>
          <a:ln>
            <a:solidFill>
              <a:srgbClr val="FAAF4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612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fld id="{E8AFAB16-357B-407A-89F2-A038D3367735}" type="datetime1">
              <a:rPr lang="en-US" smtClean="0"/>
              <a:t>2/12/2026</a:t>
            </a:fld>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 name="Rectangle: Top Corners Rounded 1">
            <a:extLst>
              <a:ext uri="{FF2B5EF4-FFF2-40B4-BE49-F238E27FC236}">
                <a16:creationId xmlns:a16="http://schemas.microsoft.com/office/drawing/2014/main" id="{D6DB3427-AB09-6635-A5F6-7D4B8AF4E8B5}"/>
              </a:ext>
            </a:extLst>
          </p:cNvPr>
          <p:cNvSpPr/>
          <p:nvPr userDrawn="1"/>
        </p:nvSpPr>
        <p:spPr>
          <a:xfrm rot="5400000">
            <a:off x="4825836" y="-4394532"/>
            <a:ext cx="738399" cy="10390077"/>
          </a:xfrm>
          <a:prstGeom prst="round2SameRect">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02A9A831-E75E-5761-FF33-2B8EFC5BE103}"/>
              </a:ext>
            </a:extLst>
          </p:cNvPr>
          <p:cNvCxnSpPr>
            <a:cxnSpLocks/>
          </p:cNvCxnSpPr>
          <p:nvPr userDrawn="1"/>
        </p:nvCxnSpPr>
        <p:spPr>
          <a:xfrm>
            <a:off x="397565" y="1990725"/>
            <a:ext cx="0" cy="4867275"/>
          </a:xfrm>
          <a:prstGeom prst="line">
            <a:avLst/>
          </a:prstGeom>
          <a:ln cap="flat">
            <a:solidFill>
              <a:srgbClr val="FAAF40"/>
            </a:solidFill>
            <a:headEnd type="ova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6BAFCD99-4482-818F-F668-953B0A7B4699}"/>
              </a:ext>
            </a:extLst>
          </p:cNvPr>
          <p:cNvSpPr>
            <a:spLocks noGrp="1"/>
          </p:cNvSpPr>
          <p:nvPr>
            <p:ph type="title"/>
          </p:nvPr>
        </p:nvSpPr>
        <p:spPr>
          <a:xfrm>
            <a:off x="397565" y="431307"/>
            <a:ext cx="9798858" cy="738398"/>
          </a:xfrm>
          <a:prstGeom prst="rect">
            <a:avLst/>
          </a:prstGeom>
        </p:spPr>
        <p:txBody>
          <a:bodyPr vert="horz" lIns="91440" tIns="45720" rIns="91440" bIns="45720" rtlCol="0" anchor="ct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F328ED9D-6559-CAC4-B2F0-CD70EC815BB4}"/>
              </a:ext>
            </a:extLst>
          </p:cNvPr>
          <p:cNvSpPr>
            <a:spLocks noGrp="1"/>
          </p:cNvSpPr>
          <p:nvPr>
            <p:ph idx="1" hasCustomPrompt="1"/>
          </p:nvPr>
        </p:nvSpPr>
        <p:spPr>
          <a:xfrm>
            <a:off x="838200" y="1669543"/>
            <a:ext cx="10515597" cy="4365497"/>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3121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fld id="{B9DCB5E5-4E69-46E3-89DA-BB1D32ADD2DF}" type="datetime1">
              <a:rPr lang="en-US" smtClean="0"/>
              <a:t>2/12/2026</a:t>
            </a:fld>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7" name="Rectangle: Top Corners Rounded 6">
            <a:extLst>
              <a:ext uri="{FF2B5EF4-FFF2-40B4-BE49-F238E27FC236}">
                <a16:creationId xmlns:a16="http://schemas.microsoft.com/office/drawing/2014/main" id="{BB65C2CB-67AD-1AC0-24EA-79ED0662911B}"/>
              </a:ext>
            </a:extLst>
          </p:cNvPr>
          <p:cNvSpPr/>
          <p:nvPr userDrawn="1"/>
        </p:nvSpPr>
        <p:spPr>
          <a:xfrm rot="5400000">
            <a:off x="4825836" y="-4394532"/>
            <a:ext cx="738399" cy="10390077"/>
          </a:xfrm>
          <a:prstGeom prst="round2SameRect">
            <a:avLst/>
          </a:prstGeom>
          <a:solidFill>
            <a:srgbClr val="FAAF4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Placeholder 1">
            <a:extLst>
              <a:ext uri="{FF2B5EF4-FFF2-40B4-BE49-F238E27FC236}">
                <a16:creationId xmlns:a16="http://schemas.microsoft.com/office/drawing/2014/main" id="{FE3FCECE-42DA-6B93-CEC3-566D317ECF8A}"/>
              </a:ext>
            </a:extLst>
          </p:cNvPr>
          <p:cNvSpPr>
            <a:spLocks noGrp="1"/>
          </p:cNvSpPr>
          <p:nvPr>
            <p:ph type="title"/>
          </p:nvPr>
        </p:nvSpPr>
        <p:spPr>
          <a:xfrm>
            <a:off x="397565" y="431307"/>
            <a:ext cx="9798858" cy="738398"/>
          </a:xfrm>
          <a:prstGeom prst="rect">
            <a:avLst/>
          </a:prstGeom>
        </p:spPr>
        <p:txBody>
          <a:bodyPr vert="horz" lIns="91440" tIns="45720" rIns="91440" bIns="45720" rtlCol="0" anchor="ctr">
            <a:normAutofit/>
          </a:bodyPr>
          <a:lstStyle>
            <a:lvl1pPr>
              <a:defRPr sz="44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86E2569E-91A0-4CF3-6F46-60A3E00D5E9A}"/>
              </a:ext>
            </a:extLst>
          </p:cNvPr>
          <p:cNvCxnSpPr>
            <a:cxnSpLocks/>
          </p:cNvCxnSpPr>
          <p:nvPr userDrawn="1"/>
        </p:nvCxnSpPr>
        <p:spPr>
          <a:xfrm>
            <a:off x="397565" y="1990725"/>
            <a:ext cx="0" cy="4867275"/>
          </a:xfrm>
          <a:prstGeom prst="line">
            <a:avLst/>
          </a:prstGeom>
          <a:ln cap="flat">
            <a:solidFill>
              <a:srgbClr val="1B75BB"/>
            </a:solidFill>
            <a:headEnd type="ova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4D11AC30-16A0-B0A6-81E1-8304543B6E6C}"/>
              </a:ext>
            </a:extLst>
          </p:cNvPr>
          <p:cNvSpPr>
            <a:spLocks noGrp="1"/>
          </p:cNvSpPr>
          <p:nvPr>
            <p:ph idx="1" hasCustomPrompt="1"/>
          </p:nvPr>
        </p:nvSpPr>
        <p:spPr>
          <a:xfrm>
            <a:off x="838200" y="1669543"/>
            <a:ext cx="10515597" cy="4365497"/>
          </a:xfrm>
          <a:prstGeom prst="rect">
            <a:avLst/>
          </a:prstGeo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403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4689AD7-73AA-7560-689A-711EB7C0BF9A}"/>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1" r="859" b="42220"/>
          <a:stretch/>
        </p:blipFill>
        <p:spPr>
          <a:xfrm>
            <a:off x="-1" y="3347684"/>
            <a:ext cx="12191999" cy="3510316"/>
          </a:xfrm>
          <a:prstGeom prst="rect">
            <a:avLst/>
          </a:prstGeom>
        </p:spPr>
      </p:pic>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Tree>
    <p:extLst>
      <p:ext uri="{BB962C8B-B14F-4D97-AF65-F5344CB8AC3E}">
        <p14:creationId xmlns:p14="http://schemas.microsoft.com/office/powerpoint/2010/main" val="1418341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fld id="{30BB575F-9800-4388-93DC-79FB277868DB}" type="datetime1">
              <a:rPr lang="en-US" smtClean="0"/>
              <a:t>2/12/2026</a:t>
            </a:fld>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Tree>
    <p:extLst>
      <p:ext uri="{BB962C8B-B14F-4D97-AF65-F5344CB8AC3E}">
        <p14:creationId xmlns:p14="http://schemas.microsoft.com/office/powerpoint/2010/main" val="18362771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4689AD7-73AA-7560-689A-711EB7C0BF9A}"/>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t="-1" r="859" b="42220"/>
          <a:stretch/>
        </p:blipFill>
        <p:spPr>
          <a:xfrm>
            <a:off x="-1" y="3347684"/>
            <a:ext cx="12191999" cy="3510316"/>
          </a:xfrm>
          <a:prstGeom prst="rect">
            <a:avLst/>
          </a:prstGeom>
        </p:spPr>
      </p:pic>
      <p:sp>
        <p:nvSpPr>
          <p:cNvPr id="3" name="Date Placeholder 2">
            <a:extLst>
              <a:ext uri="{FF2B5EF4-FFF2-40B4-BE49-F238E27FC236}">
                <a16:creationId xmlns:a16="http://schemas.microsoft.com/office/drawing/2014/main" id="{8783337E-6D8A-4FAF-9682-25E3D1C9C16A}"/>
              </a:ext>
            </a:extLst>
          </p:cNvPr>
          <p:cNvSpPr>
            <a:spLocks noGrp="1"/>
          </p:cNvSpPr>
          <p:nvPr>
            <p:ph type="dt" sz="half" idx="10"/>
          </p:nvPr>
        </p:nvSpPr>
        <p:spPr/>
        <p:txBody>
          <a:bodyPr/>
          <a:lstStyle/>
          <a:p>
            <a:fld id="{5C4E54F3-2A07-429F-A73A-7DE03C0BC791}" type="datetime1">
              <a:rPr lang="en-US" smtClean="0"/>
              <a:t>2/12/2026</a:t>
            </a:fld>
            <a:endParaRPr lang="en-US"/>
          </a:p>
        </p:txBody>
      </p:sp>
      <p:sp>
        <p:nvSpPr>
          <p:cNvPr id="4" name="Footer Placeholder 3">
            <a:extLst>
              <a:ext uri="{FF2B5EF4-FFF2-40B4-BE49-F238E27FC236}">
                <a16:creationId xmlns:a16="http://schemas.microsoft.com/office/drawing/2014/main" id="{03002C7F-6184-4733-B151-B5561DEEB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A0D72-D544-40F0-8CDB-67D4CBAEB890}"/>
              </a:ext>
            </a:extLst>
          </p:cNvPr>
          <p:cNvSpPr>
            <a:spLocks noGrp="1"/>
          </p:cNvSpPr>
          <p:nvPr>
            <p:ph type="sldNum" sz="quarter" idx="12"/>
          </p:nvPr>
        </p:nvSpPr>
        <p:spPr/>
        <p:txBody>
          <a:bodyPr/>
          <a:lstStyle/>
          <a:p>
            <a:fld id="{EA07271A-4EB3-4E0D-80D9-8ECE8E3D32EB}" type="slidenum">
              <a:rPr lang="en-US" smtClean="0"/>
              <a:t>‹#›</a:t>
            </a:fld>
            <a:endParaRPr lang="en-US"/>
          </a:p>
        </p:txBody>
      </p:sp>
    </p:spTree>
    <p:extLst>
      <p:ext uri="{BB962C8B-B14F-4D97-AF65-F5344CB8AC3E}">
        <p14:creationId xmlns:p14="http://schemas.microsoft.com/office/powerpoint/2010/main" val="1418341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p:txBody>
          <a:bodyPr/>
          <a:lstStyle/>
          <a:p>
            <a:fld id="{B484B66C-B588-4360-B571-37DB67BE9348}" type="datetime1">
              <a:rPr lang="en-US" smtClean="0"/>
              <a:t>2/12/2026</a:t>
            </a:fld>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11" name="Picture 10">
            <a:extLst>
              <a:ext uri="{FF2B5EF4-FFF2-40B4-BE49-F238E27FC236}">
                <a16:creationId xmlns:a16="http://schemas.microsoft.com/office/drawing/2014/main" id="{93F0212D-5042-470D-AF56-796A1F5896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6C30F7F-621D-5BF4-DCC9-54317309C01A}"/>
              </a:ext>
            </a:extLst>
          </p:cNvPr>
          <p:cNvSpPr/>
          <p:nvPr userDrawn="1"/>
        </p:nvSpPr>
        <p:spPr>
          <a:xfrm rot="5400000">
            <a:off x="1785144" y="2141588"/>
            <a:ext cx="2819400" cy="3494088"/>
          </a:xfrm>
          <a:prstGeom prst="roundRect">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04D60EDD-5F8F-D745-C0D5-846BCB9E62BC}"/>
              </a:ext>
            </a:extLst>
          </p:cNvPr>
          <p:cNvSpPr txBox="1">
            <a:spLocks/>
          </p:cNvSpPr>
          <p:nvPr userDrawn="1"/>
        </p:nvSpPr>
        <p:spPr>
          <a:xfrm>
            <a:off x="1791017" y="3977104"/>
            <a:ext cx="2802527" cy="1070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B75BB"/>
                </a:solidFill>
                <a:effectLst/>
                <a:uLnTx/>
                <a:uFillTx/>
                <a:latin typeface="Calibri"/>
                <a:ea typeface="+mn-ea"/>
                <a:cs typeface="+mn-cs"/>
              </a:rPr>
              <a:t>“To protect public health and the environment by providing effective wastewater collection, treatment, and recycling.”</a:t>
            </a:r>
          </a:p>
        </p:txBody>
      </p:sp>
      <p:sp>
        <p:nvSpPr>
          <p:cNvPr id="10" name="Title 1">
            <a:extLst>
              <a:ext uri="{FF2B5EF4-FFF2-40B4-BE49-F238E27FC236}">
                <a16:creationId xmlns:a16="http://schemas.microsoft.com/office/drawing/2014/main" id="{B74410BB-D164-9EE7-7CBB-6382C3B3003F}"/>
              </a:ext>
            </a:extLst>
          </p:cNvPr>
          <p:cNvSpPr txBox="1">
            <a:spLocks/>
          </p:cNvSpPr>
          <p:nvPr userDrawn="1"/>
        </p:nvSpPr>
        <p:spPr>
          <a:xfrm>
            <a:off x="1791017" y="2718698"/>
            <a:ext cx="2802527" cy="12584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3800">
                <a:solidFill>
                  <a:schemeClr val="bg1">
                    <a:lumMod val="75000"/>
                  </a:schemeClr>
                </a:solidFill>
                <a:latin typeface="Arial"/>
                <a:cs typeface="Arial" panose="020B0604020202020204" pitchFamily="34" charset="0"/>
              </a:rPr>
              <a:t>Our</a:t>
            </a:r>
          </a:p>
          <a:p>
            <a:pPr algn="l"/>
            <a:r>
              <a:rPr lang="en-US" sz="3800">
                <a:solidFill>
                  <a:schemeClr val="bg1">
                    <a:lumMod val="75000"/>
                  </a:schemeClr>
                </a:solidFill>
                <a:latin typeface="Arial"/>
                <a:cs typeface="Arial" panose="020B0604020202020204" pitchFamily="34" charset="0"/>
              </a:rPr>
              <a:t>Mission</a:t>
            </a:r>
          </a:p>
        </p:txBody>
      </p:sp>
    </p:spTree>
    <p:extLst>
      <p:ext uri="{BB962C8B-B14F-4D97-AF65-F5344CB8AC3E}">
        <p14:creationId xmlns:p14="http://schemas.microsoft.com/office/powerpoint/2010/main" val="37684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66968-2107-49C3-AB32-DC666B6F7FD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3291382" cy="6858000"/>
          </a:xfrm>
          <a:prstGeom prst="rect">
            <a:avLst/>
          </a:prstGeom>
        </p:spPr>
      </p:pic>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p:txBody>
          <a:bodyPr/>
          <a:lstStyle/>
          <a:p>
            <a:fld id="{749173A3-183C-40F3-94F6-B81B52DECA4D}" type="datetime1">
              <a:rPr lang="en-US" smtClean="0"/>
              <a:t>2/12/2026</a:t>
            </a:fld>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grpSp>
        <p:nvGrpSpPr>
          <p:cNvPr id="7" name="Group 6">
            <a:extLst>
              <a:ext uri="{FF2B5EF4-FFF2-40B4-BE49-F238E27FC236}">
                <a16:creationId xmlns:a16="http://schemas.microsoft.com/office/drawing/2014/main" id="{17338AF3-865F-DCDA-2606-490201A1D0CC}"/>
              </a:ext>
            </a:extLst>
          </p:cNvPr>
          <p:cNvGrpSpPr/>
          <p:nvPr userDrawn="1"/>
        </p:nvGrpSpPr>
        <p:grpSpPr>
          <a:xfrm>
            <a:off x="4185659" y="1861157"/>
            <a:ext cx="7168141" cy="3498637"/>
            <a:chOff x="4185659" y="1990519"/>
            <a:chExt cx="7168141" cy="3498637"/>
          </a:xfrm>
        </p:grpSpPr>
        <p:sp>
          <p:nvSpPr>
            <p:cNvPr id="2" name="Content Placeholder 2">
              <a:extLst>
                <a:ext uri="{FF2B5EF4-FFF2-40B4-BE49-F238E27FC236}">
                  <a16:creationId xmlns:a16="http://schemas.microsoft.com/office/drawing/2014/main" id="{01CE1D40-54A5-69F9-E67C-F7D7F07ABE4D}"/>
                </a:ext>
              </a:extLst>
            </p:cNvPr>
            <p:cNvSpPr txBox="1">
              <a:spLocks/>
            </p:cNvSpPr>
            <p:nvPr userDrawn="1"/>
          </p:nvSpPr>
          <p:spPr>
            <a:xfrm>
              <a:off x="4185659" y="2449865"/>
              <a:ext cx="7168141" cy="3039291"/>
            </a:xfrm>
            <a:prstGeom prst="rect">
              <a:avLst/>
            </a:prstGeom>
          </p:spPr>
          <p:txBody>
            <a:bodyPr numCol="2" spcCol="4572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Providing reliable, responsive, and affordable services in line with customer needs and expectations.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Protecting public health and the environment utilizing all practical and effective means for wastewater, energy, and solids resource recovery.</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Continually seeking efficiencies to ensure that the public’s money is wisely spent.</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Communicating our mission and strategies with those we serve and all other stakeholders.</a:t>
              </a:r>
              <a:endParaRPr lang="en-US" sz="1400">
                <a:effectLst/>
                <a:latin typeface="+mn-lt"/>
                <a:ea typeface="Calibri" panose="020F0502020204030204" pitchFamily="34" charset="0"/>
                <a:cs typeface="MinionPro-Regular"/>
              </a:endParaRPr>
            </a:p>
            <a:p>
              <a:pPr marL="228600" marR="0" indent="-228600">
                <a:lnSpc>
                  <a:spcPct val="120000"/>
                </a:lnSpc>
                <a:spcBef>
                  <a:spcPts val="0"/>
                </a:spcBef>
                <a:spcAft>
                  <a:spcPts val="135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Partnering with others to benefit our customers, this region, and our industry.</a:t>
              </a:r>
              <a:endParaRPr lang="en-US" sz="1400">
                <a:effectLst/>
                <a:latin typeface="+mn-lt"/>
                <a:ea typeface="Calibri" panose="020F0502020204030204" pitchFamily="34" charset="0"/>
                <a:cs typeface="MinionPro-Regular"/>
              </a:endParaRPr>
            </a:p>
            <a:p>
              <a:pPr marL="228600" marR="0" indent="-228600">
                <a:lnSpc>
                  <a:spcPct val="107000"/>
                </a:lnSpc>
                <a:spcBef>
                  <a:spcPts val="0"/>
                </a:spcBef>
                <a:spcAft>
                  <a:spcPts val="800"/>
                </a:spcAft>
                <a:buFont typeface="Arial" panose="020B0604020202020204" pitchFamily="34" charset="0"/>
                <a:buChar char="•"/>
              </a:pPr>
              <a:r>
                <a:rPr lang="en-US" sz="1400" spc="0">
                  <a:effectLst/>
                  <a:latin typeface="+mn-lt"/>
                  <a:ea typeface="Calibri" panose="020F0502020204030204" pitchFamily="34" charset="0"/>
                  <a:cs typeface="Helvetica LT Pro" panose="020B0504020202020204" pitchFamily="34" charset="0"/>
                </a:rPr>
                <a:t>Creating the best possible workforce in terms of safety, productivity, customer service, and training.</a:t>
              </a:r>
              <a:endParaRPr lang="en-US" sz="1400">
                <a:effectLst/>
                <a:latin typeface="+mn-lt"/>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F49AF8C-41FA-69FA-3557-224B11E10120}"/>
                </a:ext>
              </a:extLst>
            </p:cNvPr>
            <p:cNvSpPr txBox="1">
              <a:spLocks/>
            </p:cNvSpPr>
            <p:nvPr userDrawn="1"/>
          </p:nvSpPr>
          <p:spPr>
            <a:xfrm>
              <a:off x="4185659" y="1990519"/>
              <a:ext cx="7168141" cy="38081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0"/>
                </a:spcBef>
                <a:spcAft>
                  <a:spcPts val="1350"/>
                </a:spcAft>
                <a:buNone/>
              </a:pPr>
              <a:r>
                <a:rPr lang="en-US" sz="1800" b="1" spc="0">
                  <a:solidFill>
                    <a:srgbClr val="1B75BB"/>
                  </a:solidFill>
                  <a:effectLst/>
                  <a:latin typeface="+mn-lt"/>
                  <a:ea typeface="Calibri" panose="020F0502020204030204" pitchFamily="34" charset="0"/>
                  <a:cs typeface="Helvetica LT Pro" panose="020B0504020202020204" pitchFamily="34" charset="0"/>
                </a:rPr>
                <a:t>Orange County Sanitation District will be a leader in:</a:t>
              </a:r>
              <a:endParaRPr lang="en-US" sz="1800" b="1">
                <a:solidFill>
                  <a:srgbClr val="1B75BB"/>
                </a:solidFill>
                <a:effectLst/>
                <a:latin typeface="+mn-lt"/>
                <a:ea typeface="Calibri" panose="020F0502020204030204" pitchFamily="34" charset="0"/>
                <a:cs typeface="MinionPro-Regular"/>
              </a:endParaRPr>
            </a:p>
          </p:txBody>
        </p:sp>
      </p:grpSp>
      <p:cxnSp>
        <p:nvCxnSpPr>
          <p:cNvPr id="11" name="Straight Connector 10">
            <a:extLst>
              <a:ext uri="{FF2B5EF4-FFF2-40B4-BE49-F238E27FC236}">
                <a16:creationId xmlns:a16="http://schemas.microsoft.com/office/drawing/2014/main" id="{D0D4ED7A-1A0B-9779-4A01-836F38490FDE}"/>
              </a:ext>
            </a:extLst>
          </p:cNvPr>
          <p:cNvCxnSpPr>
            <a:cxnSpLocks/>
          </p:cNvCxnSpPr>
          <p:nvPr userDrawn="1"/>
        </p:nvCxnSpPr>
        <p:spPr>
          <a:xfrm flipH="1">
            <a:off x="3291381" y="1724213"/>
            <a:ext cx="8405319" cy="0"/>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E359AE8-2871-0528-C2DF-8540D99F9D7D}"/>
              </a:ext>
            </a:extLst>
          </p:cNvPr>
          <p:cNvSpPr txBox="1">
            <a:spLocks/>
          </p:cNvSpPr>
          <p:nvPr userDrawn="1"/>
        </p:nvSpPr>
        <p:spPr>
          <a:xfrm>
            <a:off x="4038600" y="381603"/>
            <a:ext cx="6810375"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9600">
                <a:solidFill>
                  <a:schemeClr val="bg1">
                    <a:lumMod val="75000"/>
                  </a:schemeClr>
                </a:solidFill>
                <a:latin typeface="Arial"/>
                <a:cs typeface="Arial" panose="020B0604020202020204" pitchFamily="34" charset="0"/>
              </a:rPr>
              <a:t>Our Vision</a:t>
            </a:r>
          </a:p>
        </p:txBody>
      </p:sp>
      <p:sp>
        <p:nvSpPr>
          <p:cNvPr id="12" name="TextBox 11">
            <a:extLst>
              <a:ext uri="{FF2B5EF4-FFF2-40B4-BE49-F238E27FC236}">
                <a16:creationId xmlns:a16="http://schemas.microsoft.com/office/drawing/2014/main" id="{F5E8464E-821F-984C-09A0-6045BFD90EB0}"/>
              </a:ext>
            </a:extLst>
          </p:cNvPr>
          <p:cNvSpPr txBox="1"/>
          <p:nvPr userDrawn="1"/>
        </p:nvSpPr>
        <p:spPr>
          <a:xfrm>
            <a:off x="4185659" y="5260920"/>
            <a:ext cx="7511041" cy="738664"/>
          </a:xfrm>
          <a:prstGeom prst="rect">
            <a:avLst/>
          </a:prstGeom>
          <a:noFill/>
        </p:spPr>
        <p:txBody>
          <a:bodyPr wrap="square" rtlCol="0">
            <a:spAutoFit/>
          </a:bodyPr>
          <a:lstStyle/>
          <a:p>
            <a:pPr marL="0" marR="0">
              <a:spcBef>
                <a:spcPts val="1200"/>
              </a:spcBef>
              <a:spcAft>
                <a:spcPts val="0"/>
              </a:spcAft>
            </a:pPr>
            <a:r>
              <a:rPr lang="en-US" sz="1400" b="0">
                <a:solidFill>
                  <a:schemeClr val="tx1"/>
                </a:solidFill>
                <a:effectLst/>
                <a:latin typeface="+mn-lt"/>
                <a:ea typeface="Times New Roman" panose="02020603050405020304" pitchFamily="18" charset="0"/>
              </a:rPr>
              <a:t>The Vision Statement supports the Mission Statement by expressing a broad philosophy of what the Orange County Sanitation District strives to achieve now and in the future in the delivery of services to our customers, vendors, other agencies, the general public and each other.</a:t>
            </a:r>
          </a:p>
        </p:txBody>
      </p:sp>
    </p:spTree>
    <p:extLst>
      <p:ext uri="{BB962C8B-B14F-4D97-AF65-F5344CB8AC3E}">
        <p14:creationId xmlns:p14="http://schemas.microsoft.com/office/powerpoint/2010/main" val="422098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42" presetClass="path" presetSubtype="0" accel="12000" decel="88000" fill="hold" nodeType="withEffect">
                                  <p:stCondLst>
                                    <p:cond delay="0"/>
                                  </p:stCondLst>
                                  <p:childTnLst>
                                    <p:animMotion origin="layout" path="M 4.16667E-7 1.11111E-6 L 4.16667E-7 0.25 " pathEditMode="relative" rAng="0" ptsTypes="AA">
                                      <p:cBhvr>
                                        <p:cTn id="13" dur="3000" spd="-100000" fill="hold"/>
                                        <p:tgtEl>
                                          <p:spTgt spid="7"/>
                                        </p:tgtEl>
                                        <p:attrNameLst>
                                          <p:attrName>ppt_x</p:attrName>
                                          <p:attrName>ppt_y</p:attrName>
                                        </p:attrNameLst>
                                      </p:cBhvr>
                                      <p:rCtr x="0" y="12500"/>
                                    </p:animMotion>
                                  </p:childTnLst>
                                </p:cTn>
                              </p:par>
                              <p:par>
                                <p:cTn id="14" presetID="10" presetClass="entr" presetSubtype="0" fill="hold" grpId="0" nodeType="withEffect">
                                  <p:stCondLst>
                                    <p:cond delay="7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42" presetClass="path" presetSubtype="0" accel="50000" decel="50000" fill="hold" grpId="1" nodeType="withEffect">
                                  <p:stCondLst>
                                    <p:cond delay="400"/>
                                  </p:stCondLst>
                                  <p:childTnLst>
                                    <p:animMotion origin="layout" path="M -2.08333E-6 -3.33333E-6 L -2.08333E-6 0.25 " pathEditMode="relative" rAng="0" ptsTypes="AA">
                                      <p:cBhvr>
                                        <p:cTn id="18" dur="2000" spd="-100000" fill="hold"/>
                                        <p:tgtEl>
                                          <p:spTgt spid="1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re Value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2646A46-0CAD-77E4-B74E-E2E5DC0F3557}"/>
              </a:ext>
            </a:extLst>
          </p:cNvPr>
          <p:cNvPicPr>
            <a:picLocks noChangeAspect="1"/>
          </p:cNvPicPr>
          <p:nvPr userDrawn="1"/>
        </p:nvPicPr>
        <p:blipFill>
          <a:blip r:embed="rId2">
            <a:extLst>
              <a:ext uri="{96DAC541-7B7A-43D3-8B79-37D633B846F1}">
                <asvg:svgBlip xmlns:asvg="http://schemas.microsoft.com/office/drawing/2016/SVG/main" r:embed="rId3"/>
              </a:ext>
            </a:extLst>
          </a:blip>
          <a:srcRect l="12047" t="2" r="1224" b="28976"/>
          <a:stretch/>
        </p:blipFill>
        <p:spPr>
          <a:xfrm>
            <a:off x="0" y="3836100"/>
            <a:ext cx="8538735" cy="3021900"/>
          </a:xfrm>
          <a:prstGeom prst="rect">
            <a:avLst/>
          </a:prstGeom>
        </p:spPr>
      </p:pic>
      <p:pic>
        <p:nvPicPr>
          <p:cNvPr id="9" name="Picture 8">
            <a:extLst>
              <a:ext uri="{FF2B5EF4-FFF2-40B4-BE49-F238E27FC236}">
                <a16:creationId xmlns:a16="http://schemas.microsoft.com/office/drawing/2014/main" id="{CF0D420A-26AF-423F-848C-2593FA91D41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8538735" y="0"/>
            <a:ext cx="3653265" cy="6858000"/>
          </a:xfrm>
          <a:prstGeom prst="rect">
            <a:avLst/>
          </a:prstGeom>
        </p:spPr>
      </p:pic>
      <p:sp>
        <p:nvSpPr>
          <p:cNvPr id="3" name="Date Placeholder 2">
            <a:extLst>
              <a:ext uri="{FF2B5EF4-FFF2-40B4-BE49-F238E27FC236}">
                <a16:creationId xmlns:a16="http://schemas.microsoft.com/office/drawing/2014/main" id="{347C26EF-905C-4939-A3BA-FEE382CDEDDC}"/>
              </a:ext>
            </a:extLst>
          </p:cNvPr>
          <p:cNvSpPr>
            <a:spLocks noGrp="1"/>
          </p:cNvSpPr>
          <p:nvPr>
            <p:ph type="dt" sz="half" idx="10"/>
          </p:nvPr>
        </p:nvSpPr>
        <p:spPr/>
        <p:txBody>
          <a:bodyPr/>
          <a:lstStyle/>
          <a:p>
            <a:fld id="{71E018A9-C29E-4DAC-BD5A-DB0DAAC38EB6}" type="datetime1">
              <a:rPr lang="en-US" smtClean="0"/>
              <a:t>2/12/2026</a:t>
            </a:fld>
            <a:endParaRPr lang="en-US"/>
          </a:p>
        </p:txBody>
      </p:sp>
      <p:sp>
        <p:nvSpPr>
          <p:cNvPr id="4" name="Footer Placeholder 3">
            <a:extLst>
              <a:ext uri="{FF2B5EF4-FFF2-40B4-BE49-F238E27FC236}">
                <a16:creationId xmlns:a16="http://schemas.microsoft.com/office/drawing/2014/main" id="{1561BDFB-23E1-4936-9582-A63FAB91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FE5CB-BE46-4FFC-948A-9FBF05004B54}"/>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 name="Title 1">
            <a:extLst>
              <a:ext uri="{FF2B5EF4-FFF2-40B4-BE49-F238E27FC236}">
                <a16:creationId xmlns:a16="http://schemas.microsoft.com/office/drawing/2014/main" id="{89B74D92-3B0A-2786-B4F1-EC62BE4330DF}"/>
              </a:ext>
            </a:extLst>
          </p:cNvPr>
          <p:cNvSpPr txBox="1">
            <a:spLocks/>
          </p:cNvSpPr>
          <p:nvPr userDrawn="1"/>
        </p:nvSpPr>
        <p:spPr>
          <a:xfrm>
            <a:off x="633412" y="136525"/>
            <a:ext cx="4114800" cy="42504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9600">
                <a:solidFill>
                  <a:schemeClr val="bg1">
                    <a:lumMod val="75000"/>
                  </a:schemeClr>
                </a:solidFill>
                <a:latin typeface="Arial"/>
                <a:cs typeface="Arial" panose="020B0604020202020204" pitchFamily="34" charset="0"/>
              </a:rPr>
              <a:t>Core Values</a:t>
            </a:r>
          </a:p>
        </p:txBody>
      </p:sp>
      <p:sp>
        <p:nvSpPr>
          <p:cNvPr id="6" name="Content Placeholder 2">
            <a:extLst>
              <a:ext uri="{FF2B5EF4-FFF2-40B4-BE49-F238E27FC236}">
                <a16:creationId xmlns:a16="http://schemas.microsoft.com/office/drawing/2014/main" id="{8215E11A-20E0-F494-8B91-461A14F5C696}"/>
              </a:ext>
            </a:extLst>
          </p:cNvPr>
          <p:cNvSpPr txBox="1">
            <a:spLocks/>
          </p:cNvSpPr>
          <p:nvPr userDrawn="1"/>
        </p:nvSpPr>
        <p:spPr>
          <a:xfrm>
            <a:off x="5211869" y="136525"/>
            <a:ext cx="2863208" cy="4250412"/>
          </a:xfrm>
          <a:prstGeom prst="rect">
            <a:avLst/>
          </a:prstGeom>
        </p:spPr>
        <p:txBody>
          <a:bodyPr numCol="1" spcCol="4572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spcBef>
                <a:spcPts val="0"/>
              </a:spcBef>
              <a:spcAft>
                <a:spcPts val="0"/>
              </a:spcAft>
              <a:buFont typeface="Arial" panose="020B0604020202020204" pitchFamily="34" charset="0"/>
              <a:buChar char="•"/>
            </a:pPr>
            <a:r>
              <a:rPr lang="en-US" sz="1800" b="0">
                <a:solidFill>
                  <a:srgbClr val="1D76BB"/>
                </a:solidFill>
                <a:effectLst/>
                <a:ea typeface="Calibri" panose="020F0502020204030204" pitchFamily="34" charset="0"/>
              </a:rPr>
              <a:t>Integrity, Inclusion,</a:t>
            </a:r>
            <a:br>
              <a:rPr lang="en-US" sz="1800" b="0">
                <a:solidFill>
                  <a:srgbClr val="1D76BB"/>
                </a:solidFill>
                <a:effectLst/>
                <a:ea typeface="Calibri" panose="020F0502020204030204" pitchFamily="34" charset="0"/>
              </a:rPr>
            </a:br>
            <a:r>
              <a:rPr lang="en-US" sz="1800" b="0">
                <a:solidFill>
                  <a:srgbClr val="1D76BB"/>
                </a:solidFill>
                <a:effectLst/>
                <a:ea typeface="Calibri" panose="020F0502020204030204" pitchFamily="34" charset="0"/>
              </a:rPr>
              <a:t>Honesty, and Respect</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Leadership, Teamwork,</a:t>
            </a:r>
            <a:r>
              <a:rPr lang="en-US" sz="1800" b="0">
                <a:solidFill>
                  <a:srgbClr val="1D76BB"/>
                </a:solidFill>
                <a:ea typeface="Times New Roman" panose="02020603050405020304" pitchFamily="18" charset="0"/>
              </a:rPr>
              <a:t> </a:t>
            </a:r>
            <a:br>
              <a:rPr lang="en-US" sz="1800" b="0">
                <a:solidFill>
                  <a:srgbClr val="1D76BB"/>
                </a:solidFill>
                <a:ea typeface="Times New Roman" panose="02020603050405020304" pitchFamily="18" charset="0"/>
              </a:rPr>
            </a:br>
            <a:r>
              <a:rPr lang="en-US" sz="1800" b="0">
                <a:solidFill>
                  <a:srgbClr val="1D76BB"/>
                </a:solidFill>
                <a:effectLst/>
                <a:ea typeface="Times New Roman" panose="02020603050405020304" pitchFamily="18" charset="0"/>
              </a:rPr>
              <a:t>and Problem Solving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Customer Service, Transparency, </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Accountability</a:t>
            </a:r>
          </a:p>
          <a:p>
            <a:pPr marL="228600" marR="0" indent="-228600">
              <a:spcBef>
                <a:spcPts val="0"/>
              </a:spcBef>
              <a:spcAft>
                <a:spcPts val="0"/>
              </a:spcAft>
              <a:buFont typeface="Arial" panose="020B0604020202020204" pitchFamily="34" charset="0"/>
              <a:buChar char="•"/>
            </a:pP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Resiliency, Innovation,</a:t>
            </a:r>
            <a:br>
              <a:rPr lang="en-US" sz="1800" b="0">
                <a:solidFill>
                  <a:srgbClr val="1D76BB"/>
                </a:solidFill>
                <a:effectLst/>
                <a:ea typeface="Times New Roman" panose="02020603050405020304" pitchFamily="18" charset="0"/>
              </a:rPr>
            </a:br>
            <a:r>
              <a:rPr lang="en-US" sz="1800" b="0">
                <a:solidFill>
                  <a:srgbClr val="1D76BB"/>
                </a:solidFill>
                <a:effectLst/>
                <a:ea typeface="Times New Roman" panose="02020603050405020304" pitchFamily="18" charset="0"/>
              </a:rPr>
              <a:t>and Learning</a:t>
            </a:r>
            <a:br>
              <a:rPr lang="en-US" sz="1800" b="0">
                <a:solidFill>
                  <a:srgbClr val="1D76BB"/>
                </a:solidFill>
                <a:effectLst/>
                <a:ea typeface="Times New Roman" panose="02020603050405020304" pitchFamily="18" charset="0"/>
              </a:rPr>
            </a:br>
            <a:endParaRPr lang="en-US" sz="1800" b="0">
              <a:solidFill>
                <a:srgbClr val="1D76BB"/>
              </a:solidFill>
              <a:effectLst/>
              <a:ea typeface="Times New Roman" panose="02020603050405020304" pitchFamily="18" charset="0"/>
            </a:endParaRPr>
          </a:p>
          <a:p>
            <a:pPr marL="228600" marR="0" indent="-228600">
              <a:spcBef>
                <a:spcPts val="0"/>
              </a:spcBef>
              <a:spcAft>
                <a:spcPts val="0"/>
              </a:spcAft>
              <a:buFont typeface="Arial" panose="020B0604020202020204" pitchFamily="34" charset="0"/>
              <a:buChar char="•"/>
            </a:pPr>
            <a:r>
              <a:rPr lang="en-US" sz="1800" b="0">
                <a:solidFill>
                  <a:srgbClr val="1D76BB"/>
                </a:solidFill>
                <a:effectLst/>
                <a:ea typeface="Times New Roman" panose="02020603050405020304" pitchFamily="18" charset="0"/>
              </a:rPr>
              <a:t>Safety</a:t>
            </a:r>
            <a:endParaRPr lang="en-US" sz="1800" b="0">
              <a:solidFill>
                <a:srgbClr val="1D76BB"/>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EFC7D13-822C-427E-A416-2836EA90FD10}"/>
              </a:ext>
            </a:extLst>
          </p:cNvPr>
          <p:cNvSpPr txBox="1"/>
          <p:nvPr userDrawn="1"/>
        </p:nvSpPr>
        <p:spPr>
          <a:xfrm>
            <a:off x="633411" y="4897536"/>
            <a:ext cx="7357849" cy="738664"/>
          </a:xfrm>
          <a:prstGeom prst="rect">
            <a:avLst/>
          </a:prstGeom>
          <a:noFill/>
        </p:spPr>
        <p:txBody>
          <a:bodyPr wrap="square" rtlCol="0">
            <a:spAutoFit/>
          </a:bodyPr>
          <a:lstStyle/>
          <a:p>
            <a:pPr marL="0" marR="0">
              <a:spcBef>
                <a:spcPts val="1200"/>
              </a:spcBef>
              <a:spcAft>
                <a:spcPts val="0"/>
              </a:spcAft>
            </a:pPr>
            <a:r>
              <a:rPr lang="en-US" sz="1400" b="0">
                <a:solidFill>
                  <a:schemeClr val="tx1"/>
                </a:solidFill>
                <a:effectLst/>
                <a:latin typeface="+mn-lt"/>
                <a:ea typeface="Times New Roman" panose="02020603050405020304" pitchFamily="18" charset="0"/>
              </a:rPr>
              <a:t>Our Core Values support the Mission and Vision Statements by expressing the values, beliefs, and philosophy that guides our daily actions. They help form the framework of our organization and reinforce our professional work ethic.</a:t>
            </a:r>
          </a:p>
        </p:txBody>
      </p:sp>
      <p:cxnSp>
        <p:nvCxnSpPr>
          <p:cNvPr id="10" name="Straight Connector 9">
            <a:extLst>
              <a:ext uri="{FF2B5EF4-FFF2-40B4-BE49-F238E27FC236}">
                <a16:creationId xmlns:a16="http://schemas.microsoft.com/office/drawing/2014/main" id="{EE69F4B1-5882-2F1C-FC2F-45EE17FFB051}"/>
              </a:ext>
            </a:extLst>
          </p:cNvPr>
          <p:cNvCxnSpPr>
            <a:cxnSpLocks/>
          </p:cNvCxnSpPr>
          <p:nvPr userDrawn="1"/>
        </p:nvCxnSpPr>
        <p:spPr>
          <a:xfrm flipH="1">
            <a:off x="542925" y="5772725"/>
            <a:ext cx="7995810" cy="0"/>
          </a:xfrm>
          <a:prstGeom prst="line">
            <a:avLst/>
          </a:prstGeom>
          <a:ln>
            <a:solidFill>
              <a:srgbClr val="FAAF40"/>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7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1000"/>
                                        <p:tgtEl>
                                          <p:spTgt spid="6">
                                            <p:txEl>
                                              <p:pRg st="5" end="5"/>
                                            </p:txEl>
                                          </p:spTgt>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par>
                                <p:cTn id="27" presetID="42" presetClass="path" presetSubtype="0" accel="50000" decel="50000" fill="hold" grpId="1" nodeType="withEffect">
                                  <p:stCondLst>
                                    <p:cond delay="400"/>
                                  </p:stCondLst>
                                  <p:childTnLst>
                                    <p:animMotion origin="layout" path="M 0 0 L 0 0.25 E" pathEditMode="relative" ptsTypes="">
                                      <p:cBhvr>
                                        <p:cTn id="28" dur="2000" spd="-100000" fill="hold"/>
                                        <p:tgtEl>
                                          <p:spTgt spid="17"/>
                                        </p:tgtEl>
                                        <p:attrNameLst>
                                          <p:attrName>ppt_x</p:attrName>
                                          <p:attrName>ppt_y</p:attrName>
                                        </p:attrNameLst>
                                      </p:cBhvr>
                                    </p:animMotion>
                                  </p:childTnLst>
                                </p:cTn>
                              </p:par>
                              <p:par>
                                <p:cTn id="29" presetID="22" presetClass="entr" presetSubtype="2" fill="hold" nodeType="withEffect">
                                  <p:stCondLst>
                                    <p:cond delay="19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17" grpId="0"/>
      <p:bldP spid="17"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ur Facilitie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DC5D22-E343-D931-30AE-4BC2BCCA9475}"/>
              </a:ext>
            </a:extLst>
          </p:cNvPr>
          <p:cNvSpPr/>
          <p:nvPr userDrawn="1"/>
        </p:nvSpPr>
        <p:spPr>
          <a:xfrm>
            <a:off x="581153" y="328375"/>
            <a:ext cx="10081260" cy="4351020"/>
          </a:xfrm>
          <a:prstGeom prst="rect">
            <a:avLst/>
          </a:prstGeom>
          <a:no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E18FB6-1660-4C41-BEED-0D1FA39E7685}"/>
              </a:ext>
            </a:extLst>
          </p:cNvPr>
          <p:cNvSpPr>
            <a:spLocks noGrp="1"/>
          </p:cNvSpPr>
          <p:nvPr>
            <p:ph type="dt" sz="half" idx="10"/>
          </p:nvPr>
        </p:nvSpPr>
        <p:spPr/>
        <p:txBody>
          <a:bodyPr/>
          <a:lstStyle/>
          <a:p>
            <a:fld id="{8070C168-1F50-4373-BBCD-A45FA9465ADC}" type="datetime1">
              <a:rPr lang="en-US" smtClean="0"/>
              <a:t>2/12/2026</a:t>
            </a:fld>
            <a:endParaRPr lang="en-US"/>
          </a:p>
        </p:txBody>
      </p:sp>
      <p:sp>
        <p:nvSpPr>
          <p:cNvPr id="4" name="Footer Placeholder 3">
            <a:extLst>
              <a:ext uri="{FF2B5EF4-FFF2-40B4-BE49-F238E27FC236}">
                <a16:creationId xmlns:a16="http://schemas.microsoft.com/office/drawing/2014/main" id="{F97C3D0B-7BA8-4A2F-BBF2-E62998B711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C944C-F408-4227-9328-090353EBAC1F}"/>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6" name="Title 1">
            <a:extLst>
              <a:ext uri="{FF2B5EF4-FFF2-40B4-BE49-F238E27FC236}">
                <a16:creationId xmlns:a16="http://schemas.microsoft.com/office/drawing/2014/main" id="{6EEB1EE4-8095-DFCA-91D2-03E1AB244E39}"/>
              </a:ext>
            </a:extLst>
          </p:cNvPr>
          <p:cNvSpPr txBox="1">
            <a:spLocks/>
          </p:cNvSpPr>
          <p:nvPr userDrawn="1"/>
        </p:nvSpPr>
        <p:spPr>
          <a:xfrm>
            <a:off x="838200" y="1245479"/>
            <a:ext cx="6810375"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8000">
                <a:solidFill>
                  <a:schemeClr val="bg1">
                    <a:lumMod val="75000"/>
                  </a:schemeClr>
                </a:solidFill>
                <a:latin typeface="Arial"/>
                <a:cs typeface="Arial" panose="020B0604020202020204" pitchFamily="34" charset="0"/>
              </a:rPr>
              <a:t>Our</a:t>
            </a:r>
            <a:br>
              <a:rPr lang="en-US" sz="8000">
                <a:solidFill>
                  <a:schemeClr val="bg1">
                    <a:lumMod val="75000"/>
                  </a:schemeClr>
                </a:solidFill>
                <a:latin typeface="Arial"/>
                <a:cs typeface="Arial" panose="020B0604020202020204" pitchFamily="34" charset="0"/>
              </a:rPr>
            </a:br>
            <a:r>
              <a:rPr lang="en-US" sz="8000">
                <a:solidFill>
                  <a:schemeClr val="bg1">
                    <a:lumMod val="75000"/>
                  </a:schemeClr>
                </a:solidFill>
                <a:latin typeface="Arial"/>
                <a:cs typeface="Arial" panose="020B0604020202020204" pitchFamily="34" charset="0"/>
              </a:rPr>
              <a:t>Facilities</a:t>
            </a:r>
          </a:p>
        </p:txBody>
      </p:sp>
      <p:grpSp>
        <p:nvGrpSpPr>
          <p:cNvPr id="7" name="Group 6">
            <a:extLst>
              <a:ext uri="{FF2B5EF4-FFF2-40B4-BE49-F238E27FC236}">
                <a16:creationId xmlns:a16="http://schemas.microsoft.com/office/drawing/2014/main" id="{A71719F6-9EED-3766-E14A-2358838A11F9}"/>
              </a:ext>
            </a:extLst>
          </p:cNvPr>
          <p:cNvGrpSpPr/>
          <p:nvPr userDrawn="1"/>
        </p:nvGrpSpPr>
        <p:grpSpPr>
          <a:xfrm>
            <a:off x="8629658" y="960329"/>
            <a:ext cx="2724142" cy="5287935"/>
            <a:chOff x="8629658" y="960329"/>
            <a:chExt cx="2724142" cy="5287935"/>
          </a:xfrm>
        </p:grpSpPr>
        <p:sp>
          <p:nvSpPr>
            <p:cNvPr id="9" name="Text Box 6">
              <a:extLst>
                <a:ext uri="{FF2B5EF4-FFF2-40B4-BE49-F238E27FC236}">
                  <a16:creationId xmlns:a16="http://schemas.microsoft.com/office/drawing/2014/main" id="{79C8C7F5-D0D7-4748-6CAC-CED36C58BAE8}"/>
                </a:ext>
              </a:extLst>
            </p:cNvPr>
            <p:cNvSpPr txBox="1">
              <a:spLocks noChangeArrowheads="1"/>
            </p:cNvSpPr>
            <p:nvPr userDrawn="1"/>
          </p:nvSpPr>
          <p:spPr bwMode="auto">
            <a:xfrm>
              <a:off x="8938708" y="5746588"/>
              <a:ext cx="2001311"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eaLnBrk="0" fontAlgn="base" hangingPunct="0">
                <a:lnSpc>
                  <a:spcPct val="95000"/>
                </a:lnSpc>
                <a:spcBef>
                  <a:spcPct val="0"/>
                </a:spcBef>
                <a:spcAft>
                  <a:spcPct val="0"/>
                </a:spcAft>
                <a:defRPr/>
              </a:pPr>
              <a:r>
                <a:rPr lang="en-US" altLang="en-US" sz="1400" b="1">
                  <a:solidFill>
                    <a:srgbClr val="1B75BB"/>
                  </a:solidFill>
                  <a:latin typeface="Calibri"/>
                </a:rPr>
                <a:t>Reclamation Plant No. 2</a:t>
              </a:r>
              <a:br>
                <a:rPr lang="en-US" altLang="en-US" sz="1800" b="1">
                  <a:solidFill>
                    <a:srgbClr val="1B75BB"/>
                  </a:solidFill>
                  <a:latin typeface="Calibri"/>
                </a:rPr>
              </a:br>
              <a:r>
                <a:rPr lang="en-US" altLang="en-US" sz="1400" b="0">
                  <a:solidFill>
                    <a:schemeClr val="tx1"/>
                  </a:solidFill>
                  <a:latin typeface="Calibri"/>
                </a:rPr>
                <a:t>Huntington Beach</a:t>
              </a:r>
            </a:p>
          </p:txBody>
        </p:sp>
        <p:pic>
          <p:nvPicPr>
            <p:cNvPr id="10" name="Picture 9" descr="An aerial view of a city&#10;&#10;Description automatically generated">
              <a:extLst>
                <a:ext uri="{FF2B5EF4-FFF2-40B4-BE49-F238E27FC236}">
                  <a16:creationId xmlns:a16="http://schemas.microsoft.com/office/drawing/2014/main" id="{AF1411CF-4831-5457-A23C-5D5A0128F2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629658" y="960329"/>
              <a:ext cx="2724142" cy="4672057"/>
            </a:xfrm>
            <a:prstGeom prst="roundRect">
              <a:avLst>
                <a:gd name="adj" fmla="val 3998"/>
              </a:avLst>
            </a:prstGeom>
          </p:spPr>
        </p:pic>
      </p:grpSp>
      <p:grpSp>
        <p:nvGrpSpPr>
          <p:cNvPr id="15" name="Group 14">
            <a:extLst>
              <a:ext uri="{FF2B5EF4-FFF2-40B4-BE49-F238E27FC236}">
                <a16:creationId xmlns:a16="http://schemas.microsoft.com/office/drawing/2014/main" id="{61C9383C-8176-8881-7E84-A3201F4952BC}"/>
              </a:ext>
            </a:extLst>
          </p:cNvPr>
          <p:cNvGrpSpPr/>
          <p:nvPr userDrawn="1"/>
        </p:nvGrpSpPr>
        <p:grpSpPr>
          <a:xfrm>
            <a:off x="5621783" y="954813"/>
            <a:ext cx="2800492" cy="5302987"/>
            <a:chOff x="5621783" y="954813"/>
            <a:chExt cx="2800492" cy="5302987"/>
          </a:xfrm>
        </p:grpSpPr>
        <p:sp>
          <p:nvSpPr>
            <p:cNvPr id="8" name="TextBox 7">
              <a:extLst>
                <a:ext uri="{FF2B5EF4-FFF2-40B4-BE49-F238E27FC236}">
                  <a16:creationId xmlns:a16="http://schemas.microsoft.com/office/drawing/2014/main" id="{7806BE41-BBD6-6728-FA1C-6735ED9EEDDD}"/>
                </a:ext>
              </a:extLst>
            </p:cNvPr>
            <p:cNvSpPr txBox="1"/>
            <p:nvPr userDrawn="1"/>
          </p:nvSpPr>
          <p:spPr>
            <a:xfrm>
              <a:off x="5967997" y="5756124"/>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rgbClr val="1B75BB"/>
                  </a:solidFill>
                  <a:effectLst/>
                  <a:uLnTx/>
                  <a:uFillTx/>
                </a:rPr>
                <a:t>Reclamation Plant No. 1</a:t>
              </a:r>
              <a:br>
                <a:rPr kumimoji="0" lang="en-US" altLang="en-US" sz="1800" b="1" i="0" u="none" strike="noStrike" kern="0" cap="none" spc="0" normalizeH="0" baseline="0" noProof="0">
                  <a:ln>
                    <a:noFill/>
                  </a:ln>
                  <a:solidFill>
                    <a:srgbClr val="1B75BB"/>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pic>
          <p:nvPicPr>
            <p:cNvPr id="11" name="Picture 10" descr="Aerial view of a city&#10;&#10;Description automatically generated">
              <a:extLst>
                <a:ext uri="{FF2B5EF4-FFF2-40B4-BE49-F238E27FC236}">
                  <a16:creationId xmlns:a16="http://schemas.microsoft.com/office/drawing/2014/main" id="{FACE744D-84D6-B796-E1B6-49C49E9C18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621783" y="954813"/>
              <a:ext cx="2800492" cy="4667488"/>
            </a:xfrm>
            <a:prstGeom prst="roundRect">
              <a:avLst>
                <a:gd name="adj" fmla="val 4874"/>
              </a:avLst>
            </a:prstGeom>
          </p:spPr>
        </p:pic>
      </p:grpSp>
      <p:grpSp>
        <p:nvGrpSpPr>
          <p:cNvPr id="2" name="Group 1">
            <a:extLst>
              <a:ext uri="{FF2B5EF4-FFF2-40B4-BE49-F238E27FC236}">
                <a16:creationId xmlns:a16="http://schemas.microsoft.com/office/drawing/2014/main" id="{86A869A2-3E98-42A1-B933-1DE4964D19DF}"/>
              </a:ext>
            </a:extLst>
          </p:cNvPr>
          <p:cNvGrpSpPr/>
          <p:nvPr userDrawn="1"/>
        </p:nvGrpSpPr>
        <p:grpSpPr>
          <a:xfrm>
            <a:off x="1470449" y="3393391"/>
            <a:ext cx="3943951" cy="2854873"/>
            <a:chOff x="1470449" y="3393391"/>
            <a:chExt cx="3943951" cy="2854873"/>
          </a:xfrm>
        </p:grpSpPr>
        <p:pic>
          <p:nvPicPr>
            <p:cNvPr id="14" name="Picture 13">
              <a:extLst>
                <a:ext uri="{FF2B5EF4-FFF2-40B4-BE49-F238E27FC236}">
                  <a16:creationId xmlns:a16="http://schemas.microsoft.com/office/drawing/2014/main" id="{194405E7-4604-00D9-D284-9B43F018FC75}"/>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470449" y="3393391"/>
              <a:ext cx="3943951" cy="2219130"/>
            </a:xfrm>
            <a:prstGeom prst="roundRect">
              <a:avLst>
                <a:gd name="adj" fmla="val 5344"/>
              </a:avLst>
            </a:prstGeom>
          </p:spPr>
        </p:pic>
        <p:sp>
          <p:nvSpPr>
            <p:cNvPr id="16" name="TextBox 15">
              <a:extLst>
                <a:ext uri="{FF2B5EF4-FFF2-40B4-BE49-F238E27FC236}">
                  <a16:creationId xmlns:a16="http://schemas.microsoft.com/office/drawing/2014/main" id="{B8B9A5D0-9BB0-A672-8206-21A51BEA747A}"/>
                </a:ext>
              </a:extLst>
            </p:cNvPr>
            <p:cNvSpPr txBox="1"/>
            <p:nvPr userDrawn="1"/>
          </p:nvSpPr>
          <p:spPr>
            <a:xfrm>
              <a:off x="2388392" y="5746588"/>
              <a:ext cx="2108064" cy="501676"/>
            </a:xfrm>
            <a:prstGeom prst="rect">
              <a:avLst/>
            </a:prstGeom>
            <a:noFill/>
          </p:spPr>
          <p:txBody>
            <a:bodyPr wrap="square" rtlCol="0">
              <a:spAutoFit/>
            </a:bodyPr>
            <a:lstStyle/>
            <a:p>
              <a:pPr marL="0" marR="0" lvl="0" indent="0" algn="ctr" defTabSz="914377" eaLnBrk="0" fontAlgn="base" latinLnBrk="0" hangingPunct="0">
                <a:lnSpc>
                  <a:spcPct val="95000"/>
                </a:lnSpc>
                <a:spcBef>
                  <a:spcPct val="0"/>
                </a:spcBef>
                <a:spcAft>
                  <a:spcPct val="0"/>
                </a:spcAft>
                <a:buClrTx/>
                <a:buSzTx/>
                <a:buFontTx/>
                <a:buNone/>
                <a:tabLst/>
                <a:defRPr/>
              </a:pPr>
              <a:r>
                <a:rPr kumimoji="0" lang="en-US" altLang="en-US" sz="1400" b="1" i="0" u="none" strike="noStrike" kern="0" cap="none" spc="0" normalizeH="0" baseline="0" noProof="0">
                  <a:ln>
                    <a:noFill/>
                  </a:ln>
                  <a:solidFill>
                    <a:srgbClr val="1B75BB"/>
                  </a:solidFill>
                  <a:effectLst/>
                  <a:uLnTx/>
                  <a:uFillTx/>
                </a:rPr>
                <a:t>OC San Headquarters</a:t>
              </a:r>
              <a:br>
                <a:rPr kumimoji="0" lang="en-US" altLang="en-US" sz="1800" b="1" i="0" u="none" strike="noStrike" kern="0" cap="none" spc="0" normalizeH="0" baseline="0" noProof="0">
                  <a:ln>
                    <a:noFill/>
                  </a:ln>
                  <a:solidFill>
                    <a:schemeClr val="tx1"/>
                  </a:solidFill>
                  <a:effectLst/>
                  <a:uLnTx/>
                  <a:uFillTx/>
                </a:rPr>
              </a:br>
              <a:r>
                <a:rPr kumimoji="0" lang="en-US" altLang="en-US" sz="1400" b="0" i="0" u="none" strike="noStrike" kern="0" cap="none" spc="0" normalizeH="0" baseline="0" noProof="0">
                  <a:ln>
                    <a:noFill/>
                  </a:ln>
                  <a:solidFill>
                    <a:schemeClr val="tx1"/>
                  </a:solidFill>
                  <a:effectLst/>
                  <a:uLnTx/>
                  <a:uFillTx/>
                </a:rPr>
                <a:t>Fountain Valley</a:t>
              </a:r>
            </a:p>
          </p:txBody>
        </p:sp>
      </p:grpSp>
      <p:sp>
        <p:nvSpPr>
          <p:cNvPr id="12" name="Freeform: Shape 11">
            <a:extLst>
              <a:ext uri="{FF2B5EF4-FFF2-40B4-BE49-F238E27FC236}">
                <a16:creationId xmlns:a16="http://schemas.microsoft.com/office/drawing/2014/main" id="{A268E15D-F536-175F-4510-5EB9291F3348}"/>
              </a:ext>
            </a:extLst>
          </p:cNvPr>
          <p:cNvSpPr/>
          <p:nvPr userDrawn="1"/>
        </p:nvSpPr>
        <p:spPr>
          <a:xfrm>
            <a:off x="5735203" y="2448831"/>
            <a:ext cx="2661605" cy="2757301"/>
          </a:xfrm>
          <a:custGeom>
            <a:avLst/>
            <a:gdLst>
              <a:gd name="connsiteX0" fmla="*/ 2732689 w 2774731"/>
              <a:gd name="connsiteY0" fmla="*/ 21021 h 3226676"/>
              <a:gd name="connsiteX1" fmla="*/ 536027 w 2774731"/>
              <a:gd name="connsiteY1" fmla="*/ 0 h 3226676"/>
              <a:gd name="connsiteX2" fmla="*/ 578069 w 2774731"/>
              <a:gd name="connsiteY2" fmla="*/ 1923393 h 3226676"/>
              <a:gd name="connsiteX3" fmla="*/ 0 w 2774731"/>
              <a:gd name="connsiteY3" fmla="*/ 1933904 h 3226676"/>
              <a:gd name="connsiteX4" fmla="*/ 10510 w 2774731"/>
              <a:gd name="connsiteY4" fmla="*/ 3216166 h 3226676"/>
              <a:gd name="connsiteX5" fmla="*/ 1439917 w 2774731"/>
              <a:gd name="connsiteY5" fmla="*/ 3226676 h 3226676"/>
              <a:gd name="connsiteX6" fmla="*/ 2774731 w 2774731"/>
              <a:gd name="connsiteY6" fmla="*/ 588579 h 3226676"/>
              <a:gd name="connsiteX7" fmla="*/ 2732689 w 2774731"/>
              <a:gd name="connsiteY7" fmla="*/ 21021 h 3226676"/>
              <a:gd name="connsiteX0" fmla="*/ 2788621 w 2830663"/>
              <a:gd name="connsiteY0" fmla="*/ 21021 h 3226676"/>
              <a:gd name="connsiteX1" fmla="*/ 591959 w 2830663"/>
              <a:gd name="connsiteY1" fmla="*/ 0 h 3226676"/>
              <a:gd name="connsiteX2" fmla="*/ 634001 w 2830663"/>
              <a:gd name="connsiteY2" fmla="*/ 1923393 h 3226676"/>
              <a:gd name="connsiteX3" fmla="*/ 0 w 2830663"/>
              <a:gd name="connsiteY3" fmla="*/ 1933904 h 3226676"/>
              <a:gd name="connsiteX4" fmla="*/ 66442 w 2830663"/>
              <a:gd name="connsiteY4" fmla="*/ 3216166 h 3226676"/>
              <a:gd name="connsiteX5" fmla="*/ 1495849 w 2830663"/>
              <a:gd name="connsiteY5" fmla="*/ 3226676 h 3226676"/>
              <a:gd name="connsiteX6" fmla="*/ 2830663 w 2830663"/>
              <a:gd name="connsiteY6" fmla="*/ 588579 h 3226676"/>
              <a:gd name="connsiteX7" fmla="*/ 2788621 w 2830663"/>
              <a:gd name="connsiteY7" fmla="*/ 21021 h 3226676"/>
              <a:gd name="connsiteX0" fmla="*/ 2793701 w 2835743"/>
              <a:gd name="connsiteY0" fmla="*/ 21021 h 3226676"/>
              <a:gd name="connsiteX1" fmla="*/ 597039 w 2835743"/>
              <a:gd name="connsiteY1" fmla="*/ 0 h 3226676"/>
              <a:gd name="connsiteX2" fmla="*/ 639081 w 2835743"/>
              <a:gd name="connsiteY2" fmla="*/ 1923393 h 3226676"/>
              <a:gd name="connsiteX3" fmla="*/ 5080 w 2835743"/>
              <a:gd name="connsiteY3" fmla="*/ 1933904 h 3226676"/>
              <a:gd name="connsiteX4" fmla="*/ 676 w 2835743"/>
              <a:gd name="connsiteY4" fmla="*/ 3014808 h 3226676"/>
              <a:gd name="connsiteX5" fmla="*/ 1500929 w 2835743"/>
              <a:gd name="connsiteY5" fmla="*/ 3226676 h 3226676"/>
              <a:gd name="connsiteX6" fmla="*/ 2835743 w 2835743"/>
              <a:gd name="connsiteY6" fmla="*/ 588579 h 3226676"/>
              <a:gd name="connsiteX7" fmla="*/ 2793701 w 2835743"/>
              <a:gd name="connsiteY7" fmla="*/ 21021 h 3226676"/>
              <a:gd name="connsiteX0" fmla="*/ 2793701 w 2835743"/>
              <a:gd name="connsiteY0" fmla="*/ 21021 h 3058878"/>
              <a:gd name="connsiteX1" fmla="*/ 597039 w 2835743"/>
              <a:gd name="connsiteY1" fmla="*/ 0 h 3058878"/>
              <a:gd name="connsiteX2" fmla="*/ 639081 w 2835743"/>
              <a:gd name="connsiteY2" fmla="*/ 1923393 h 3058878"/>
              <a:gd name="connsiteX3" fmla="*/ 5080 w 2835743"/>
              <a:gd name="connsiteY3" fmla="*/ 1933904 h 3058878"/>
              <a:gd name="connsiteX4" fmla="*/ 676 w 2835743"/>
              <a:gd name="connsiteY4" fmla="*/ 3014808 h 3058878"/>
              <a:gd name="connsiteX5" fmla="*/ 1523302 w 2835743"/>
              <a:gd name="connsiteY5" fmla="*/ 3058878 h 3058878"/>
              <a:gd name="connsiteX6" fmla="*/ 2835743 w 2835743"/>
              <a:gd name="connsiteY6" fmla="*/ 588579 h 3058878"/>
              <a:gd name="connsiteX7" fmla="*/ 2793701 w 2835743"/>
              <a:gd name="connsiteY7" fmla="*/ 21021 h 3058878"/>
              <a:gd name="connsiteX0" fmla="*/ 2793701 w 2820827"/>
              <a:gd name="connsiteY0" fmla="*/ 21021 h 3058878"/>
              <a:gd name="connsiteX1" fmla="*/ 597039 w 2820827"/>
              <a:gd name="connsiteY1" fmla="*/ 0 h 3058878"/>
              <a:gd name="connsiteX2" fmla="*/ 639081 w 2820827"/>
              <a:gd name="connsiteY2" fmla="*/ 1923393 h 3058878"/>
              <a:gd name="connsiteX3" fmla="*/ 5080 w 2820827"/>
              <a:gd name="connsiteY3" fmla="*/ 1933904 h 3058878"/>
              <a:gd name="connsiteX4" fmla="*/ 676 w 2820827"/>
              <a:gd name="connsiteY4" fmla="*/ 3014808 h 3058878"/>
              <a:gd name="connsiteX5" fmla="*/ 1523302 w 2820827"/>
              <a:gd name="connsiteY5" fmla="*/ 3058878 h 3058878"/>
              <a:gd name="connsiteX6" fmla="*/ 2820827 w 2820827"/>
              <a:gd name="connsiteY6" fmla="*/ 555020 h 3058878"/>
              <a:gd name="connsiteX7" fmla="*/ 2793701 w 2820827"/>
              <a:gd name="connsiteY7" fmla="*/ 21021 h 3058878"/>
              <a:gd name="connsiteX0" fmla="*/ 2793701 w 2910319"/>
              <a:gd name="connsiteY0" fmla="*/ 21021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93701 w 2910319"/>
              <a:gd name="connsiteY7" fmla="*/ 21021 h 3058878"/>
              <a:gd name="connsiteX0" fmla="*/ 2786243 w 2910319"/>
              <a:gd name="connsiteY0" fmla="*/ 13563 h 3058878"/>
              <a:gd name="connsiteX1" fmla="*/ 597039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243 w 2910319"/>
              <a:gd name="connsiteY0" fmla="*/ 13563 h 3058878"/>
              <a:gd name="connsiteX1" fmla="*/ 611955 w 2910319"/>
              <a:gd name="connsiteY1" fmla="*/ 0 h 3058878"/>
              <a:gd name="connsiteX2" fmla="*/ 639081 w 2910319"/>
              <a:gd name="connsiteY2" fmla="*/ 1923393 h 3058878"/>
              <a:gd name="connsiteX3" fmla="*/ 5080 w 2910319"/>
              <a:gd name="connsiteY3" fmla="*/ 1933904 h 3058878"/>
              <a:gd name="connsiteX4" fmla="*/ 676 w 2910319"/>
              <a:gd name="connsiteY4" fmla="*/ 3014808 h 3058878"/>
              <a:gd name="connsiteX5" fmla="*/ 1523302 w 2910319"/>
              <a:gd name="connsiteY5" fmla="*/ 3058878 h 3058878"/>
              <a:gd name="connsiteX6" fmla="*/ 2910319 w 2910319"/>
              <a:gd name="connsiteY6" fmla="*/ 405868 h 3058878"/>
              <a:gd name="connsiteX7" fmla="*/ 2786243 w 2910319"/>
              <a:gd name="connsiteY7" fmla="*/ 13563 h 3058878"/>
              <a:gd name="connsiteX0" fmla="*/ 2786097 w 2910173"/>
              <a:gd name="connsiteY0" fmla="*/ 13563 h 3058878"/>
              <a:gd name="connsiteX1" fmla="*/ 611809 w 2910173"/>
              <a:gd name="connsiteY1" fmla="*/ 0 h 3058878"/>
              <a:gd name="connsiteX2" fmla="*/ 638935 w 2910173"/>
              <a:gd name="connsiteY2" fmla="*/ 1923393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58878"/>
              <a:gd name="connsiteX1" fmla="*/ 611809 w 2910173"/>
              <a:gd name="connsiteY1" fmla="*/ 0 h 3058878"/>
              <a:gd name="connsiteX2" fmla="*/ 657580 w 2910173"/>
              <a:gd name="connsiteY2" fmla="*/ 1912207 h 3058878"/>
              <a:gd name="connsiteX3" fmla="*/ 8662 w 2910173"/>
              <a:gd name="connsiteY3" fmla="*/ 1918989 h 3058878"/>
              <a:gd name="connsiteX4" fmla="*/ 530 w 2910173"/>
              <a:gd name="connsiteY4" fmla="*/ 3014808 h 3058878"/>
              <a:gd name="connsiteX5" fmla="*/ 1523156 w 2910173"/>
              <a:gd name="connsiteY5" fmla="*/ 3058878 h 3058878"/>
              <a:gd name="connsiteX6" fmla="*/ 2910173 w 2910173"/>
              <a:gd name="connsiteY6" fmla="*/ 405868 h 3058878"/>
              <a:gd name="connsiteX7" fmla="*/ 2786097 w 2910173"/>
              <a:gd name="connsiteY7" fmla="*/ 13563 h 3058878"/>
              <a:gd name="connsiteX0" fmla="*/ 2786097 w 2910173"/>
              <a:gd name="connsiteY0" fmla="*/ 13563 h 3014809"/>
              <a:gd name="connsiteX1" fmla="*/ 611809 w 2910173"/>
              <a:gd name="connsiteY1" fmla="*/ 0 h 3014809"/>
              <a:gd name="connsiteX2" fmla="*/ 657580 w 2910173"/>
              <a:gd name="connsiteY2" fmla="*/ 1912207 h 3014809"/>
              <a:gd name="connsiteX3" fmla="*/ 8662 w 2910173"/>
              <a:gd name="connsiteY3" fmla="*/ 1918989 h 3014809"/>
              <a:gd name="connsiteX4" fmla="*/ 530 w 2910173"/>
              <a:gd name="connsiteY4" fmla="*/ 3014808 h 3014809"/>
              <a:gd name="connsiteX5" fmla="*/ 1564173 w 2910173"/>
              <a:gd name="connsiteY5" fmla="*/ 2984302 h 3014809"/>
              <a:gd name="connsiteX6" fmla="*/ 2910173 w 2910173"/>
              <a:gd name="connsiteY6" fmla="*/ 405868 h 3014809"/>
              <a:gd name="connsiteX7" fmla="*/ 2786097 w 2910173"/>
              <a:gd name="connsiteY7" fmla="*/ 13563 h 3014809"/>
              <a:gd name="connsiteX0" fmla="*/ 2786097 w 2910173"/>
              <a:gd name="connsiteY0" fmla="*/ 13563 h 3014808"/>
              <a:gd name="connsiteX1" fmla="*/ 611809 w 2910173"/>
              <a:gd name="connsiteY1" fmla="*/ 0 h 3014808"/>
              <a:gd name="connsiteX2" fmla="*/ 657580 w 2910173"/>
              <a:gd name="connsiteY2" fmla="*/ 1912207 h 3014808"/>
              <a:gd name="connsiteX3" fmla="*/ 8662 w 2910173"/>
              <a:gd name="connsiteY3" fmla="*/ 1918989 h 3014808"/>
              <a:gd name="connsiteX4" fmla="*/ 530 w 2910173"/>
              <a:gd name="connsiteY4" fmla="*/ 3014808 h 3014808"/>
              <a:gd name="connsiteX5" fmla="*/ 1560444 w 2910173"/>
              <a:gd name="connsiteY5" fmla="*/ 2995489 h 3014808"/>
              <a:gd name="connsiteX6" fmla="*/ 2910173 w 2910173"/>
              <a:gd name="connsiteY6" fmla="*/ 405868 h 3014808"/>
              <a:gd name="connsiteX7" fmla="*/ 2786097 w 2910173"/>
              <a:gd name="connsiteY7" fmla="*/ 13563 h 30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173" h="3014808">
                <a:moveTo>
                  <a:pt x="2786097" y="13563"/>
                </a:moveTo>
                <a:lnTo>
                  <a:pt x="611809" y="0"/>
                </a:lnTo>
                <a:lnTo>
                  <a:pt x="657580" y="1912207"/>
                </a:lnTo>
                <a:lnTo>
                  <a:pt x="8662" y="1918989"/>
                </a:lnTo>
                <a:cubicBezTo>
                  <a:pt x="12165" y="2346410"/>
                  <a:pt x="-2973" y="2587387"/>
                  <a:pt x="530" y="3014808"/>
                </a:cubicBezTo>
                <a:lnTo>
                  <a:pt x="1560444" y="2995489"/>
                </a:lnTo>
                <a:lnTo>
                  <a:pt x="2910173" y="405868"/>
                </a:lnTo>
                <a:lnTo>
                  <a:pt x="2786097" y="13563"/>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reeform: Shape 12">
            <a:extLst>
              <a:ext uri="{FF2B5EF4-FFF2-40B4-BE49-F238E27FC236}">
                <a16:creationId xmlns:a16="http://schemas.microsoft.com/office/drawing/2014/main" id="{593949F1-390D-10F9-62F7-588E963E2F7D}"/>
              </a:ext>
            </a:extLst>
          </p:cNvPr>
          <p:cNvSpPr/>
          <p:nvPr userDrawn="1"/>
        </p:nvSpPr>
        <p:spPr>
          <a:xfrm>
            <a:off x="8763204" y="1272914"/>
            <a:ext cx="2352320" cy="4205037"/>
          </a:xfrm>
          <a:custGeom>
            <a:avLst/>
            <a:gdLst>
              <a:gd name="connsiteX0" fmla="*/ 2690649 w 2701159"/>
              <a:gd name="connsiteY0" fmla="*/ 31531 h 4614041"/>
              <a:gd name="connsiteX1" fmla="*/ 2438400 w 2701159"/>
              <a:gd name="connsiteY1" fmla="*/ 0 h 4614041"/>
              <a:gd name="connsiteX2" fmla="*/ 0 w 2701159"/>
              <a:gd name="connsiteY2" fmla="*/ 3184634 h 4614041"/>
              <a:gd name="connsiteX3" fmla="*/ 1608083 w 2701159"/>
              <a:gd name="connsiteY3" fmla="*/ 4614041 h 4614041"/>
              <a:gd name="connsiteX4" fmla="*/ 2701159 w 2701159"/>
              <a:gd name="connsiteY4" fmla="*/ 105103 h 4614041"/>
              <a:gd name="connsiteX5" fmla="*/ 2690649 w 2701159"/>
              <a:gd name="connsiteY5" fmla="*/ 31531 h 4614041"/>
              <a:gd name="connsiteX0" fmla="*/ 2577736 w 2588246"/>
              <a:gd name="connsiteY0" fmla="*/ 31531 h 4614041"/>
              <a:gd name="connsiteX1" fmla="*/ 2325487 w 2588246"/>
              <a:gd name="connsiteY1" fmla="*/ 0 h 4614041"/>
              <a:gd name="connsiteX2" fmla="*/ 0 w 2588246"/>
              <a:gd name="connsiteY2" fmla="*/ 3307367 h 4614041"/>
              <a:gd name="connsiteX3" fmla="*/ 1495170 w 2588246"/>
              <a:gd name="connsiteY3" fmla="*/ 4614041 h 4614041"/>
              <a:gd name="connsiteX4" fmla="*/ 2588246 w 2588246"/>
              <a:gd name="connsiteY4" fmla="*/ 105103 h 4614041"/>
              <a:gd name="connsiteX5" fmla="*/ 2577736 w 2588246"/>
              <a:gd name="connsiteY5" fmla="*/ 31531 h 4614041"/>
              <a:gd name="connsiteX0" fmla="*/ 2577736 w 2588246"/>
              <a:gd name="connsiteY0" fmla="*/ 31531 h 4520764"/>
              <a:gd name="connsiteX1" fmla="*/ 2325487 w 2588246"/>
              <a:gd name="connsiteY1" fmla="*/ 0 h 4520764"/>
              <a:gd name="connsiteX2" fmla="*/ 0 w 2588246"/>
              <a:gd name="connsiteY2" fmla="*/ 3307367 h 4520764"/>
              <a:gd name="connsiteX3" fmla="*/ 1367527 w 2588246"/>
              <a:gd name="connsiteY3" fmla="*/ 4520764 h 4520764"/>
              <a:gd name="connsiteX4" fmla="*/ 2588246 w 2588246"/>
              <a:gd name="connsiteY4" fmla="*/ 105103 h 4520764"/>
              <a:gd name="connsiteX5" fmla="*/ 2577736 w 2588246"/>
              <a:gd name="connsiteY5" fmla="*/ 31531 h 4520764"/>
              <a:gd name="connsiteX0" fmla="*/ 2577736 w 2577736"/>
              <a:gd name="connsiteY0" fmla="*/ 31531 h 4520764"/>
              <a:gd name="connsiteX1" fmla="*/ 2325487 w 2577736"/>
              <a:gd name="connsiteY1" fmla="*/ 0 h 4520764"/>
              <a:gd name="connsiteX2" fmla="*/ 0 w 2577736"/>
              <a:gd name="connsiteY2" fmla="*/ 3307367 h 4520764"/>
              <a:gd name="connsiteX3" fmla="*/ 1367527 w 2577736"/>
              <a:gd name="connsiteY3" fmla="*/ 4520764 h 4520764"/>
              <a:gd name="connsiteX4" fmla="*/ 2357510 w 2577736"/>
              <a:gd name="connsiteY4" fmla="*/ 380024 h 4520764"/>
              <a:gd name="connsiteX5" fmla="*/ 2577736 w 2577736"/>
              <a:gd name="connsiteY5" fmla="*/ 31531 h 4520764"/>
              <a:gd name="connsiteX0" fmla="*/ 2263542 w 2357511"/>
              <a:gd name="connsiteY0" fmla="*/ 316271 h 4520764"/>
              <a:gd name="connsiteX1" fmla="*/ 2325487 w 2357511"/>
              <a:gd name="connsiteY1" fmla="*/ 0 h 4520764"/>
              <a:gd name="connsiteX2" fmla="*/ 0 w 2357511"/>
              <a:gd name="connsiteY2" fmla="*/ 3307367 h 4520764"/>
              <a:gd name="connsiteX3" fmla="*/ 1367527 w 2357511"/>
              <a:gd name="connsiteY3" fmla="*/ 4520764 h 4520764"/>
              <a:gd name="connsiteX4" fmla="*/ 2357510 w 2357511"/>
              <a:gd name="connsiteY4" fmla="*/ 380024 h 4520764"/>
              <a:gd name="connsiteX5" fmla="*/ 2263542 w 2357511"/>
              <a:gd name="connsiteY5" fmla="*/ 316271 h 4520764"/>
              <a:gd name="connsiteX0" fmla="*/ 2263542 w 2357510"/>
              <a:gd name="connsiteY0" fmla="*/ 0 h 4204493"/>
              <a:gd name="connsiteX1" fmla="*/ 2163481 w 2357510"/>
              <a:gd name="connsiteY1" fmla="*/ 2833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2158571 w 2357510"/>
              <a:gd name="connsiteY1" fmla="*/ 224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90375 w 2357510"/>
              <a:gd name="connsiteY1" fmla="*/ 680315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937654 w 2357510"/>
              <a:gd name="connsiteY1" fmla="*/ 1131970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263542 w 2357510"/>
              <a:gd name="connsiteY0" fmla="*/ 0 h 4204493"/>
              <a:gd name="connsiteX1" fmla="*/ 1741283 w 2357510"/>
              <a:gd name="connsiteY1" fmla="*/ 798138 h 4204493"/>
              <a:gd name="connsiteX2" fmla="*/ 0 w 2357510"/>
              <a:gd name="connsiteY2" fmla="*/ 2991096 h 4204493"/>
              <a:gd name="connsiteX3" fmla="*/ 1367527 w 2357510"/>
              <a:gd name="connsiteY3" fmla="*/ 4204493 h 4204493"/>
              <a:gd name="connsiteX4" fmla="*/ 2357510 w 2357510"/>
              <a:gd name="connsiteY4" fmla="*/ 63753 h 4204493"/>
              <a:gd name="connsiteX5" fmla="*/ 2263542 w 2357510"/>
              <a:gd name="connsiteY5" fmla="*/ 0 h 4204493"/>
              <a:gd name="connsiteX0" fmla="*/ 2194812 w 2357510"/>
              <a:gd name="connsiteY0" fmla="*/ 0 h 4219221"/>
              <a:gd name="connsiteX1" fmla="*/ 1741283 w 2357510"/>
              <a:gd name="connsiteY1" fmla="*/ 81286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94812 w 2357510"/>
              <a:gd name="connsiteY0" fmla="*/ 0 h 4219221"/>
              <a:gd name="connsiteX1" fmla="*/ 1805103 w 2357510"/>
              <a:gd name="connsiteY1" fmla="*/ 739226 h 4219221"/>
              <a:gd name="connsiteX2" fmla="*/ 0 w 2357510"/>
              <a:gd name="connsiteY2" fmla="*/ 3005824 h 4219221"/>
              <a:gd name="connsiteX3" fmla="*/ 1367527 w 2357510"/>
              <a:gd name="connsiteY3" fmla="*/ 4219221 h 4219221"/>
              <a:gd name="connsiteX4" fmla="*/ 2357510 w 2357510"/>
              <a:gd name="connsiteY4" fmla="*/ 78481 h 4219221"/>
              <a:gd name="connsiteX5" fmla="*/ 2194812 w 2357510"/>
              <a:gd name="connsiteY5" fmla="*/ 0 h 4219221"/>
              <a:gd name="connsiteX0" fmla="*/ 2175176 w 2357510"/>
              <a:gd name="connsiteY0" fmla="*/ 0 h 4214312"/>
              <a:gd name="connsiteX1" fmla="*/ 1805103 w 2357510"/>
              <a:gd name="connsiteY1" fmla="*/ 734317 h 4214312"/>
              <a:gd name="connsiteX2" fmla="*/ 0 w 2357510"/>
              <a:gd name="connsiteY2" fmla="*/ 3000915 h 4214312"/>
              <a:gd name="connsiteX3" fmla="*/ 1367527 w 2357510"/>
              <a:gd name="connsiteY3" fmla="*/ 4214312 h 4214312"/>
              <a:gd name="connsiteX4" fmla="*/ 2357510 w 2357510"/>
              <a:gd name="connsiteY4" fmla="*/ 73572 h 4214312"/>
              <a:gd name="connsiteX5" fmla="*/ 2175176 w 2357510"/>
              <a:gd name="connsiteY5" fmla="*/ 0 h 4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7510" h="4214312">
                <a:moveTo>
                  <a:pt x="2175176" y="0"/>
                </a:moveTo>
                <a:lnTo>
                  <a:pt x="1805103" y="734317"/>
                </a:lnTo>
                <a:lnTo>
                  <a:pt x="0" y="3000915"/>
                </a:lnTo>
                <a:lnTo>
                  <a:pt x="1367527" y="4214312"/>
                </a:lnTo>
                <a:lnTo>
                  <a:pt x="2357510" y="73572"/>
                </a:lnTo>
                <a:lnTo>
                  <a:pt x="2175176" y="0"/>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0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2" presetClass="path" presetSubtype="0" accel="12000" decel="88000" fill="hold" nodeType="withEffect">
                                  <p:stCondLst>
                                    <p:cond delay="0"/>
                                  </p:stCondLst>
                                  <p:childTnLst>
                                    <p:animMotion origin="layout" path="M 0 0 L 0 0.25 E" pathEditMode="relative" ptsTypes="">
                                      <p:cBhvr>
                                        <p:cTn id="9" dur="3000" spd="-100000" fill="hold"/>
                                        <p:tgtEl>
                                          <p:spTgt spid="2"/>
                                        </p:tgtEl>
                                        <p:attrNameLst>
                                          <p:attrName>ppt_x</p:attrName>
                                          <p:attrName>ppt_y</p:attrName>
                                        </p:attrNameLst>
                                      </p:cBhvr>
                                    </p:animMotion>
                                  </p:childTnLst>
                                </p:cTn>
                              </p:par>
                              <p:par>
                                <p:cTn id="10" presetID="10" presetClass="entr" presetSubtype="0" fill="hold"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42" presetClass="path" presetSubtype="0" accel="12000" decel="88000" fill="hold" nodeType="withEffect">
                                  <p:stCondLst>
                                    <p:cond delay="1000"/>
                                  </p:stCondLst>
                                  <p:childTnLst>
                                    <p:animMotion origin="layout" path="M 0 0 L 0 0.25 E" pathEditMode="relative" ptsTypes="">
                                      <p:cBhvr>
                                        <p:cTn id="14" dur="3000" spd="-100000" fill="hold"/>
                                        <p:tgtEl>
                                          <p:spTgt spid="15"/>
                                        </p:tgtEl>
                                        <p:attrNameLst>
                                          <p:attrName>ppt_x</p:attrName>
                                          <p:attrName>ppt_y</p:attrName>
                                        </p:attrNameLst>
                                      </p:cBhvr>
                                    </p:animMotion>
                                  </p:childTnLst>
                                </p:cTn>
                              </p:par>
                              <p:par>
                                <p:cTn id="15" presetID="10"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42" presetClass="path" presetSubtype="0" accel="12000" decel="88000" fill="hold" nodeType="withEffect">
                                  <p:stCondLst>
                                    <p:cond delay="2000"/>
                                  </p:stCondLst>
                                  <p:childTnLst>
                                    <p:animMotion origin="layout" path="M 0 0 L 0 0.25 E" pathEditMode="relative" ptsTypes="">
                                      <p:cBhvr>
                                        <p:cTn id="19" dur="3000" spd="-100000" fill="hold"/>
                                        <p:tgtEl>
                                          <p:spTgt spid="7"/>
                                        </p:tgtEl>
                                        <p:attrNameLst>
                                          <p:attrName>ppt_x</p:attrName>
                                          <p:attrName>ppt_y</p:attrName>
                                        </p:attrNameLst>
                                      </p:cBhvr>
                                    </p:animMotion>
                                  </p:childTnLst>
                                </p:cTn>
                              </p:par>
                            </p:childTnLst>
                          </p:cTn>
                        </p:par>
                        <p:par>
                          <p:cTn id="20" fill="hold">
                            <p:stCondLst>
                              <p:cond delay="5000"/>
                            </p:stCondLst>
                            <p:childTnLst>
                              <p:par>
                                <p:cTn id="21" presetID="21"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3000"/>
                                        <p:tgtEl>
                                          <p:spTgt spid="12"/>
                                        </p:tgtEl>
                                      </p:cBhvr>
                                    </p:animEffect>
                                  </p:childTnLst>
                                </p:cTn>
                              </p:par>
                              <p:par>
                                <p:cTn id="24" presetID="21" presetClass="entr" presetSubtype="1" fill="hold" grpId="0"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ur Service Are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481ACC-5BFC-4461-BB82-F3351168F9AC}"/>
              </a:ext>
            </a:extLst>
          </p:cNvPr>
          <p:cNvSpPr>
            <a:spLocks noGrp="1"/>
          </p:cNvSpPr>
          <p:nvPr>
            <p:ph type="dt" sz="half" idx="10"/>
          </p:nvPr>
        </p:nvSpPr>
        <p:spPr/>
        <p:txBody>
          <a:bodyPr/>
          <a:lstStyle/>
          <a:p>
            <a:fld id="{02895052-6CCA-489B-B95B-7655467625FC}" type="datetime1">
              <a:rPr lang="en-US" smtClean="0"/>
              <a:t>2/12/2026</a:t>
            </a:fld>
            <a:endParaRPr lang="en-US"/>
          </a:p>
        </p:txBody>
      </p:sp>
      <p:sp>
        <p:nvSpPr>
          <p:cNvPr id="4" name="Footer Placeholder 3">
            <a:extLst>
              <a:ext uri="{FF2B5EF4-FFF2-40B4-BE49-F238E27FC236}">
                <a16:creationId xmlns:a16="http://schemas.microsoft.com/office/drawing/2014/main" id="{C144BCFE-FBDC-4DBF-A6BA-9BA87437F8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B2010-65DC-443B-BDE1-07479FB4FE1E}"/>
              </a:ext>
            </a:extLst>
          </p:cNvPr>
          <p:cNvSpPr>
            <a:spLocks noGrp="1"/>
          </p:cNvSpPr>
          <p:nvPr>
            <p:ph type="sldNum" sz="quarter" idx="12"/>
          </p:nvPr>
        </p:nvSpPr>
        <p:spPr/>
        <p:txBody>
          <a:bodyPr/>
          <a:lstStyle/>
          <a:p>
            <a:fld id="{EA07271A-4EB3-4E0D-80D9-8ECE8E3D32EB}" type="slidenum">
              <a:rPr lang="en-US" smtClean="0"/>
              <a:t>‹#›</a:t>
            </a:fld>
            <a:endParaRPr lang="en-US"/>
          </a:p>
        </p:txBody>
      </p:sp>
      <p:pic>
        <p:nvPicPr>
          <p:cNvPr id="38" name="Map" descr="Map&#10;&#10;Description automatically generated">
            <a:extLst>
              <a:ext uri="{FF2B5EF4-FFF2-40B4-BE49-F238E27FC236}">
                <a16:creationId xmlns:a16="http://schemas.microsoft.com/office/drawing/2014/main" id="{E2925E5C-E68B-2309-C52A-41D98ED87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43" name="TextBox 42">
            <a:extLst>
              <a:ext uri="{FF2B5EF4-FFF2-40B4-BE49-F238E27FC236}">
                <a16:creationId xmlns:a16="http://schemas.microsoft.com/office/drawing/2014/main" id="{E278824E-E2F2-A581-0E8B-1974D118CF12}"/>
              </a:ext>
            </a:extLst>
          </p:cNvPr>
          <p:cNvSpPr txBox="1"/>
          <p:nvPr userDrawn="1"/>
        </p:nvSpPr>
        <p:spPr>
          <a:xfrm>
            <a:off x="867894"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4" name="TextBox 43">
            <a:extLst>
              <a:ext uri="{FF2B5EF4-FFF2-40B4-BE49-F238E27FC236}">
                <a16:creationId xmlns:a16="http://schemas.microsoft.com/office/drawing/2014/main" id="{3029382E-BC54-8234-BD73-FD0AF9714592}"/>
              </a:ext>
            </a:extLst>
          </p:cNvPr>
          <p:cNvSpPr txBox="1"/>
          <p:nvPr userDrawn="1"/>
        </p:nvSpPr>
        <p:spPr>
          <a:xfrm>
            <a:off x="2169810" y="2349713"/>
            <a:ext cx="1574547" cy="954107"/>
          </a:xfrm>
          <a:prstGeom prst="rect">
            <a:avLst/>
          </a:prstGeom>
          <a:noFill/>
        </p:spPr>
        <p:txBody>
          <a:bodyPr wrap="square">
            <a:spAutoFit/>
          </a:bodyPr>
          <a:lstStyle/>
          <a:p>
            <a:pPr algn="ctr"/>
            <a:r>
              <a:rPr lang="en-US" sz="2000" b="1">
                <a:solidFill>
                  <a:srgbClr val="1B75BB"/>
                </a:solidFill>
                <a:cs typeface="Arial" panose="020B0604020202020204" pitchFamily="34" charset="0"/>
              </a:rPr>
              <a:t>~</a:t>
            </a:r>
            <a:r>
              <a:rPr lang="en-US" sz="2800" b="1">
                <a:solidFill>
                  <a:srgbClr val="1B75BB"/>
                </a:solidFill>
                <a:cs typeface="Arial" panose="020B0604020202020204" pitchFamily="34" charset="0"/>
              </a:rPr>
              <a:t>190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5" name="TextBox 44">
            <a:extLst>
              <a:ext uri="{FF2B5EF4-FFF2-40B4-BE49-F238E27FC236}">
                <a16:creationId xmlns:a16="http://schemas.microsoft.com/office/drawing/2014/main" id="{3C3D6D30-8BA9-ED85-217B-C04FD4C18F8F}"/>
              </a:ext>
            </a:extLst>
          </p:cNvPr>
          <p:cNvSpPr txBox="1"/>
          <p:nvPr userDrawn="1"/>
        </p:nvSpPr>
        <p:spPr>
          <a:xfrm>
            <a:off x="3785511"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6" name="TextBox 45">
            <a:extLst>
              <a:ext uri="{FF2B5EF4-FFF2-40B4-BE49-F238E27FC236}">
                <a16:creationId xmlns:a16="http://schemas.microsoft.com/office/drawing/2014/main" id="{74FAEF7A-07E9-B570-840C-228A0877B166}"/>
              </a:ext>
            </a:extLst>
          </p:cNvPr>
          <p:cNvSpPr txBox="1"/>
          <p:nvPr userDrawn="1"/>
        </p:nvSpPr>
        <p:spPr>
          <a:xfrm>
            <a:off x="871430" y="3558883"/>
            <a:ext cx="1257225" cy="738664"/>
          </a:xfrm>
          <a:prstGeom prst="rect">
            <a:avLst/>
          </a:prstGeom>
          <a:noFill/>
        </p:spPr>
        <p:txBody>
          <a:bodyPr wrap="square">
            <a:spAutoFit/>
          </a:bodyPr>
          <a:lstStyle/>
          <a:p>
            <a:pPr algn="ctr"/>
            <a:r>
              <a:rPr lang="en-US" sz="2800" b="1">
                <a:solidFill>
                  <a:srgbClr val="1B75BB"/>
                </a:soli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7" name="TextBox 46">
            <a:extLst>
              <a:ext uri="{FF2B5EF4-FFF2-40B4-BE49-F238E27FC236}">
                <a16:creationId xmlns:a16="http://schemas.microsoft.com/office/drawing/2014/main" id="{0C8BD12B-B133-7502-E52B-9ED01EC5F5BC}"/>
              </a:ext>
            </a:extLst>
          </p:cNvPr>
          <p:cNvSpPr txBox="1"/>
          <p:nvPr userDrawn="1"/>
        </p:nvSpPr>
        <p:spPr>
          <a:xfrm>
            <a:off x="232847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53" name="TextBox 52">
            <a:extLst>
              <a:ext uri="{FF2B5EF4-FFF2-40B4-BE49-F238E27FC236}">
                <a16:creationId xmlns:a16="http://schemas.microsoft.com/office/drawing/2014/main" id="{1B5AC30D-0120-9748-0CDB-68D301AB75F7}"/>
              </a:ext>
            </a:extLst>
          </p:cNvPr>
          <p:cNvSpPr txBox="1"/>
          <p:nvPr userDrawn="1"/>
        </p:nvSpPr>
        <p:spPr>
          <a:xfrm>
            <a:off x="10467105" y="5486200"/>
            <a:ext cx="1082978" cy="600164"/>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4" name="Rectangle 53">
            <a:extLst>
              <a:ext uri="{FF2B5EF4-FFF2-40B4-BE49-F238E27FC236}">
                <a16:creationId xmlns:a16="http://schemas.microsoft.com/office/drawing/2014/main" id="{149B5FFA-67E1-3C1E-36F8-6A59557831C7}"/>
              </a:ext>
            </a:extLst>
          </p:cNvPr>
          <p:cNvSpPr/>
          <p:nvPr userDrawn="1"/>
        </p:nvSpPr>
        <p:spPr>
          <a:xfrm>
            <a:off x="10570782" y="5329519"/>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itle 1">
            <a:extLst>
              <a:ext uri="{FF2B5EF4-FFF2-40B4-BE49-F238E27FC236}">
                <a16:creationId xmlns:a16="http://schemas.microsoft.com/office/drawing/2014/main" id="{44BC6553-7D32-7481-8E0E-CD9717F8C4DC}"/>
              </a:ext>
            </a:extLst>
          </p:cNvPr>
          <p:cNvSpPr txBox="1">
            <a:spLocks/>
          </p:cNvSpPr>
          <p:nvPr userDrawn="1"/>
        </p:nvSpPr>
        <p:spPr>
          <a:xfrm>
            <a:off x="838201" y="627959"/>
            <a:ext cx="4513028"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5400">
                <a:solidFill>
                  <a:schemeClr val="bg1">
                    <a:lumMod val="75000"/>
                  </a:schemeClr>
                </a:solidFill>
                <a:latin typeface="Arial"/>
                <a:cs typeface="Arial" panose="020B0604020202020204" pitchFamily="34" charset="0"/>
              </a:rPr>
              <a:t>Our</a:t>
            </a:r>
            <a:br>
              <a:rPr lang="en-US" sz="5400" baseline="0">
                <a:solidFill>
                  <a:schemeClr val="bg1">
                    <a:lumMod val="75000"/>
                  </a:schemeClr>
                </a:solidFill>
                <a:latin typeface="Arial"/>
                <a:cs typeface="Arial" panose="020B0604020202020204" pitchFamily="34" charset="0"/>
              </a:rPr>
            </a:br>
            <a:r>
              <a:rPr lang="en-US" sz="5400">
                <a:solidFill>
                  <a:schemeClr val="bg1">
                    <a:lumMod val="75000"/>
                  </a:schemeClr>
                </a:solidFill>
                <a:latin typeface="Arial"/>
                <a:cs typeface="Arial" panose="020B0604020202020204" pitchFamily="34" charset="0"/>
              </a:rPr>
              <a:t>Service</a:t>
            </a:r>
            <a:r>
              <a:rPr lang="en-US" sz="5400" baseline="0">
                <a:solidFill>
                  <a:schemeClr val="bg1">
                    <a:lumMod val="75000"/>
                  </a:schemeClr>
                </a:solidFill>
                <a:latin typeface="Arial"/>
                <a:cs typeface="Arial" panose="020B0604020202020204" pitchFamily="34" charset="0"/>
              </a:rPr>
              <a:t> </a:t>
            </a:r>
            <a:r>
              <a:rPr lang="en-US" sz="5400">
                <a:solidFill>
                  <a:schemeClr val="bg1">
                    <a:lumMod val="75000"/>
                  </a:schemeClr>
                </a:solidFill>
                <a:latin typeface="Arial"/>
                <a:cs typeface="Arial" panose="020B0604020202020204" pitchFamily="34" charset="0"/>
              </a:rPr>
              <a:t>Area</a:t>
            </a:r>
          </a:p>
        </p:txBody>
      </p:sp>
      <p:pic>
        <p:nvPicPr>
          <p:cNvPr id="40" name="Sewer Lines" descr="A picture containing diagram&#10;&#10;Description automatically generated">
            <a:extLst>
              <a:ext uri="{FF2B5EF4-FFF2-40B4-BE49-F238E27FC236}">
                <a16:creationId xmlns:a16="http://schemas.microsoft.com/office/drawing/2014/main" id="{1AB6030B-4420-2979-07A4-359CF1BEC1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61" name="Oval 60">
            <a:extLst>
              <a:ext uri="{FF2B5EF4-FFF2-40B4-BE49-F238E27FC236}">
                <a16:creationId xmlns:a16="http://schemas.microsoft.com/office/drawing/2014/main" id="{27E50929-3CC7-266E-1F87-1C58A8EA4CD0}"/>
              </a:ext>
            </a:extLst>
          </p:cNvPr>
          <p:cNvSpPr/>
          <p:nvPr userDrawn="1"/>
        </p:nvSpPr>
        <p:spPr>
          <a:xfrm>
            <a:off x="7380993" y="4281842"/>
            <a:ext cx="330209" cy="160679"/>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F9D4AE1B-76F4-CA61-0368-1B624AD343D8}"/>
              </a:ext>
            </a:extLst>
          </p:cNvPr>
          <p:cNvSpPr/>
          <p:nvPr userDrawn="1"/>
        </p:nvSpPr>
        <p:spPr>
          <a:xfrm>
            <a:off x="7061590" y="5137340"/>
            <a:ext cx="330209" cy="160679"/>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99607963-19E4-B498-ABD7-C26D7345F699}"/>
              </a:ext>
            </a:extLst>
          </p:cNvPr>
          <p:cNvSpPr txBox="1"/>
          <p:nvPr userDrawn="1"/>
        </p:nvSpPr>
        <p:spPr>
          <a:xfrm>
            <a:off x="7279717" y="4231376"/>
            <a:ext cx="532759" cy="261610"/>
          </a:xfrm>
          <a:prstGeom prst="rect">
            <a:avLst/>
          </a:prstGeom>
          <a:noFill/>
        </p:spPr>
        <p:txBody>
          <a:bodyPr wrap="square">
            <a:spAutoFit/>
          </a:bodyPr>
          <a:lstStyle/>
          <a:p>
            <a:pPr algn="ctr"/>
            <a:r>
              <a:rPr lang="en-US" sz="1100" b="1">
                <a:solidFill>
                  <a:schemeClr val="bg1"/>
                </a:solidFill>
                <a:latin typeface="Arial" panose="020B0604020202020204" pitchFamily="34" charset="0"/>
                <a:cs typeface="Arial" panose="020B0604020202020204" pitchFamily="34" charset="0"/>
              </a:rPr>
              <a:t>P1</a:t>
            </a:r>
          </a:p>
        </p:txBody>
      </p:sp>
      <p:sp>
        <p:nvSpPr>
          <p:cNvPr id="65" name="TextBox 64">
            <a:extLst>
              <a:ext uri="{FF2B5EF4-FFF2-40B4-BE49-F238E27FC236}">
                <a16:creationId xmlns:a16="http://schemas.microsoft.com/office/drawing/2014/main" id="{B7ADA85B-55BC-3878-8B37-41CE79C0FEFC}"/>
              </a:ext>
            </a:extLst>
          </p:cNvPr>
          <p:cNvSpPr txBox="1"/>
          <p:nvPr userDrawn="1"/>
        </p:nvSpPr>
        <p:spPr>
          <a:xfrm>
            <a:off x="6960314" y="5086874"/>
            <a:ext cx="532759" cy="261610"/>
          </a:xfrm>
          <a:prstGeom prst="rect">
            <a:avLst/>
          </a:prstGeom>
          <a:noFill/>
        </p:spPr>
        <p:txBody>
          <a:bodyPr wrap="square">
            <a:spAutoFit/>
          </a:bodyPr>
          <a:lstStyle/>
          <a:p>
            <a:pPr algn="ctr"/>
            <a:r>
              <a:rPr lang="en-US" sz="1100" b="1">
                <a:solidFill>
                  <a:schemeClr val="bg1"/>
                </a:solidFill>
                <a:latin typeface="Arial" panose="020B0604020202020204" pitchFamily="34" charset="0"/>
                <a:cs typeface="Arial" panose="020B0604020202020204" pitchFamily="34" charset="0"/>
              </a:rPr>
              <a:t>P2</a:t>
            </a:r>
          </a:p>
        </p:txBody>
      </p:sp>
      <p:pic>
        <p:nvPicPr>
          <p:cNvPr id="42" name="Pump Stations" descr="A picture containing outdoor, night, night sky&#10;&#10;Description automatically generated">
            <a:extLst>
              <a:ext uri="{FF2B5EF4-FFF2-40B4-BE49-F238E27FC236}">
                <a16:creationId xmlns:a16="http://schemas.microsoft.com/office/drawing/2014/main" id="{E8805A9A-742E-1D4B-E478-26FE7C381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3889" y="406511"/>
            <a:ext cx="6308336" cy="6044978"/>
          </a:xfrm>
          <a:prstGeom prst="rect">
            <a:avLst/>
          </a:prstGeom>
        </p:spPr>
      </p:pic>
      <p:sp>
        <p:nvSpPr>
          <p:cNvPr id="2" name="TextBox 1">
            <a:extLst>
              <a:ext uri="{FF2B5EF4-FFF2-40B4-BE49-F238E27FC236}">
                <a16:creationId xmlns:a16="http://schemas.microsoft.com/office/drawing/2014/main" id="{BF458C1E-67BA-C432-FB16-1E4C309F01F4}"/>
              </a:ext>
            </a:extLst>
          </p:cNvPr>
          <p:cNvSpPr txBox="1"/>
          <p:nvPr userDrawn="1"/>
        </p:nvSpPr>
        <p:spPr>
          <a:xfrm>
            <a:off x="871430" y="4768052"/>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sp>
        <p:nvSpPr>
          <p:cNvPr id="6" name="TextBox 5">
            <a:extLst>
              <a:ext uri="{FF2B5EF4-FFF2-40B4-BE49-F238E27FC236}">
                <a16:creationId xmlns:a16="http://schemas.microsoft.com/office/drawing/2014/main" id="{760077D1-1FBF-9B2E-6CBD-D84AA92F5CCC}"/>
              </a:ext>
            </a:extLst>
          </p:cNvPr>
          <p:cNvSpPr txBox="1"/>
          <p:nvPr userDrawn="1"/>
        </p:nvSpPr>
        <p:spPr>
          <a:xfrm>
            <a:off x="3784750" y="476805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a:t>
            </a:r>
            <a:br>
              <a:rPr lang="en-US" sz="1400" b="0"/>
            </a:br>
            <a:r>
              <a:rPr lang="en-US" sz="1400" b="0"/>
              <a:t>stations</a:t>
            </a:r>
            <a:endParaRPr lang="en-US" sz="1800" b="0"/>
          </a:p>
        </p:txBody>
      </p:sp>
      <p:sp>
        <p:nvSpPr>
          <p:cNvPr id="7" name="Rectangle 6">
            <a:extLst>
              <a:ext uri="{FF2B5EF4-FFF2-40B4-BE49-F238E27FC236}">
                <a16:creationId xmlns:a16="http://schemas.microsoft.com/office/drawing/2014/main" id="{758F2AC0-5591-DB1F-E143-945FF32587AF}"/>
              </a:ext>
            </a:extLst>
          </p:cNvPr>
          <p:cNvSpPr/>
          <p:nvPr userDrawn="1"/>
        </p:nvSpPr>
        <p:spPr>
          <a:xfrm>
            <a:off x="4339261" y="5749697"/>
            <a:ext cx="153607" cy="143305"/>
          </a:xfrm>
          <a:prstGeom prst="rect">
            <a:avLst/>
          </a:prstGeom>
          <a:solidFill>
            <a:srgbClr val="FAAF40"/>
          </a:solidFill>
          <a:ln w="12700"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12C735E-5FE5-E631-DE9F-B572BCA140CE}"/>
              </a:ext>
            </a:extLst>
          </p:cNvPr>
          <p:cNvSpPr txBox="1"/>
          <p:nvPr userDrawn="1"/>
        </p:nvSpPr>
        <p:spPr>
          <a:xfrm>
            <a:off x="2324175" y="4768137"/>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reclamation plants</a:t>
            </a:r>
            <a:endParaRPr lang="en-US" sz="1800" b="0"/>
          </a:p>
        </p:txBody>
      </p:sp>
      <p:sp>
        <p:nvSpPr>
          <p:cNvPr id="9" name="Oval 8">
            <a:extLst>
              <a:ext uri="{FF2B5EF4-FFF2-40B4-BE49-F238E27FC236}">
                <a16:creationId xmlns:a16="http://schemas.microsoft.com/office/drawing/2014/main" id="{82FD301B-8E24-E481-3B1D-46F68CFBDD6D}"/>
              </a:ext>
            </a:extLst>
          </p:cNvPr>
          <p:cNvSpPr/>
          <p:nvPr userDrawn="1"/>
        </p:nvSpPr>
        <p:spPr>
          <a:xfrm>
            <a:off x="2830537" y="5761864"/>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0A2B1EF-D707-E696-33DD-5F50C14F24AD}"/>
              </a:ext>
            </a:extLst>
          </p:cNvPr>
          <p:cNvSpPr txBox="1"/>
          <p:nvPr userDrawn="1"/>
        </p:nvSpPr>
        <p:spPr>
          <a:xfrm>
            <a:off x="3557935" y="3558883"/>
            <a:ext cx="1708081" cy="1169551"/>
          </a:xfrm>
          <a:prstGeom prst="rect">
            <a:avLst/>
          </a:prstGeom>
          <a:noFill/>
        </p:spPr>
        <p:txBody>
          <a:bodyPr wrap="square">
            <a:spAutoFit/>
          </a:bodyPr>
          <a:lstStyle/>
          <a:p>
            <a:pPr algn="ctr"/>
            <a:r>
              <a:rPr lang="en-US" sz="2800" b="1">
                <a:solidFill>
                  <a:srgbClr val="1B75BB"/>
                </a:solidFill>
                <a:cs typeface="Arial" panose="020B0604020202020204" pitchFamily="34" charset="0"/>
              </a:rPr>
              <a:t>1</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a:t>representative from the Orange County Board of Supervisors</a:t>
            </a:r>
            <a:endParaRPr lang="en-US" sz="1800" b="0"/>
          </a:p>
        </p:txBody>
      </p:sp>
    </p:spTree>
    <p:extLst>
      <p:ext uri="{BB962C8B-B14F-4D97-AF65-F5344CB8AC3E}">
        <p14:creationId xmlns:p14="http://schemas.microsoft.com/office/powerpoint/2010/main" val="24704149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ur Service Area (For Oversees)">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70ACBE1-6F0C-A911-87BA-4AF7ACFE160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42550" y="339342"/>
            <a:ext cx="6624176" cy="6342875"/>
          </a:xfrm>
          <a:prstGeom prst="rect">
            <a:avLst/>
          </a:prstGeom>
        </p:spPr>
      </p:pic>
      <p:sp>
        <p:nvSpPr>
          <p:cNvPr id="3" name="Date Placeholder 2">
            <a:extLst>
              <a:ext uri="{FF2B5EF4-FFF2-40B4-BE49-F238E27FC236}">
                <a16:creationId xmlns:a16="http://schemas.microsoft.com/office/drawing/2014/main" id="{15481ACC-5BFC-4461-BB82-F3351168F9AC}"/>
              </a:ext>
            </a:extLst>
          </p:cNvPr>
          <p:cNvSpPr>
            <a:spLocks noGrp="1"/>
          </p:cNvSpPr>
          <p:nvPr>
            <p:ph type="dt" sz="half" idx="10"/>
          </p:nvPr>
        </p:nvSpPr>
        <p:spPr/>
        <p:txBody>
          <a:bodyPr/>
          <a:lstStyle/>
          <a:p>
            <a:fld id="{3CFB584F-7655-4B33-908B-BAB5F72C09A6}" type="datetime1">
              <a:rPr lang="en-US" smtClean="0"/>
              <a:t>2/12/2026</a:t>
            </a:fld>
            <a:endParaRPr lang="en-US"/>
          </a:p>
        </p:txBody>
      </p:sp>
      <p:sp>
        <p:nvSpPr>
          <p:cNvPr id="4" name="Footer Placeholder 3">
            <a:extLst>
              <a:ext uri="{FF2B5EF4-FFF2-40B4-BE49-F238E27FC236}">
                <a16:creationId xmlns:a16="http://schemas.microsoft.com/office/drawing/2014/main" id="{C144BCFE-FBDC-4DBF-A6BA-9BA87437F8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B2010-65DC-443B-BDE1-07479FB4FE1E}"/>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43" name="TextBox 42">
            <a:extLst>
              <a:ext uri="{FF2B5EF4-FFF2-40B4-BE49-F238E27FC236}">
                <a16:creationId xmlns:a16="http://schemas.microsoft.com/office/drawing/2014/main" id="{E278824E-E2F2-A581-0E8B-1974D118CF12}"/>
              </a:ext>
            </a:extLst>
          </p:cNvPr>
          <p:cNvSpPr txBox="1"/>
          <p:nvPr userDrawn="1"/>
        </p:nvSpPr>
        <p:spPr>
          <a:xfrm>
            <a:off x="867894"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479</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square</a:t>
            </a:r>
          </a:p>
          <a:p>
            <a:pPr algn="ctr"/>
            <a:r>
              <a:rPr lang="en-US" sz="1400" b="0"/>
              <a:t>miles</a:t>
            </a:r>
          </a:p>
        </p:txBody>
      </p:sp>
      <p:sp>
        <p:nvSpPr>
          <p:cNvPr id="44" name="TextBox 43">
            <a:extLst>
              <a:ext uri="{FF2B5EF4-FFF2-40B4-BE49-F238E27FC236}">
                <a16:creationId xmlns:a16="http://schemas.microsoft.com/office/drawing/2014/main" id="{3029382E-BC54-8234-BD73-FD0AF9714592}"/>
              </a:ext>
            </a:extLst>
          </p:cNvPr>
          <p:cNvSpPr txBox="1"/>
          <p:nvPr userDrawn="1"/>
        </p:nvSpPr>
        <p:spPr>
          <a:xfrm>
            <a:off x="2169810" y="2349713"/>
            <a:ext cx="1574547" cy="954107"/>
          </a:xfrm>
          <a:prstGeom prst="rect">
            <a:avLst/>
          </a:prstGeom>
          <a:noFill/>
        </p:spPr>
        <p:txBody>
          <a:bodyPr wrap="square">
            <a:spAutoFit/>
          </a:bodyPr>
          <a:lstStyle/>
          <a:p>
            <a:pPr algn="ctr"/>
            <a:r>
              <a:rPr lang="en-US" sz="2000" b="1">
                <a:solidFill>
                  <a:srgbClr val="1B75BB"/>
                </a:solidFill>
                <a:cs typeface="Arial" panose="020B0604020202020204" pitchFamily="34" charset="0"/>
              </a:rPr>
              <a:t>~</a:t>
            </a:r>
            <a:r>
              <a:rPr lang="en-US" sz="2800" b="1">
                <a:solidFill>
                  <a:srgbClr val="1B75BB"/>
                </a:solidFill>
                <a:cs typeface="Arial" panose="020B0604020202020204" pitchFamily="34" charset="0"/>
              </a:rPr>
              <a:t>190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gallons</a:t>
            </a:r>
            <a:br>
              <a:rPr lang="en-US" sz="1400" b="0"/>
            </a:br>
            <a:r>
              <a:rPr lang="en-US" sz="1400" b="0"/>
              <a:t>per day</a:t>
            </a:r>
            <a:endParaRPr lang="en-US" sz="1800" b="0"/>
          </a:p>
        </p:txBody>
      </p:sp>
      <p:sp>
        <p:nvSpPr>
          <p:cNvPr id="45" name="TextBox 44">
            <a:extLst>
              <a:ext uri="{FF2B5EF4-FFF2-40B4-BE49-F238E27FC236}">
                <a16:creationId xmlns:a16="http://schemas.microsoft.com/office/drawing/2014/main" id="{3C3D6D30-8BA9-ED85-217B-C04FD4C18F8F}"/>
              </a:ext>
            </a:extLst>
          </p:cNvPr>
          <p:cNvSpPr txBox="1"/>
          <p:nvPr userDrawn="1"/>
        </p:nvSpPr>
        <p:spPr>
          <a:xfrm>
            <a:off x="3785511" y="234971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2.6</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million population</a:t>
            </a:r>
            <a:endParaRPr lang="en-US" sz="1800" b="0"/>
          </a:p>
        </p:txBody>
      </p:sp>
      <p:sp>
        <p:nvSpPr>
          <p:cNvPr id="46" name="TextBox 45">
            <a:extLst>
              <a:ext uri="{FF2B5EF4-FFF2-40B4-BE49-F238E27FC236}">
                <a16:creationId xmlns:a16="http://schemas.microsoft.com/office/drawing/2014/main" id="{74FAEF7A-07E9-B570-840C-228A0877B166}"/>
              </a:ext>
            </a:extLst>
          </p:cNvPr>
          <p:cNvSpPr txBox="1"/>
          <p:nvPr userDrawn="1"/>
        </p:nvSpPr>
        <p:spPr>
          <a:xfrm>
            <a:off x="871430" y="3558883"/>
            <a:ext cx="1257225" cy="738664"/>
          </a:xfrm>
          <a:prstGeom prst="rect">
            <a:avLst/>
          </a:prstGeom>
          <a:noFill/>
        </p:spPr>
        <p:txBody>
          <a:bodyPr wrap="square">
            <a:spAutoFit/>
          </a:bodyPr>
          <a:lstStyle/>
          <a:p>
            <a:pPr algn="ctr"/>
            <a:r>
              <a:rPr lang="en-US" sz="2800" b="1">
                <a:solidFill>
                  <a:srgbClr val="1B75BB"/>
                </a:solidFill>
                <a:cs typeface="Arial" panose="020B0604020202020204" pitchFamily="34" charset="0"/>
              </a:rPr>
              <a:t>20</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cities</a:t>
            </a:r>
            <a:endParaRPr lang="en-US" sz="1800" b="0"/>
          </a:p>
        </p:txBody>
      </p:sp>
      <p:sp>
        <p:nvSpPr>
          <p:cNvPr id="47" name="TextBox 46">
            <a:extLst>
              <a:ext uri="{FF2B5EF4-FFF2-40B4-BE49-F238E27FC236}">
                <a16:creationId xmlns:a16="http://schemas.microsoft.com/office/drawing/2014/main" id="{0C8BD12B-B133-7502-E52B-9ED01EC5F5BC}"/>
              </a:ext>
            </a:extLst>
          </p:cNvPr>
          <p:cNvSpPr txBox="1"/>
          <p:nvPr userDrawn="1"/>
        </p:nvSpPr>
        <p:spPr>
          <a:xfrm>
            <a:off x="2328470" y="355888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4</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special districts</a:t>
            </a:r>
            <a:endParaRPr lang="en-US" sz="1800" b="0"/>
          </a:p>
        </p:txBody>
      </p:sp>
      <p:sp>
        <p:nvSpPr>
          <p:cNvPr id="48" name="TextBox 47">
            <a:extLst>
              <a:ext uri="{FF2B5EF4-FFF2-40B4-BE49-F238E27FC236}">
                <a16:creationId xmlns:a16="http://schemas.microsoft.com/office/drawing/2014/main" id="{C2C5B948-B018-05F2-6242-AADCBB4345E2}"/>
              </a:ext>
            </a:extLst>
          </p:cNvPr>
          <p:cNvSpPr txBox="1"/>
          <p:nvPr userDrawn="1"/>
        </p:nvSpPr>
        <p:spPr>
          <a:xfrm>
            <a:off x="871430" y="4768052"/>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388</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miles of sewers</a:t>
            </a:r>
            <a:endParaRPr lang="en-US" sz="1800" b="0"/>
          </a:p>
        </p:txBody>
      </p:sp>
      <p:sp>
        <p:nvSpPr>
          <p:cNvPr id="50" name="TextBox 49">
            <a:extLst>
              <a:ext uri="{FF2B5EF4-FFF2-40B4-BE49-F238E27FC236}">
                <a16:creationId xmlns:a16="http://schemas.microsoft.com/office/drawing/2014/main" id="{D155E19C-D05E-3609-997D-2EAB77E84300}"/>
              </a:ext>
            </a:extLst>
          </p:cNvPr>
          <p:cNvSpPr txBox="1"/>
          <p:nvPr userDrawn="1"/>
        </p:nvSpPr>
        <p:spPr>
          <a:xfrm>
            <a:off x="3784750" y="4768053"/>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15</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pump </a:t>
            </a:r>
            <a:br>
              <a:rPr lang="en-US" sz="1400" b="0"/>
            </a:br>
            <a:r>
              <a:rPr lang="en-US" sz="1400" b="0"/>
              <a:t>stations</a:t>
            </a:r>
            <a:endParaRPr lang="en-US" sz="1800" b="0"/>
          </a:p>
        </p:txBody>
      </p:sp>
      <p:sp>
        <p:nvSpPr>
          <p:cNvPr id="52" name="Rectangle 51">
            <a:extLst>
              <a:ext uri="{FF2B5EF4-FFF2-40B4-BE49-F238E27FC236}">
                <a16:creationId xmlns:a16="http://schemas.microsoft.com/office/drawing/2014/main" id="{B6DE6C62-F519-85DF-9263-E31991FC2365}"/>
              </a:ext>
            </a:extLst>
          </p:cNvPr>
          <p:cNvSpPr/>
          <p:nvPr userDrawn="1"/>
        </p:nvSpPr>
        <p:spPr>
          <a:xfrm>
            <a:off x="4339261" y="5749697"/>
            <a:ext cx="153607" cy="143305"/>
          </a:xfrm>
          <a:prstGeom prst="rect">
            <a:avLst/>
          </a:prstGeom>
          <a:solidFill>
            <a:srgbClr val="FAAF40"/>
          </a:solidFill>
          <a:ln w="12700"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1B5AC30D-0120-9748-0CDB-68D301AB75F7}"/>
              </a:ext>
            </a:extLst>
          </p:cNvPr>
          <p:cNvSpPr txBox="1"/>
          <p:nvPr userDrawn="1"/>
        </p:nvSpPr>
        <p:spPr>
          <a:xfrm>
            <a:off x="6529468" y="5546420"/>
            <a:ext cx="1537687" cy="430887"/>
          </a:xfrm>
          <a:prstGeom prst="rect">
            <a:avLst/>
          </a:prstGeom>
          <a:noFill/>
        </p:spPr>
        <p:txBody>
          <a:bodyPr wrap="square">
            <a:spAutoFit/>
          </a:bodyPr>
          <a:lstStyle/>
          <a:p>
            <a:pPr marL="0" indent="0">
              <a:spcBef>
                <a:spcPts val="300"/>
              </a:spcBef>
              <a:buNone/>
            </a:pPr>
            <a:r>
              <a:rPr lang="en-US" sz="1100"/>
              <a:t>unincorporated parts of County of Orange</a:t>
            </a:r>
            <a:endParaRPr lang="en-US" sz="1100">
              <a:solidFill>
                <a:schemeClr val="tx1"/>
              </a:solidFill>
              <a:effectLst/>
              <a:latin typeface="+mn-lt"/>
              <a:ea typeface="Times New Roman" panose="02020603050405020304" pitchFamily="18" charset="0"/>
            </a:endParaRPr>
          </a:p>
        </p:txBody>
      </p:sp>
      <p:sp>
        <p:nvSpPr>
          <p:cNvPr id="54" name="Rectangle 53">
            <a:extLst>
              <a:ext uri="{FF2B5EF4-FFF2-40B4-BE49-F238E27FC236}">
                <a16:creationId xmlns:a16="http://schemas.microsoft.com/office/drawing/2014/main" id="{149B5FFA-67E1-3C1E-36F8-6A59557831C7}"/>
              </a:ext>
            </a:extLst>
          </p:cNvPr>
          <p:cNvSpPr/>
          <p:nvPr userDrawn="1"/>
        </p:nvSpPr>
        <p:spPr>
          <a:xfrm>
            <a:off x="6354076" y="5680050"/>
            <a:ext cx="175392" cy="163629"/>
          </a:xfrm>
          <a:prstGeom prst="rect">
            <a:avLst/>
          </a:prstGeom>
          <a:solidFill>
            <a:schemeClr val="bg1"/>
          </a:solidFill>
          <a:ln w="15875" cap="flat" cmpd="sng" algn="ctr">
            <a:solidFill>
              <a:schemeClr val="tx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itle 1">
            <a:extLst>
              <a:ext uri="{FF2B5EF4-FFF2-40B4-BE49-F238E27FC236}">
                <a16:creationId xmlns:a16="http://schemas.microsoft.com/office/drawing/2014/main" id="{44BC6553-7D32-7481-8E0E-CD9717F8C4DC}"/>
              </a:ext>
            </a:extLst>
          </p:cNvPr>
          <p:cNvSpPr txBox="1">
            <a:spLocks/>
          </p:cNvSpPr>
          <p:nvPr userDrawn="1"/>
        </p:nvSpPr>
        <p:spPr>
          <a:xfrm>
            <a:off x="838201" y="627959"/>
            <a:ext cx="4513028" cy="12584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r>
              <a:rPr lang="en-US" sz="5400">
                <a:solidFill>
                  <a:schemeClr val="bg1">
                    <a:lumMod val="75000"/>
                  </a:schemeClr>
                </a:solidFill>
                <a:latin typeface="Arial"/>
                <a:cs typeface="Arial" panose="020B0604020202020204" pitchFamily="34" charset="0"/>
              </a:rPr>
              <a:t>Our</a:t>
            </a:r>
            <a:br>
              <a:rPr lang="en-US" sz="5400" baseline="0">
                <a:solidFill>
                  <a:schemeClr val="bg1">
                    <a:lumMod val="75000"/>
                  </a:schemeClr>
                </a:solidFill>
                <a:latin typeface="Arial"/>
                <a:cs typeface="Arial" panose="020B0604020202020204" pitchFamily="34" charset="0"/>
              </a:rPr>
            </a:br>
            <a:r>
              <a:rPr lang="en-US" sz="5400">
                <a:solidFill>
                  <a:schemeClr val="bg1">
                    <a:lumMod val="75000"/>
                  </a:schemeClr>
                </a:solidFill>
                <a:latin typeface="Arial"/>
                <a:cs typeface="Arial" panose="020B0604020202020204" pitchFamily="34" charset="0"/>
              </a:rPr>
              <a:t>Service</a:t>
            </a:r>
            <a:r>
              <a:rPr lang="en-US" sz="5400" baseline="0">
                <a:solidFill>
                  <a:schemeClr val="bg1">
                    <a:lumMod val="75000"/>
                  </a:schemeClr>
                </a:solidFill>
                <a:latin typeface="Arial"/>
                <a:cs typeface="Arial" panose="020B0604020202020204" pitchFamily="34" charset="0"/>
              </a:rPr>
              <a:t> </a:t>
            </a:r>
            <a:r>
              <a:rPr lang="en-US" sz="5400">
                <a:solidFill>
                  <a:schemeClr val="bg1">
                    <a:lumMod val="75000"/>
                  </a:schemeClr>
                </a:solidFill>
                <a:latin typeface="Arial"/>
                <a:cs typeface="Arial" panose="020B0604020202020204" pitchFamily="34" charset="0"/>
              </a:rPr>
              <a:t>Area</a:t>
            </a:r>
          </a:p>
        </p:txBody>
      </p:sp>
      <p:sp>
        <p:nvSpPr>
          <p:cNvPr id="49" name="TextBox 48">
            <a:extLst>
              <a:ext uri="{FF2B5EF4-FFF2-40B4-BE49-F238E27FC236}">
                <a16:creationId xmlns:a16="http://schemas.microsoft.com/office/drawing/2014/main" id="{843E9C85-09CF-FB43-A7A7-A6ED59086CE7}"/>
              </a:ext>
            </a:extLst>
          </p:cNvPr>
          <p:cNvSpPr txBox="1"/>
          <p:nvPr userDrawn="1"/>
        </p:nvSpPr>
        <p:spPr>
          <a:xfrm>
            <a:off x="2324175" y="4768137"/>
            <a:ext cx="1257225" cy="954107"/>
          </a:xfrm>
          <a:prstGeom prst="rect">
            <a:avLst/>
          </a:prstGeom>
          <a:noFill/>
        </p:spPr>
        <p:txBody>
          <a:bodyPr wrap="square">
            <a:spAutoFit/>
          </a:bodyPr>
          <a:lstStyle/>
          <a:p>
            <a:pPr algn="ctr"/>
            <a:r>
              <a:rPr lang="en-US" sz="2800" b="1">
                <a:solidFill>
                  <a:srgbClr val="1B75BB"/>
                </a:solidFill>
                <a:cs typeface="Arial" panose="020B0604020202020204" pitchFamily="34" charset="0"/>
              </a:rPr>
              <a:t>2</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reclamation plants</a:t>
            </a:r>
            <a:endParaRPr lang="en-US" sz="1800" b="0"/>
          </a:p>
        </p:txBody>
      </p:sp>
      <p:sp>
        <p:nvSpPr>
          <p:cNvPr id="51" name="Oval 50">
            <a:extLst>
              <a:ext uri="{FF2B5EF4-FFF2-40B4-BE49-F238E27FC236}">
                <a16:creationId xmlns:a16="http://schemas.microsoft.com/office/drawing/2014/main" id="{2D92D168-9DCC-1108-F40E-2961247D1955}"/>
              </a:ext>
            </a:extLst>
          </p:cNvPr>
          <p:cNvSpPr/>
          <p:nvPr userDrawn="1"/>
        </p:nvSpPr>
        <p:spPr>
          <a:xfrm>
            <a:off x="2830537" y="5761864"/>
            <a:ext cx="244499" cy="118973"/>
          </a:xfrm>
          <a:prstGeom prst="ellipse">
            <a:avLst/>
          </a:prstGeom>
          <a:solidFill>
            <a:srgbClr val="006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7BAAC88-E23B-1CA1-F691-E45148F774E9}"/>
              </a:ext>
            </a:extLst>
          </p:cNvPr>
          <p:cNvSpPr txBox="1"/>
          <p:nvPr userDrawn="1"/>
        </p:nvSpPr>
        <p:spPr>
          <a:xfrm>
            <a:off x="3557935" y="3558883"/>
            <a:ext cx="1708081" cy="1169551"/>
          </a:xfrm>
          <a:prstGeom prst="rect">
            <a:avLst/>
          </a:prstGeom>
          <a:noFill/>
        </p:spPr>
        <p:txBody>
          <a:bodyPr wrap="square">
            <a:spAutoFit/>
          </a:bodyPr>
          <a:lstStyle/>
          <a:p>
            <a:pPr algn="ctr"/>
            <a:r>
              <a:rPr lang="en-US" sz="2800" b="1">
                <a:solidFill>
                  <a:srgbClr val="1B75BB"/>
                </a:solidFill>
                <a:cs typeface="Arial" panose="020B0604020202020204" pitchFamily="34" charset="0"/>
              </a:rPr>
              <a:t>1</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a:t>representative from the Orange County Board of Supervisors</a:t>
            </a:r>
            <a:endParaRPr lang="en-US" sz="1800" b="0"/>
          </a:p>
        </p:txBody>
      </p:sp>
    </p:spTree>
    <p:extLst>
      <p:ext uri="{BB962C8B-B14F-4D97-AF65-F5344CB8AC3E}">
        <p14:creationId xmlns:p14="http://schemas.microsoft.com/office/powerpoint/2010/main" val="1179564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EA1FC0-8051-6248-F336-708B4EDFECF7}"/>
              </a:ext>
            </a:extLst>
          </p:cNvPr>
          <p:cNvSpPr>
            <a:spLocks noGrp="1"/>
          </p:cNvSpPr>
          <p:nvPr>
            <p:ph type="dt" sz="half" idx="10"/>
          </p:nvPr>
        </p:nvSpPr>
        <p:spPr/>
        <p:txBody>
          <a:bodyPr/>
          <a:lstStyle/>
          <a:p>
            <a:fld id="{C90D22F3-2EA1-439F-8949-D7F45AE01859}" type="datetime1">
              <a:rPr lang="en-US" smtClean="0"/>
              <a:t>2/12/2026</a:t>
            </a:fld>
            <a:endParaRPr lang="en-US"/>
          </a:p>
        </p:txBody>
      </p:sp>
      <p:sp>
        <p:nvSpPr>
          <p:cNvPr id="4" name="Footer Placeholder 3">
            <a:extLst>
              <a:ext uri="{FF2B5EF4-FFF2-40B4-BE49-F238E27FC236}">
                <a16:creationId xmlns:a16="http://schemas.microsoft.com/office/drawing/2014/main" id="{1116C5B8-7A6E-0D8A-DA0B-E45F26A3A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0FDC0-F533-D978-57F7-E63251410CAB}"/>
              </a:ext>
            </a:extLst>
          </p:cNvPr>
          <p:cNvSpPr>
            <a:spLocks noGrp="1"/>
          </p:cNvSpPr>
          <p:nvPr>
            <p:ph type="sldNum" sz="quarter" idx="12"/>
          </p:nvPr>
        </p:nvSpPr>
        <p:spPr/>
        <p:txBody>
          <a:bodyPr/>
          <a:lstStyle/>
          <a:p>
            <a:fld id="{EA07271A-4EB3-4E0D-80D9-8ECE8E3D32EB}" type="slidenum">
              <a:rPr lang="en-US" smtClean="0"/>
              <a:t>‹#›</a:t>
            </a:fld>
            <a:endParaRPr lang="en-US"/>
          </a:p>
        </p:txBody>
      </p:sp>
      <p:cxnSp>
        <p:nvCxnSpPr>
          <p:cNvPr id="14" name="Straight Connector 13">
            <a:extLst>
              <a:ext uri="{FF2B5EF4-FFF2-40B4-BE49-F238E27FC236}">
                <a16:creationId xmlns:a16="http://schemas.microsoft.com/office/drawing/2014/main" id="{3B2D1EE7-E2A5-8AB8-BF64-38458C1DD44C}"/>
              </a:ext>
            </a:extLst>
          </p:cNvPr>
          <p:cNvCxnSpPr>
            <a:cxnSpLocks/>
          </p:cNvCxnSpPr>
          <p:nvPr userDrawn="1"/>
        </p:nvCxnSpPr>
        <p:spPr>
          <a:xfrm flipH="1">
            <a:off x="0" y="2627378"/>
            <a:ext cx="6853084" cy="0"/>
          </a:xfrm>
          <a:prstGeom prst="line">
            <a:avLst/>
          </a:prstGeom>
          <a:ln>
            <a:solidFill>
              <a:srgbClr val="17649D"/>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4749F4B-1F80-B0ED-7FF6-80E72E4FD515}"/>
              </a:ext>
            </a:extLst>
          </p:cNvPr>
          <p:cNvGrpSpPr/>
          <p:nvPr userDrawn="1"/>
        </p:nvGrpSpPr>
        <p:grpSpPr>
          <a:xfrm>
            <a:off x="838200" y="934405"/>
            <a:ext cx="11706226" cy="5320867"/>
            <a:chOff x="838200" y="934405"/>
            <a:chExt cx="11706226" cy="5320867"/>
          </a:xfrm>
        </p:grpSpPr>
        <p:sp>
          <p:nvSpPr>
            <p:cNvPr id="18" name="TextBox 17">
              <a:extLst>
                <a:ext uri="{FF2B5EF4-FFF2-40B4-BE49-F238E27FC236}">
                  <a16:creationId xmlns:a16="http://schemas.microsoft.com/office/drawing/2014/main" id="{5E5D49F8-D77D-960D-9A69-C9AD684EBAAB}"/>
                </a:ext>
              </a:extLst>
            </p:cNvPr>
            <p:cNvSpPr txBox="1"/>
            <p:nvPr userDrawn="1"/>
          </p:nvSpPr>
          <p:spPr>
            <a:xfrm>
              <a:off x="838200" y="3033204"/>
              <a:ext cx="2617269" cy="2677656"/>
            </a:xfrm>
            <a:prstGeom prst="rect">
              <a:avLst/>
            </a:prstGeom>
            <a:noFill/>
          </p:spPr>
          <p:txBody>
            <a:bodyPr wrap="square">
              <a:spAutoFit/>
            </a:bodyPr>
            <a:lstStyle/>
            <a:p>
              <a:pPr algn="l">
                <a:spcBef>
                  <a:spcPts val="0"/>
                </a:spcBef>
                <a:spcAft>
                  <a:spcPts val="1200"/>
                </a:spcAft>
              </a:pPr>
              <a:r>
                <a:rPr lang="en-US" sz="1800" b="0"/>
                <a:t>Pipeline</a:t>
              </a:r>
              <a:br>
                <a:rPr lang="en-US" sz="1800" b="0"/>
              </a:br>
              <a:r>
                <a:rPr lang="en-US" sz="1800" b="0"/>
                <a:t>Maintenance Responsibilities:</a:t>
              </a:r>
            </a:p>
            <a:p>
              <a:pPr marL="285750" indent="-285750" algn="l">
                <a:spcBef>
                  <a:spcPts val="0"/>
                </a:spcBef>
                <a:spcAft>
                  <a:spcPts val="1200"/>
                </a:spcAft>
                <a:buFont typeface="Arial" panose="020B0604020202020204" pitchFamily="34" charset="0"/>
                <a:buChar char="•"/>
              </a:pPr>
              <a:r>
                <a:rPr lang="en-US" sz="1400" b="1"/>
                <a:t>Private Lateral</a:t>
              </a:r>
              <a:br>
                <a:rPr lang="en-US" sz="1400" b="0"/>
              </a:br>
              <a:r>
                <a:rPr lang="en-US" sz="1400" b="0"/>
                <a:t>Home/Business Owner</a:t>
              </a:r>
            </a:p>
            <a:p>
              <a:pPr marL="285750" indent="-285750" algn="l">
                <a:spcBef>
                  <a:spcPts val="0"/>
                </a:spcBef>
                <a:spcAft>
                  <a:spcPts val="1200"/>
                </a:spcAft>
                <a:buFont typeface="Arial" panose="020B0604020202020204" pitchFamily="34" charset="0"/>
                <a:buChar char="•"/>
              </a:pPr>
              <a:r>
                <a:rPr lang="en-US" sz="1400" b="1"/>
                <a:t>Local Sewer</a:t>
              </a:r>
              <a:br>
                <a:rPr lang="en-US" sz="1400" b="0"/>
              </a:br>
              <a:r>
                <a:rPr lang="en-US" sz="1400" b="0"/>
                <a:t>The City or Local Agency</a:t>
              </a:r>
            </a:p>
            <a:p>
              <a:pPr marL="285750" indent="-285750" algn="l">
                <a:spcBef>
                  <a:spcPts val="0"/>
                </a:spcBef>
                <a:spcAft>
                  <a:spcPts val="1200"/>
                </a:spcAft>
                <a:buFont typeface="Arial" panose="020B0604020202020204" pitchFamily="34" charset="0"/>
                <a:buChar char="•"/>
              </a:pPr>
              <a:r>
                <a:rPr lang="en-US" sz="1400" b="1"/>
                <a:t>Regional Trunkline</a:t>
              </a:r>
              <a:br>
                <a:rPr lang="en-US" sz="1400" b="0"/>
              </a:br>
              <a:r>
                <a:rPr lang="en-US" sz="1400" b="0"/>
                <a:t>Wastewater Agency</a:t>
              </a:r>
            </a:p>
          </p:txBody>
        </p:sp>
        <p:pic>
          <p:nvPicPr>
            <p:cNvPr id="10" name="Picture 9" descr="Icon&#10;&#10;Description automatically generated">
              <a:extLst>
                <a:ext uri="{FF2B5EF4-FFF2-40B4-BE49-F238E27FC236}">
                  <a16:creationId xmlns:a16="http://schemas.microsoft.com/office/drawing/2014/main" id="{1A34B3BC-0472-D76A-EE1B-B75FBD06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4014" y="934405"/>
              <a:ext cx="9440412" cy="4635227"/>
            </a:xfrm>
            <a:prstGeom prst="rect">
              <a:avLst/>
            </a:prstGeom>
          </p:spPr>
        </p:pic>
        <p:sp>
          <p:nvSpPr>
            <p:cNvPr id="6" name="TextBox 5">
              <a:extLst>
                <a:ext uri="{FF2B5EF4-FFF2-40B4-BE49-F238E27FC236}">
                  <a16:creationId xmlns:a16="http://schemas.microsoft.com/office/drawing/2014/main" id="{BF7761A6-516E-6BF9-29D2-8929A04291EB}"/>
                </a:ext>
              </a:extLst>
            </p:cNvPr>
            <p:cNvSpPr txBox="1"/>
            <p:nvPr userDrawn="1"/>
          </p:nvSpPr>
          <p:spPr>
            <a:xfrm>
              <a:off x="3614318" y="4870277"/>
              <a:ext cx="1257225" cy="1384995"/>
            </a:xfrm>
            <a:prstGeom prst="rect">
              <a:avLst/>
            </a:prstGeom>
            <a:noFill/>
          </p:spPr>
          <p:txBody>
            <a:bodyPr wrap="square">
              <a:spAutoFit/>
            </a:bodyPr>
            <a:lstStyle/>
            <a:p>
              <a:pPr algn="ctr"/>
              <a:r>
                <a:rPr lang="en-US" sz="2800" b="1">
                  <a:solidFill>
                    <a:srgbClr val="1B75BB"/>
                  </a:solidFill>
                  <a:cs typeface="Arial" panose="020B0604020202020204" pitchFamily="34" charset="0"/>
                </a:rPr>
                <a:t>Private Lateral</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 inch diameter</a:t>
              </a:r>
            </a:p>
          </p:txBody>
        </p:sp>
        <p:sp>
          <p:nvSpPr>
            <p:cNvPr id="7" name="TextBox 6">
              <a:extLst>
                <a:ext uri="{FF2B5EF4-FFF2-40B4-BE49-F238E27FC236}">
                  <a16:creationId xmlns:a16="http://schemas.microsoft.com/office/drawing/2014/main" id="{C13CC982-9205-CA5A-6A3B-CAB432F5E317}"/>
                </a:ext>
              </a:extLst>
            </p:cNvPr>
            <p:cNvSpPr txBox="1"/>
            <p:nvPr userDrawn="1"/>
          </p:nvSpPr>
          <p:spPr>
            <a:xfrm>
              <a:off x="5297037" y="4870277"/>
              <a:ext cx="1574547" cy="1384995"/>
            </a:xfrm>
            <a:prstGeom prst="rect">
              <a:avLst/>
            </a:prstGeom>
            <a:noFill/>
          </p:spPr>
          <p:txBody>
            <a:bodyPr wrap="square">
              <a:spAutoFit/>
            </a:bodyPr>
            <a:lstStyle/>
            <a:p>
              <a:pPr algn="ctr"/>
              <a:r>
                <a:rPr kumimoji="0" lang="en-US" sz="2800" b="1" i="0" u="none" strike="noStrike" kern="1200" cap="none" spc="0" normalizeH="0" baseline="0" noProof="0">
                  <a:ln>
                    <a:noFill/>
                  </a:ln>
                  <a:solidFill>
                    <a:srgbClr val="1B75BB"/>
                  </a:solidFill>
                  <a:effectLst/>
                  <a:uLnTx/>
                  <a:uFillTx/>
                  <a:latin typeface="Calibri" panose="020F0502020204030204"/>
                  <a:ea typeface="+mn-ea"/>
                  <a:cs typeface="Arial" panose="020B0604020202020204" pitchFamily="34" charset="0"/>
                </a:rPr>
                <a:t>Local Sewer</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4-12 inch </a:t>
              </a:r>
            </a:p>
            <a:p>
              <a:pPr algn="ctr"/>
              <a:r>
                <a:rPr lang="en-US" sz="1400" b="0"/>
                <a:t>diameter</a:t>
              </a:r>
              <a:endParaRPr lang="en-US" sz="1800" b="0"/>
            </a:p>
          </p:txBody>
        </p:sp>
        <p:sp>
          <p:nvSpPr>
            <p:cNvPr id="8" name="TextBox 7">
              <a:extLst>
                <a:ext uri="{FF2B5EF4-FFF2-40B4-BE49-F238E27FC236}">
                  <a16:creationId xmlns:a16="http://schemas.microsoft.com/office/drawing/2014/main" id="{5ECD1A2B-E52C-D1F1-D232-E100F50325DF}"/>
                </a:ext>
              </a:extLst>
            </p:cNvPr>
            <p:cNvSpPr txBox="1"/>
            <p:nvPr userDrawn="1"/>
          </p:nvSpPr>
          <p:spPr>
            <a:xfrm>
              <a:off x="7599814" y="4874939"/>
              <a:ext cx="3275247" cy="1169551"/>
            </a:xfrm>
            <a:prstGeom prst="rect">
              <a:avLst/>
            </a:prstGeom>
            <a:noFill/>
          </p:spPr>
          <p:txBody>
            <a:bodyPr wrap="square">
              <a:spAutoFit/>
            </a:bodyPr>
            <a:lstStyle/>
            <a:p>
              <a:pPr algn="ctr"/>
              <a:r>
                <a:rPr lang="en-US" sz="2800" b="1">
                  <a:solidFill>
                    <a:srgbClr val="1B75BB"/>
                  </a:solidFill>
                  <a:cs typeface="Arial" panose="020B0604020202020204" pitchFamily="34" charset="0"/>
                </a:rPr>
                <a:t>OC San</a:t>
              </a:r>
              <a:br>
                <a:rPr lang="en-US" sz="2800" b="1">
                  <a:solidFill>
                    <a:srgbClr val="1B75BB"/>
                  </a:solidFill>
                  <a:cs typeface="Arial" panose="020B0604020202020204" pitchFamily="34" charset="0"/>
                </a:rPr>
              </a:br>
              <a:r>
                <a:rPr lang="en-US" sz="2800" b="1">
                  <a:solidFill>
                    <a:srgbClr val="1B75BB"/>
                  </a:solidFill>
                  <a:cs typeface="Arial" panose="020B0604020202020204" pitchFamily="34" charset="0"/>
                </a:rPr>
                <a:t>Regional Trunkline </a:t>
              </a:r>
              <a:br>
                <a:rPr lang="en-US" sz="2800" b="1">
                  <a:gradFill flip="none" rotWithShape="1">
                    <a:gsLst>
                      <a:gs pos="0">
                        <a:srgbClr val="00B0F0"/>
                      </a:gs>
                      <a:gs pos="100000">
                        <a:srgbClr val="0070C0"/>
                      </a:gs>
                    </a:gsLst>
                    <a:path path="circle">
                      <a:fillToRect l="100000" t="100000"/>
                    </a:path>
                    <a:tileRect r="-100000" b="-100000"/>
                  </a:gradFill>
                  <a:cs typeface="Arial" panose="020B0604020202020204" pitchFamily="34" charset="0"/>
                </a:rPr>
              </a:br>
              <a:r>
                <a:rPr lang="en-US" sz="1400" b="0"/>
                <a:t>up to 10 ft diameter</a:t>
              </a:r>
              <a:endParaRPr lang="en-US" sz="1800" b="0"/>
            </a:p>
          </p:txBody>
        </p:sp>
      </p:grpSp>
      <p:sp>
        <p:nvSpPr>
          <p:cNvPr id="9" name="Title 1">
            <a:extLst>
              <a:ext uri="{FF2B5EF4-FFF2-40B4-BE49-F238E27FC236}">
                <a16:creationId xmlns:a16="http://schemas.microsoft.com/office/drawing/2014/main" id="{665062B0-B28A-480B-A9BB-948F84C637F4}"/>
              </a:ext>
            </a:extLst>
          </p:cNvPr>
          <p:cNvSpPr txBox="1">
            <a:spLocks/>
          </p:cNvSpPr>
          <p:nvPr userDrawn="1"/>
        </p:nvSpPr>
        <p:spPr>
          <a:xfrm>
            <a:off x="838202" y="357174"/>
            <a:ext cx="7164896" cy="21468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6000">
                <a:solidFill>
                  <a:srgbClr val="FAAF40"/>
                </a:solidFill>
                <a:latin typeface="Arial"/>
                <a:cs typeface="Arial" panose="020B0604020202020204" pitchFamily="34" charset="0"/>
              </a:rPr>
              <a:t>Comparing</a:t>
            </a:r>
            <a:br>
              <a:rPr lang="en-US" sz="6000">
                <a:solidFill>
                  <a:srgbClr val="FAAF40"/>
                </a:solidFill>
                <a:latin typeface="Arial"/>
                <a:cs typeface="Arial" panose="020B0604020202020204" pitchFamily="34" charset="0"/>
              </a:rPr>
            </a:br>
            <a:r>
              <a:rPr lang="en-US" sz="6000">
                <a:solidFill>
                  <a:srgbClr val="FAAF40"/>
                </a:solidFill>
                <a:latin typeface="Arial"/>
                <a:cs typeface="Arial" panose="020B0604020202020204" pitchFamily="34" charset="0"/>
              </a:rPr>
              <a:t>Sewer Pipelines</a:t>
            </a:r>
          </a:p>
        </p:txBody>
      </p:sp>
    </p:spTree>
    <p:extLst>
      <p:ext uri="{BB962C8B-B14F-4D97-AF65-F5344CB8AC3E}">
        <p14:creationId xmlns:p14="http://schemas.microsoft.com/office/powerpoint/2010/main" val="36812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par>
                                <p:cTn id="11" presetID="42" presetClass="path" presetSubtype="0" accel="13333" decel="86667" fill="hold" nodeType="withEffect">
                                  <p:stCondLst>
                                    <p:cond delay="0"/>
                                  </p:stCondLst>
                                  <p:childTnLst>
                                    <p:animMotion origin="layout" path="M 0 0 L 0 0.25 E" pathEditMode="relative" ptsTypes="">
                                      <p:cBhvr>
                                        <p:cTn id="12" dur="300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ow Much Wastewa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711443-BB15-49F6-ABF6-ADFE3984F751}"/>
              </a:ext>
            </a:extLst>
          </p:cNvPr>
          <p:cNvSpPr>
            <a:spLocks noGrp="1"/>
          </p:cNvSpPr>
          <p:nvPr>
            <p:ph type="dt" sz="half" idx="10"/>
          </p:nvPr>
        </p:nvSpPr>
        <p:spPr/>
        <p:txBody>
          <a:bodyPr/>
          <a:lstStyle/>
          <a:p>
            <a:fld id="{A9A3EE36-DF33-426A-BDCE-86C01E002838}" type="datetime1">
              <a:rPr lang="en-US" smtClean="0"/>
              <a:t>2/12/2026</a:t>
            </a:fld>
            <a:endParaRPr lang="en-US"/>
          </a:p>
        </p:txBody>
      </p:sp>
      <p:sp>
        <p:nvSpPr>
          <p:cNvPr id="4" name="Footer Placeholder 3">
            <a:extLst>
              <a:ext uri="{FF2B5EF4-FFF2-40B4-BE49-F238E27FC236}">
                <a16:creationId xmlns:a16="http://schemas.microsoft.com/office/drawing/2014/main" id="{5E47AB81-EAA6-4418-8B35-900BAE3A09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42902E-7E85-420B-A583-3059DF859AA6}"/>
              </a:ext>
            </a:extLst>
          </p:cNvPr>
          <p:cNvSpPr>
            <a:spLocks noGrp="1"/>
          </p:cNvSpPr>
          <p:nvPr>
            <p:ph type="sldNum" sz="quarter" idx="12"/>
          </p:nvPr>
        </p:nvSpPr>
        <p:spPr/>
        <p:txBody>
          <a:bodyPr/>
          <a:lstStyle/>
          <a:p>
            <a:fld id="{EA07271A-4EB3-4E0D-80D9-8ECE8E3D32EB}" type="slidenum">
              <a:rPr lang="en-US" smtClean="0"/>
              <a:t>‹#›</a:t>
            </a:fld>
            <a:endParaRPr lang="en-US"/>
          </a:p>
        </p:txBody>
      </p:sp>
      <p:sp>
        <p:nvSpPr>
          <p:cNvPr id="28" name="Rectangle: Rounded Corners 27">
            <a:extLst>
              <a:ext uri="{FF2B5EF4-FFF2-40B4-BE49-F238E27FC236}">
                <a16:creationId xmlns:a16="http://schemas.microsoft.com/office/drawing/2014/main" id="{A8AF34F2-A6A1-CA00-5B9E-E105798C0987}"/>
              </a:ext>
            </a:extLst>
          </p:cNvPr>
          <p:cNvSpPr/>
          <p:nvPr userDrawn="1"/>
        </p:nvSpPr>
        <p:spPr>
          <a:xfrm>
            <a:off x="8252369" y="429768"/>
            <a:ext cx="3319918" cy="5760720"/>
          </a:xfrm>
          <a:prstGeom prst="roundRect">
            <a:avLst>
              <a:gd name="adj" fmla="val 6052"/>
            </a:avLst>
          </a:prstGeom>
          <a:solidFill>
            <a:srgbClr val="1B75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8B8C76BF-4A52-926C-A135-42632238355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 r="2"/>
          <a:stretch/>
        </p:blipFill>
        <p:spPr>
          <a:xfrm>
            <a:off x="8252368" y="1436907"/>
            <a:ext cx="3319919" cy="1797729"/>
          </a:xfrm>
          <a:prstGeom prst="roundRect">
            <a:avLst>
              <a:gd name="adj" fmla="val 9834"/>
            </a:avLst>
          </a:prstGeom>
        </p:spPr>
      </p:pic>
      <p:pic>
        <p:nvPicPr>
          <p:cNvPr id="8" name="Graphic 7">
            <a:extLst>
              <a:ext uri="{FF2B5EF4-FFF2-40B4-BE49-F238E27FC236}">
                <a16:creationId xmlns:a16="http://schemas.microsoft.com/office/drawing/2014/main" id="{27067946-3E74-20A1-2AB5-FBABA5963FDF}"/>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 t="-1" r="859" b="66005"/>
          <a:stretch/>
        </p:blipFill>
        <p:spPr>
          <a:xfrm>
            <a:off x="0" y="4792667"/>
            <a:ext cx="12191999" cy="2065333"/>
          </a:xfrm>
          <a:prstGeom prst="rect">
            <a:avLst/>
          </a:prstGeom>
        </p:spPr>
      </p:pic>
      <p:grpSp>
        <p:nvGrpSpPr>
          <p:cNvPr id="10" name="Group 9">
            <a:extLst>
              <a:ext uri="{FF2B5EF4-FFF2-40B4-BE49-F238E27FC236}">
                <a16:creationId xmlns:a16="http://schemas.microsoft.com/office/drawing/2014/main" id="{C49F58DB-AB6A-643A-4FAF-8B06D5810FCC}"/>
              </a:ext>
            </a:extLst>
          </p:cNvPr>
          <p:cNvGrpSpPr/>
          <p:nvPr userDrawn="1"/>
        </p:nvGrpSpPr>
        <p:grpSpPr>
          <a:xfrm>
            <a:off x="8610600" y="771513"/>
            <a:ext cx="2574784" cy="2109749"/>
            <a:chOff x="8610600" y="771513"/>
            <a:chExt cx="2574784" cy="2109749"/>
          </a:xfrm>
        </p:grpSpPr>
        <p:sp>
          <p:nvSpPr>
            <p:cNvPr id="24" name="TextBox 23">
              <a:extLst>
                <a:ext uri="{FF2B5EF4-FFF2-40B4-BE49-F238E27FC236}">
                  <a16:creationId xmlns:a16="http://schemas.microsoft.com/office/drawing/2014/main" id="{03F9ED55-D257-406F-4BDC-7100A493AF4F}"/>
                </a:ext>
              </a:extLst>
            </p:cNvPr>
            <p:cNvSpPr txBox="1"/>
            <p:nvPr userDrawn="1"/>
          </p:nvSpPr>
          <p:spPr>
            <a:xfrm>
              <a:off x="8610600" y="771513"/>
              <a:ext cx="2574784" cy="1569660"/>
            </a:xfrm>
            <a:prstGeom prst="rect">
              <a:avLst/>
            </a:prstGeom>
            <a:noFill/>
          </p:spPr>
          <p:txBody>
            <a:bodyPr wrap="square" rtlCol="0" anchor="t">
              <a:spAutoFit/>
            </a:bodyPr>
            <a:lstStyle/>
            <a:p>
              <a:pPr algn="ctr"/>
              <a:r>
                <a:rPr lang="en-US" sz="8000" b="1">
                  <a:solidFill>
                    <a:schemeClr val="bg1"/>
                  </a:solidFill>
                  <a:cs typeface="Arial" panose="020B0604020202020204" pitchFamily="34" charset="0"/>
                </a:rPr>
                <a:t>~</a:t>
              </a:r>
              <a:r>
                <a:rPr lang="en-US" sz="9600" b="1">
                  <a:solidFill>
                    <a:schemeClr val="bg1"/>
                  </a:solidFill>
                  <a:cs typeface="Arial" panose="020B0604020202020204" pitchFamily="34" charset="0"/>
                </a:rPr>
                <a:t>190</a:t>
              </a:r>
              <a:endParaRPr lang="en-US" sz="9600" b="1">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26AD811-2299-E8BD-6C09-94785D83408F}"/>
                </a:ext>
              </a:extLst>
            </p:cNvPr>
            <p:cNvSpPr txBox="1"/>
            <p:nvPr userDrawn="1"/>
          </p:nvSpPr>
          <p:spPr>
            <a:xfrm>
              <a:off x="8926247" y="2050265"/>
              <a:ext cx="2022900" cy="830997"/>
            </a:xfrm>
            <a:prstGeom prst="rect">
              <a:avLst/>
            </a:prstGeom>
            <a:noFill/>
          </p:spPr>
          <p:txBody>
            <a:bodyPr wrap="square">
              <a:spAutoFit/>
            </a:bodyPr>
            <a:lstStyle/>
            <a:p>
              <a:pPr algn="ctr"/>
              <a:r>
                <a:rPr lang="en-US" sz="2400">
                  <a:solidFill>
                    <a:schemeClr val="bg1"/>
                  </a:solidFill>
                  <a:latin typeface="Calibri" panose="020F0502020204030204" pitchFamily="34" charset="0"/>
                  <a:cs typeface="Calibri" panose="020F0502020204030204" pitchFamily="34" charset="0"/>
                </a:rPr>
                <a:t>million gallons per day</a:t>
              </a:r>
            </a:p>
          </p:txBody>
        </p:sp>
      </p:grpSp>
      <p:sp>
        <p:nvSpPr>
          <p:cNvPr id="12" name="TextBox 11">
            <a:extLst>
              <a:ext uri="{FF2B5EF4-FFF2-40B4-BE49-F238E27FC236}">
                <a16:creationId xmlns:a16="http://schemas.microsoft.com/office/drawing/2014/main" id="{1288148B-C5DE-4936-B983-5042A9CA1198}"/>
              </a:ext>
            </a:extLst>
          </p:cNvPr>
          <p:cNvSpPr txBox="1"/>
          <p:nvPr userDrawn="1"/>
        </p:nvSpPr>
        <p:spPr>
          <a:xfrm>
            <a:off x="838200" y="2554900"/>
            <a:ext cx="2479766" cy="1421415"/>
          </a:xfrm>
          <a:prstGeom prst="rect">
            <a:avLst/>
          </a:prstGeom>
          <a:noFill/>
        </p:spPr>
        <p:txBody>
          <a:bodyPr wrap="square" rtlCol="0" anchor="ctr">
            <a:spAutoFit/>
          </a:bodyPr>
          <a:lstStyle/>
          <a:p>
            <a:pPr algn="l" defTabSz="914377">
              <a:lnSpc>
                <a:spcPts val="3500"/>
              </a:lnSpc>
            </a:pPr>
            <a:r>
              <a:rPr lang="en-US" sz="2400" b="1">
                <a:solidFill>
                  <a:srgbClr val="1B75BB"/>
                </a:solidFill>
                <a:effectLst/>
                <a:latin typeface="+mn-lt"/>
                <a:ea typeface="Times New Roman" panose="02020603050405020304" pitchFamily="18" charset="0"/>
              </a:rPr>
              <a:t>Enough water to fill Angel Stadium 2½ times</a:t>
            </a:r>
            <a:r>
              <a:rPr lang="en-US" altLang="en-US" sz="2800" b="1" kern="0">
                <a:solidFill>
                  <a:srgbClr val="1B75BB"/>
                </a:solidFill>
                <a:latin typeface="+mn-lt"/>
              </a:rPr>
              <a:t>!</a:t>
            </a:r>
          </a:p>
        </p:txBody>
      </p:sp>
      <p:sp>
        <p:nvSpPr>
          <p:cNvPr id="33" name="Title 1">
            <a:extLst>
              <a:ext uri="{FF2B5EF4-FFF2-40B4-BE49-F238E27FC236}">
                <a16:creationId xmlns:a16="http://schemas.microsoft.com/office/drawing/2014/main" id="{E3B719A8-2ABD-944A-B87E-EF4F8EFEE1A5}"/>
              </a:ext>
            </a:extLst>
          </p:cNvPr>
          <p:cNvSpPr txBox="1">
            <a:spLocks/>
          </p:cNvSpPr>
          <p:nvPr userDrawn="1"/>
        </p:nvSpPr>
        <p:spPr>
          <a:xfrm>
            <a:off x="838201" y="437388"/>
            <a:ext cx="5654040" cy="20010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gradFill flip="none" rotWithShape="1">
                  <a:gsLst>
                    <a:gs pos="100000">
                      <a:srgbClr val="00B0F0"/>
                    </a:gs>
                    <a:gs pos="0">
                      <a:schemeClr val="accent5">
                        <a:lumMod val="75000"/>
                      </a:schemeClr>
                    </a:gs>
                  </a:gsLst>
                  <a:lin ang="2700000" scaled="1"/>
                  <a:tileRect/>
                </a:gradFill>
                <a:latin typeface="+mj-lt"/>
                <a:ea typeface="+mj-ea"/>
                <a:cs typeface="+mj-cs"/>
              </a:defRPr>
            </a:lvl1pPr>
          </a:lstStyle>
          <a:p>
            <a:pPr algn="l">
              <a:lnSpc>
                <a:spcPct val="100000"/>
              </a:lnSpc>
            </a:pPr>
            <a:r>
              <a:rPr lang="en-US" sz="3200">
                <a:solidFill>
                  <a:srgbClr val="FAAF40"/>
                </a:solidFill>
                <a:latin typeface="Arial"/>
                <a:cs typeface="Arial" panose="020B0604020202020204" pitchFamily="34" charset="0"/>
              </a:rPr>
              <a:t>How much wastewater comes from 2.6 million people each day?</a:t>
            </a:r>
          </a:p>
        </p:txBody>
      </p:sp>
      <p:cxnSp>
        <p:nvCxnSpPr>
          <p:cNvPr id="35" name="Straight Connector 34">
            <a:extLst>
              <a:ext uri="{FF2B5EF4-FFF2-40B4-BE49-F238E27FC236}">
                <a16:creationId xmlns:a16="http://schemas.microsoft.com/office/drawing/2014/main" id="{A4DC4330-B831-1706-4600-776B1A83F8F3}"/>
              </a:ext>
            </a:extLst>
          </p:cNvPr>
          <p:cNvCxnSpPr/>
          <p:nvPr userDrawn="1"/>
        </p:nvCxnSpPr>
        <p:spPr>
          <a:xfrm flipH="1">
            <a:off x="5692140" y="1478280"/>
            <a:ext cx="2560229" cy="0"/>
          </a:xfrm>
          <a:prstGeom prst="line">
            <a:avLst/>
          </a:prstGeom>
          <a:ln>
            <a:solidFill>
              <a:srgbClr val="1B75BB"/>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2D03A39-B4D3-1AD1-301F-61C94824717F}"/>
              </a:ext>
            </a:extLst>
          </p:cNvPr>
          <p:cNvSpPr/>
          <p:nvPr userDrawn="1"/>
        </p:nvSpPr>
        <p:spPr>
          <a:xfrm>
            <a:off x="8252369" y="2438469"/>
            <a:ext cx="3319918" cy="3746281"/>
          </a:xfrm>
          <a:prstGeom prst="roundRect">
            <a:avLst>
              <a:gd name="adj" fmla="val 6052"/>
            </a:avLst>
          </a:prstGeom>
          <a:solidFill>
            <a:srgbClr val="17649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B75BB"/>
                </a:solidFill>
              </a:ln>
              <a:solidFill>
                <a:srgbClr val="1B75BB"/>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3F9CCBDB-1A27-B501-645F-E3558457F2C6}"/>
              </a:ext>
            </a:extLst>
          </p:cNvPr>
          <p:cNvGrpSpPr/>
          <p:nvPr userDrawn="1"/>
        </p:nvGrpSpPr>
        <p:grpSpPr>
          <a:xfrm>
            <a:off x="3066191" y="3219088"/>
            <a:ext cx="8506096" cy="2473074"/>
            <a:chOff x="933450" y="2836188"/>
            <a:chExt cx="7821794" cy="2274119"/>
          </a:xfrm>
        </p:grpSpPr>
        <p:pic>
          <p:nvPicPr>
            <p:cNvPr id="2" name="Picture 1">
              <a:extLst>
                <a:ext uri="{FF2B5EF4-FFF2-40B4-BE49-F238E27FC236}">
                  <a16:creationId xmlns:a16="http://schemas.microsoft.com/office/drawing/2014/main" id="{22F60B45-9CC5-4EFF-9682-BA1D876A15E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33450" y="2836188"/>
              <a:ext cx="6145530" cy="2274119"/>
            </a:xfrm>
            <a:prstGeom prst="rect">
              <a:avLst/>
            </a:prstGeom>
          </p:spPr>
        </p:pic>
        <p:pic>
          <p:nvPicPr>
            <p:cNvPr id="29" name="Picture 28">
              <a:extLst>
                <a:ext uri="{FF2B5EF4-FFF2-40B4-BE49-F238E27FC236}">
                  <a16:creationId xmlns:a16="http://schemas.microsoft.com/office/drawing/2014/main" id="{DD99FD14-7E48-89D2-5B12-67A733AD72E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7231380" y="2836188"/>
              <a:ext cx="1523864" cy="2274119"/>
            </a:xfrm>
            <a:prstGeom prst="rect">
              <a:avLst/>
            </a:prstGeom>
          </p:spPr>
        </p:pic>
      </p:grpSp>
      <p:sp>
        <p:nvSpPr>
          <p:cNvPr id="11" name="Rectangle 10">
            <a:extLst>
              <a:ext uri="{FF2B5EF4-FFF2-40B4-BE49-F238E27FC236}">
                <a16:creationId xmlns:a16="http://schemas.microsoft.com/office/drawing/2014/main" id="{068EC292-5CB7-4967-6267-25C553725E8F}"/>
              </a:ext>
            </a:extLst>
          </p:cNvPr>
          <p:cNvSpPr/>
          <p:nvPr userDrawn="1"/>
        </p:nvSpPr>
        <p:spPr>
          <a:xfrm>
            <a:off x="11570335" y="2881262"/>
            <a:ext cx="621664" cy="2875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10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35" presetClass="path" presetSubtype="0" accel="50000" decel="50000" fill="hold" nodeType="withEffect">
                                  <p:stCondLst>
                                    <p:cond delay="1000"/>
                                  </p:stCondLst>
                                  <p:childTnLst>
                                    <p:animMotion origin="layout" path="M 0.05065 1.48148E-6 L -4.16667E-7 1.48148E-6 " pathEditMode="relative" rAng="0" ptsTypes="AA">
                                      <p:cBhvr>
                                        <p:cTn id="20" dur="2000" fill="hold"/>
                                        <p:tgtEl>
                                          <p:spTgt spid="30"/>
                                        </p:tgtEl>
                                        <p:attrNameLst>
                                          <p:attrName>ppt_x</p:attrName>
                                          <p:attrName>ppt_y</p:attrName>
                                        </p:attrNameLst>
                                      </p:cBhvr>
                                      <p:rCtr x="-25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theme" Target="../theme/theme2.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theme" Target="../theme/theme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213299490"/>
      </p:ext>
    </p:extLst>
  </p:cSld>
  <p:clrMap bg1="lt1" tx1="dk1" bg2="lt2" tx2="dk2" accent1="accent1" accent2="accent2" accent3="accent3" accent4="accent4" accent5="accent5" accent6="accent6" hlink="hlink" folHlink="folHlink"/>
  <p:sldLayoutIdLst>
    <p:sldLayoutId id="2147483666" r:id="rId1"/>
    <p:sldLayoutId id="2147483672" r:id="rId2"/>
    <p:sldLayoutId id="2147483687" r:id="rId3"/>
    <p:sldLayoutId id="2147483675" r:id="rId4"/>
    <p:sldLayoutId id="2147483673" r:id="rId5"/>
    <p:sldLayoutId id="2147483674" r:id="rId6"/>
    <p:sldLayoutId id="2147483688" r:id="rId7"/>
    <p:sldLayoutId id="2147483692" r:id="rId8"/>
    <p:sldLayoutId id="2147483697" r:id="rId9"/>
    <p:sldLayoutId id="2147483669" r:id="rId10"/>
    <p:sldLayoutId id="2147483690" r:id="rId11"/>
    <p:sldLayoutId id="2147483691" r:id="rId12"/>
    <p:sldLayoutId id="2147483670" r:id="rId13"/>
    <p:sldLayoutId id="2147483695" r:id="rId14"/>
    <p:sldLayoutId id="2147483696" r:id="rId15"/>
    <p:sldLayoutId id="2147483698" r:id="rId16"/>
    <p:sldLayoutId id="2147483676" r:id="rId17"/>
    <p:sldLayoutId id="2147483677" r:id="rId18"/>
    <p:sldLayoutId id="2147483678" r:id="rId19"/>
    <p:sldLayoutId id="2147483694"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99" r:id="rId29"/>
    <p:sldLayoutId id="2147483700" r:id="rId30"/>
    <p:sldLayoutId id="2147483702" r:id="rId31"/>
    <p:sldLayoutId id="2147483735" r:id="rId32"/>
    <p:sldLayoutId id="2147483790" r:id="rId33"/>
    <p:sldLayoutId id="2147483791" r:id="rId3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E52C7-FFD9-455C-8189-148836BDCAB2}" type="slidenum">
              <a:rPr lang="en-US" smtClean="0"/>
              <a:t>‹#›</a:t>
            </a:fld>
            <a:endParaRPr lang="en-US"/>
          </a:p>
        </p:txBody>
      </p:sp>
    </p:spTree>
    <p:extLst>
      <p:ext uri="{BB962C8B-B14F-4D97-AF65-F5344CB8AC3E}">
        <p14:creationId xmlns:p14="http://schemas.microsoft.com/office/powerpoint/2010/main" val="17175159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31" r:id="rId27"/>
    <p:sldLayoutId id="2147483732" r:id="rId28"/>
    <p:sldLayoutId id="2147483733" r:id="rId29"/>
    <p:sldLayoutId id="2147483734" r:id="rId30"/>
  </p:sldLayoutIdLst>
  <p:hf hdr="0" ftr="0" dt="0"/>
  <p:txStyles>
    <p:titleStyle>
      <a:lvl1pPr algn="l" defTabSz="914400" rtl="0" eaLnBrk="1" latinLnBrk="0" hangingPunct="1">
        <a:lnSpc>
          <a:spcPct val="90000"/>
        </a:lnSpc>
        <a:spcBef>
          <a:spcPct val="0"/>
        </a:spcBef>
        <a:buNone/>
        <a:defRPr sz="3800" b="1" kern="1200">
          <a:gradFill flip="none" rotWithShape="1">
            <a:gsLst>
              <a:gs pos="100000">
                <a:srgbClr val="29ABE2"/>
              </a:gs>
              <a:gs pos="0">
                <a:srgbClr val="1D76BB"/>
              </a:gs>
            </a:gsLst>
            <a:lin ang="2700000" scaled="1"/>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9428" y="64179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4179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9516" y="6417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92497634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54" r:id="rId3"/>
    <p:sldLayoutId id="2147483717" r:id="rId4"/>
    <p:sldLayoutId id="2147483718" r:id="rId5"/>
    <p:sldLayoutId id="2147483719" r:id="rId6"/>
    <p:sldLayoutId id="2147483720" r:id="rId7"/>
    <p:sldLayoutId id="2147483755" r:id="rId8"/>
    <p:sldLayoutId id="2147483722" r:id="rId9"/>
    <p:sldLayoutId id="2147483723" r:id="rId10"/>
    <p:sldLayoutId id="2147483756" r:id="rId11"/>
    <p:sldLayoutId id="2147483725" r:id="rId12"/>
    <p:sldLayoutId id="2147483726" r:id="rId13"/>
    <p:sldLayoutId id="2147483757" r:id="rId14"/>
    <p:sldLayoutId id="2147483758" r:id="rId15"/>
    <p:sldLayoutId id="2147483759" r:id="rId16"/>
    <p:sldLayoutId id="2147483760" r:id="rId17"/>
    <p:sldLayoutId id="2147483729" r:id="rId18"/>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EFA57-FC1C-4C7C-942D-C1AA2C92DF11}" type="datetime1">
              <a:rPr lang="en-US" smtClean="0"/>
              <a:t>2/12/2026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271A-4EB3-4E0D-80D9-8ECE8E3D32EB}" type="slidenum">
              <a:rPr lang="en-US" smtClean="0"/>
              <a:t>‹#›</a:t>
            </a:fld>
            <a:endParaRPr lang="en-US"/>
          </a:p>
        </p:txBody>
      </p:sp>
    </p:spTree>
    <p:extLst>
      <p:ext uri="{BB962C8B-B14F-4D97-AF65-F5344CB8AC3E}">
        <p14:creationId xmlns:p14="http://schemas.microsoft.com/office/powerpoint/2010/main" val="221329949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5.png"/><Relationship Id="rId4" Type="http://schemas.openxmlformats.org/officeDocument/2006/relationships/image" Target="../media/image1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notesSlide" Target="../notesSlides/notesSlide10.xml"/><Relationship Id="rId16"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13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1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4.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E0DB63-DB27-6F0E-9B8B-848289D871B3}"/>
              </a:ext>
            </a:extLst>
          </p:cNvPr>
          <p:cNvSpPr>
            <a:spLocks noGrp="1"/>
          </p:cNvSpPr>
          <p:nvPr>
            <p:ph type="body" idx="11"/>
          </p:nvPr>
        </p:nvSpPr>
        <p:spPr>
          <a:xfrm>
            <a:off x="347262" y="5685721"/>
            <a:ext cx="4370174" cy="954106"/>
          </a:xfrm>
        </p:spPr>
        <p:txBody>
          <a:bodyPr>
            <a:normAutofit/>
          </a:bodyPr>
          <a:lstStyle/>
          <a:p>
            <a:r>
              <a:rPr lang="en-US" dirty="0"/>
              <a:t>Orange County Water District Board Meeting</a:t>
            </a:r>
          </a:p>
          <a:p>
            <a:r>
              <a:rPr lang="en-US" dirty="0"/>
              <a:t>February 18, 2026</a:t>
            </a:r>
            <a:endParaRPr lang="en-US" dirty="0">
              <a:ea typeface="Calibri"/>
              <a:cs typeface="Calibri"/>
            </a:endParaRPr>
          </a:p>
        </p:txBody>
      </p:sp>
      <p:sp>
        <p:nvSpPr>
          <p:cNvPr id="5" name="Title 5">
            <a:extLst>
              <a:ext uri="{FF2B5EF4-FFF2-40B4-BE49-F238E27FC236}">
                <a16:creationId xmlns:a16="http://schemas.microsoft.com/office/drawing/2014/main" id="{7CC046D6-24D9-CBD7-E9CB-3CBB4EACA1CB}"/>
              </a:ext>
            </a:extLst>
          </p:cNvPr>
          <p:cNvSpPr txBox="1">
            <a:spLocks/>
          </p:cNvSpPr>
          <p:nvPr/>
        </p:nvSpPr>
        <p:spPr>
          <a:xfrm>
            <a:off x="443512" y="607710"/>
            <a:ext cx="10523661" cy="132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1B75BB"/>
                </a:solidFill>
                <a:latin typeface="Arial" panose="020B0604020202020204" pitchFamily="34" charset="0"/>
                <a:ea typeface="+mj-ea"/>
                <a:cs typeface="Arial" panose="020B0604020202020204" pitchFamily="34" charset="0"/>
              </a:defRPr>
            </a:lvl1pPr>
          </a:lstStyle>
          <a:p>
            <a:pPr lvl="0"/>
            <a:r>
              <a:rPr lang="en-US"/>
              <a:t>From Strategy to Operations: Asset Management in SCWO &amp; BDWI</a:t>
            </a:r>
          </a:p>
        </p:txBody>
      </p:sp>
      <p:sp>
        <p:nvSpPr>
          <p:cNvPr id="10" name="TextBox 9">
            <a:extLst>
              <a:ext uri="{FF2B5EF4-FFF2-40B4-BE49-F238E27FC236}">
                <a16:creationId xmlns:a16="http://schemas.microsoft.com/office/drawing/2014/main" id="{3B0733A3-7672-CAE9-05BC-D24E3B3E0CB6}"/>
              </a:ext>
            </a:extLst>
          </p:cNvPr>
          <p:cNvSpPr txBox="1"/>
          <p:nvPr/>
        </p:nvSpPr>
        <p:spPr>
          <a:xfrm>
            <a:off x="347262" y="2822985"/>
            <a:ext cx="3999451" cy="2585323"/>
          </a:xfrm>
          <a:prstGeom prst="rect">
            <a:avLst/>
          </a:prstGeom>
          <a:noFill/>
        </p:spPr>
        <p:txBody>
          <a:bodyPr wrap="square" rtlCol="0">
            <a:spAutoFit/>
          </a:bodyPr>
          <a:lstStyle/>
          <a:p>
            <a:r>
              <a:rPr lang="en-US" sz="2800">
                <a:solidFill>
                  <a:schemeClr val="bg1"/>
                </a:solidFill>
              </a:rPr>
              <a:t>Rob Thompson</a:t>
            </a:r>
          </a:p>
          <a:p>
            <a:r>
              <a:rPr lang="en-US" sz="2800">
                <a:solidFill>
                  <a:schemeClr val="bg1"/>
                </a:solidFill>
              </a:rPr>
              <a:t>General Manager</a:t>
            </a:r>
          </a:p>
          <a:p>
            <a:endParaRPr lang="en-US" sz="2200">
              <a:solidFill>
                <a:schemeClr val="bg1"/>
              </a:solidFill>
            </a:endParaRPr>
          </a:p>
          <a:p>
            <a:endParaRPr lang="en-US" sz="2800">
              <a:solidFill>
                <a:schemeClr val="bg1"/>
              </a:solidFill>
            </a:endParaRPr>
          </a:p>
          <a:p>
            <a:endParaRPr lang="en-US" sz="2800">
              <a:solidFill>
                <a:schemeClr val="bg1"/>
              </a:solidFill>
            </a:endParaRPr>
          </a:p>
          <a:p>
            <a:endParaRPr lang="en-US" sz="2800">
              <a:solidFill>
                <a:schemeClr val="bg1"/>
              </a:solidFill>
            </a:endParaRPr>
          </a:p>
        </p:txBody>
      </p:sp>
    </p:spTree>
    <p:extLst>
      <p:ext uri="{BB962C8B-B14F-4D97-AF65-F5344CB8AC3E}">
        <p14:creationId xmlns:p14="http://schemas.microsoft.com/office/powerpoint/2010/main" val="2458080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5DB8C-7A5C-1AAF-DE13-256ECC9E40D3}"/>
              </a:ext>
            </a:extLst>
          </p:cNvPr>
          <p:cNvSpPr>
            <a:spLocks noGrp="1"/>
          </p:cNvSpPr>
          <p:nvPr>
            <p:ph type="sldNum" sz="quarter" idx="12"/>
          </p:nvPr>
        </p:nvSpPr>
        <p:spPr/>
        <p:txBody>
          <a:bodyPr/>
          <a:lstStyle/>
          <a:p>
            <a:fld id="{EA07271A-4EB3-4E0D-80D9-8ECE8E3D32EB}" type="slidenum">
              <a:rPr lang="en-US" smtClean="0"/>
              <a:t>10</a:t>
            </a:fld>
            <a:endParaRPr lang="en-US"/>
          </a:p>
        </p:txBody>
      </p:sp>
      <p:pic>
        <p:nvPicPr>
          <p:cNvPr id="6" name="Picture 5" descr="Diagram&#10;&#10;AI-generated content may be incorrect.">
            <a:extLst>
              <a:ext uri="{FF2B5EF4-FFF2-40B4-BE49-F238E27FC236}">
                <a16:creationId xmlns:a16="http://schemas.microsoft.com/office/drawing/2014/main" id="{9169FD6D-22F7-4080-8830-3D6F96CFE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434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9655-D379-CCAC-6CDB-83F00399031E}"/>
              </a:ext>
            </a:extLst>
          </p:cNvPr>
          <p:cNvSpPr>
            <a:spLocks noGrp="1"/>
          </p:cNvSpPr>
          <p:nvPr>
            <p:ph type="sldNum" sz="quarter" idx="12"/>
          </p:nvPr>
        </p:nvSpPr>
        <p:spPr/>
        <p:txBody>
          <a:bodyPr/>
          <a:lstStyle/>
          <a:p>
            <a:fld id="{EA07271A-4EB3-4E0D-80D9-8ECE8E3D32EB}" type="slidenum">
              <a:rPr lang="en-US" smtClean="0"/>
              <a:t>11</a:t>
            </a:fld>
            <a:endParaRPr lang="en-US"/>
          </a:p>
        </p:txBody>
      </p:sp>
      <p:sp>
        <p:nvSpPr>
          <p:cNvPr id="4" name="Title 3">
            <a:extLst>
              <a:ext uri="{FF2B5EF4-FFF2-40B4-BE49-F238E27FC236}">
                <a16:creationId xmlns:a16="http://schemas.microsoft.com/office/drawing/2014/main" id="{C60520C9-44DB-E26F-A86A-3E99235B1E6E}"/>
              </a:ext>
            </a:extLst>
          </p:cNvPr>
          <p:cNvSpPr>
            <a:spLocks noGrp="1"/>
          </p:cNvSpPr>
          <p:nvPr>
            <p:ph type="title"/>
          </p:nvPr>
        </p:nvSpPr>
        <p:spPr/>
        <p:txBody>
          <a:bodyPr/>
          <a:lstStyle/>
          <a:p>
            <a:r>
              <a:rPr lang="en-US"/>
              <a:t>What is Supercritical Water</a:t>
            </a:r>
          </a:p>
        </p:txBody>
      </p:sp>
      <p:pic>
        <p:nvPicPr>
          <p:cNvPr id="5" name="Content Placeholder 5">
            <a:extLst>
              <a:ext uri="{FF2B5EF4-FFF2-40B4-BE49-F238E27FC236}">
                <a16:creationId xmlns:a16="http://schemas.microsoft.com/office/drawing/2014/main" id="{30C00B5F-5B7C-940B-BCDB-2C4BF8CBFF12}"/>
              </a:ext>
            </a:extLst>
          </p:cNvPr>
          <p:cNvPicPr>
            <a:picLocks noGrp="1" noChangeAspect="1"/>
          </p:cNvPicPr>
          <p:nvPr>
            <p:ph idx="1"/>
          </p:nvPr>
        </p:nvPicPr>
        <p:blipFill>
          <a:blip r:embed="rId2"/>
          <a:stretch>
            <a:fillRect/>
          </a:stretch>
        </p:blipFill>
        <p:spPr>
          <a:xfrm>
            <a:off x="4937451" y="1580215"/>
            <a:ext cx="6181117" cy="4365625"/>
          </a:xfrm>
          <a:prstGeom prst="rect">
            <a:avLst/>
          </a:prstGeom>
        </p:spPr>
      </p:pic>
      <p:sp>
        <p:nvSpPr>
          <p:cNvPr id="6" name="Content Placeholder 1">
            <a:extLst>
              <a:ext uri="{FF2B5EF4-FFF2-40B4-BE49-F238E27FC236}">
                <a16:creationId xmlns:a16="http://schemas.microsoft.com/office/drawing/2014/main" id="{48FB9838-5376-2282-A2DA-E586D3112519}"/>
              </a:ext>
            </a:extLst>
          </p:cNvPr>
          <p:cNvSpPr txBox="1">
            <a:spLocks/>
          </p:cNvSpPr>
          <p:nvPr/>
        </p:nvSpPr>
        <p:spPr>
          <a:xfrm>
            <a:off x="832094" y="2598645"/>
            <a:ext cx="3707821" cy="2711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Properties of H</a:t>
            </a:r>
            <a:r>
              <a:rPr lang="en-US" baseline="-25000"/>
              <a:t>2</a:t>
            </a:r>
            <a:r>
              <a:rPr lang="en-US"/>
              <a:t>O change significantly above:</a:t>
            </a:r>
          </a:p>
          <a:p>
            <a:r>
              <a:rPr lang="en-US"/>
              <a:t>218atm (3200 psi)</a:t>
            </a:r>
          </a:p>
          <a:p>
            <a:r>
              <a:rPr lang="en-US"/>
              <a:t>374C (705F)</a:t>
            </a:r>
          </a:p>
        </p:txBody>
      </p:sp>
    </p:spTree>
    <p:extLst>
      <p:ext uri="{BB962C8B-B14F-4D97-AF65-F5344CB8AC3E}">
        <p14:creationId xmlns:p14="http://schemas.microsoft.com/office/powerpoint/2010/main" val="202022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F48F5A-9083-B346-59EC-0F1F98C21DEF}"/>
              </a:ext>
            </a:extLst>
          </p:cNvPr>
          <p:cNvSpPr>
            <a:spLocks noGrp="1"/>
          </p:cNvSpPr>
          <p:nvPr>
            <p:ph type="sldNum" sz="quarter" idx="12"/>
          </p:nvPr>
        </p:nvSpPr>
        <p:spPr/>
        <p:txBody>
          <a:bodyPr/>
          <a:lstStyle/>
          <a:p>
            <a:fld id="{EA07271A-4EB3-4E0D-80D9-8ECE8E3D32EB}" type="slidenum">
              <a:rPr lang="en-US" smtClean="0"/>
              <a:t>12</a:t>
            </a:fld>
            <a:endParaRPr lang="en-US"/>
          </a:p>
        </p:txBody>
      </p:sp>
      <p:sp>
        <p:nvSpPr>
          <p:cNvPr id="4" name="Title 3">
            <a:extLst>
              <a:ext uri="{FF2B5EF4-FFF2-40B4-BE49-F238E27FC236}">
                <a16:creationId xmlns:a16="http://schemas.microsoft.com/office/drawing/2014/main" id="{1BC9EB3C-F576-D027-1890-E2AFF959CD36}"/>
              </a:ext>
            </a:extLst>
          </p:cNvPr>
          <p:cNvSpPr>
            <a:spLocks noGrp="1"/>
          </p:cNvSpPr>
          <p:nvPr>
            <p:ph type="title"/>
          </p:nvPr>
        </p:nvSpPr>
        <p:spPr/>
        <p:txBody>
          <a:bodyPr/>
          <a:lstStyle/>
          <a:p>
            <a:r>
              <a:rPr lang="en-US"/>
              <a:t>Tomorrow's Solids Solution</a:t>
            </a:r>
          </a:p>
        </p:txBody>
      </p:sp>
      <p:pic>
        <p:nvPicPr>
          <p:cNvPr id="7174" name="Picture 6">
            <a:extLst>
              <a:ext uri="{FF2B5EF4-FFF2-40B4-BE49-F238E27FC236}">
                <a16:creationId xmlns:a16="http://schemas.microsoft.com/office/drawing/2014/main" id="{985715CF-F131-ABD7-70BB-3D33DD353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207" y="1347109"/>
            <a:ext cx="7748524" cy="3984171"/>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B9DE29-6575-AF34-A9E3-513177048A9B}"/>
              </a:ext>
            </a:extLst>
          </p:cNvPr>
          <p:cNvSpPr txBox="1"/>
          <p:nvPr/>
        </p:nvSpPr>
        <p:spPr>
          <a:xfrm>
            <a:off x="1648047" y="1872579"/>
            <a:ext cx="159970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 </a:t>
            </a:r>
          </a:p>
        </p:txBody>
      </p:sp>
      <p:sp>
        <p:nvSpPr>
          <p:cNvPr id="7" name="TextBox 6">
            <a:extLst>
              <a:ext uri="{FF2B5EF4-FFF2-40B4-BE49-F238E27FC236}">
                <a16:creationId xmlns:a16="http://schemas.microsoft.com/office/drawing/2014/main" id="{24182B96-56C8-83D4-55A0-1E8B1195411F}"/>
              </a:ext>
            </a:extLst>
          </p:cNvPr>
          <p:cNvSpPr txBox="1"/>
          <p:nvPr/>
        </p:nvSpPr>
        <p:spPr>
          <a:xfrm>
            <a:off x="852614" y="5508685"/>
            <a:ext cx="10109625" cy="1207873"/>
          </a:xfrm>
          <a:prstGeom prst="rect">
            <a:avLst/>
          </a:prstGeom>
          <a:noFill/>
        </p:spPr>
        <p:txBody>
          <a:bodyPr wrap="square">
            <a:spAutoFit/>
          </a:bodyPr>
          <a:lstStyle/>
          <a:p>
            <a:r>
              <a:rPr lang="en-US" sz="2400"/>
              <a:t>OC San and 374Water° have partnered to build a six-ton-per day demonstration project called </a:t>
            </a:r>
            <a:r>
              <a:rPr lang="en-US" sz="2400" err="1"/>
              <a:t>AirSCWO</a:t>
            </a:r>
            <a:r>
              <a:rPr lang="en-US" sz="2400"/>
              <a:t> 6. This process uses high temperature and pressure to oxidize and break down complex compound materials like PFAS.</a:t>
            </a:r>
          </a:p>
        </p:txBody>
      </p:sp>
    </p:spTree>
    <p:extLst>
      <p:ext uri="{BB962C8B-B14F-4D97-AF65-F5344CB8AC3E}">
        <p14:creationId xmlns:p14="http://schemas.microsoft.com/office/powerpoint/2010/main" val="320251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DE659E-9F5A-E980-2F84-65A93934FFD8}"/>
              </a:ext>
            </a:extLst>
          </p:cNvPr>
          <p:cNvSpPr>
            <a:spLocks noGrp="1"/>
          </p:cNvSpPr>
          <p:nvPr>
            <p:ph type="sldNum" sz="quarter" idx="12"/>
          </p:nvPr>
        </p:nvSpPr>
        <p:spPr/>
        <p:txBody>
          <a:bodyPr/>
          <a:lstStyle/>
          <a:p>
            <a:fld id="{EA07271A-4EB3-4E0D-80D9-8ECE8E3D32EB}" type="slidenum">
              <a:rPr lang="en-US" smtClean="0"/>
              <a:t>13</a:t>
            </a:fld>
            <a:endParaRPr lang="en-US"/>
          </a:p>
        </p:txBody>
      </p:sp>
      <p:sp>
        <p:nvSpPr>
          <p:cNvPr id="4" name="Title 3">
            <a:extLst>
              <a:ext uri="{FF2B5EF4-FFF2-40B4-BE49-F238E27FC236}">
                <a16:creationId xmlns:a16="http://schemas.microsoft.com/office/drawing/2014/main" id="{EA998F50-3478-6E5D-5E7C-E29DDA61F7DB}"/>
              </a:ext>
            </a:extLst>
          </p:cNvPr>
          <p:cNvSpPr>
            <a:spLocks noGrp="1"/>
          </p:cNvSpPr>
          <p:nvPr>
            <p:ph type="title"/>
          </p:nvPr>
        </p:nvSpPr>
        <p:spPr/>
        <p:txBody>
          <a:bodyPr/>
          <a:lstStyle/>
          <a:p>
            <a:r>
              <a:rPr lang="en-US"/>
              <a:t>The Process…</a:t>
            </a:r>
          </a:p>
        </p:txBody>
      </p:sp>
      <p:pic>
        <p:nvPicPr>
          <p:cNvPr id="9" name="Content Placeholder 13" descr="A conveyor belt with dirt on it&#10;&#10;Description automatically generated">
            <a:extLst>
              <a:ext uri="{FF2B5EF4-FFF2-40B4-BE49-F238E27FC236}">
                <a16:creationId xmlns:a16="http://schemas.microsoft.com/office/drawing/2014/main" id="{AD566BD6-DA0C-7E81-A394-325DD5F1239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67204" y="1349868"/>
            <a:ext cx="3517327" cy="4689769"/>
          </a:xfrm>
          <a:prstGeom prst="rect">
            <a:avLst/>
          </a:prstGeom>
          <a:ln>
            <a:solidFill>
              <a:srgbClr val="4472C4"/>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550EBEC-3824-8F3A-6EB8-57E93A6D0F7A}"/>
              </a:ext>
            </a:extLst>
          </p:cNvPr>
          <p:cNvSpPr txBox="1"/>
          <p:nvPr/>
        </p:nvSpPr>
        <p:spPr>
          <a:xfrm>
            <a:off x="1150663" y="6215971"/>
            <a:ext cx="4146331" cy="369332"/>
          </a:xfrm>
          <a:prstGeom prst="rect">
            <a:avLst/>
          </a:prstGeom>
          <a:solidFill>
            <a:schemeClr val="bg1"/>
          </a:solidFill>
        </p:spPr>
        <p:txBody>
          <a:bodyPr wrap="square" rtlCol="0">
            <a:spAutoFit/>
          </a:bodyPr>
          <a:lstStyle/>
          <a:p>
            <a:pPr algn="ctr"/>
            <a:r>
              <a:rPr lang="en-US"/>
              <a:t>Sludge Cake to the Preprocessing Unit</a:t>
            </a:r>
          </a:p>
        </p:txBody>
      </p:sp>
      <p:pic>
        <p:nvPicPr>
          <p:cNvPr id="11" name="Content Placeholder 5" descr="A metal object with a hole in it&#10;&#10;Description automatically generated">
            <a:extLst>
              <a:ext uri="{FF2B5EF4-FFF2-40B4-BE49-F238E27FC236}">
                <a16:creationId xmlns:a16="http://schemas.microsoft.com/office/drawing/2014/main" id="{BD436881-37FF-382D-B454-9C4FBAAC19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393" y="1283131"/>
            <a:ext cx="3666414" cy="4888553"/>
          </a:xfrm>
          <a:prstGeom prst="rect">
            <a:avLst/>
          </a:prstGeom>
          <a:ln>
            <a:solidFill>
              <a:srgbClr val="4472C4"/>
            </a:solid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346B901-E3C4-C653-82D6-093C47B4CAEE}"/>
              </a:ext>
            </a:extLst>
          </p:cNvPr>
          <p:cNvSpPr txBox="1"/>
          <p:nvPr/>
        </p:nvSpPr>
        <p:spPr>
          <a:xfrm>
            <a:off x="6639901" y="6171684"/>
            <a:ext cx="4146331" cy="369332"/>
          </a:xfrm>
          <a:prstGeom prst="rect">
            <a:avLst/>
          </a:prstGeom>
          <a:solidFill>
            <a:schemeClr val="bg1"/>
          </a:solidFill>
        </p:spPr>
        <p:txBody>
          <a:bodyPr wrap="square" rtlCol="0">
            <a:spAutoFit/>
          </a:bodyPr>
          <a:lstStyle/>
          <a:p>
            <a:pPr algn="ctr"/>
            <a:r>
              <a:rPr lang="en-US"/>
              <a:t>Preprocessed Sludge</a:t>
            </a:r>
          </a:p>
        </p:txBody>
      </p:sp>
    </p:spTree>
    <p:extLst>
      <p:ext uri="{BB962C8B-B14F-4D97-AF65-F5344CB8AC3E}">
        <p14:creationId xmlns:p14="http://schemas.microsoft.com/office/powerpoint/2010/main" val="347898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A710-9C5D-16F5-9F7F-A6394D4FE7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A160F0-D646-A0FC-E07A-4F0126B0FB61}"/>
              </a:ext>
            </a:extLst>
          </p:cNvPr>
          <p:cNvSpPr>
            <a:spLocks noGrp="1"/>
          </p:cNvSpPr>
          <p:nvPr>
            <p:ph type="sldNum" sz="quarter" idx="12"/>
          </p:nvPr>
        </p:nvSpPr>
        <p:spPr/>
        <p:txBody>
          <a:bodyPr/>
          <a:lstStyle/>
          <a:p>
            <a:fld id="{EA07271A-4EB3-4E0D-80D9-8ECE8E3D32EB}" type="slidenum">
              <a:rPr lang="en-US" smtClean="0"/>
              <a:t>14</a:t>
            </a:fld>
            <a:endParaRPr lang="en-US"/>
          </a:p>
        </p:txBody>
      </p:sp>
      <p:sp>
        <p:nvSpPr>
          <p:cNvPr id="4" name="Title 3">
            <a:extLst>
              <a:ext uri="{FF2B5EF4-FFF2-40B4-BE49-F238E27FC236}">
                <a16:creationId xmlns:a16="http://schemas.microsoft.com/office/drawing/2014/main" id="{E70BAAB5-4D89-51FF-0399-1415BD698E04}"/>
              </a:ext>
            </a:extLst>
          </p:cNvPr>
          <p:cNvSpPr>
            <a:spLocks noGrp="1"/>
          </p:cNvSpPr>
          <p:nvPr>
            <p:ph type="title"/>
          </p:nvPr>
        </p:nvSpPr>
        <p:spPr/>
        <p:txBody>
          <a:bodyPr/>
          <a:lstStyle/>
          <a:p>
            <a:r>
              <a:rPr lang="en-US"/>
              <a:t>The Process…</a:t>
            </a:r>
          </a:p>
        </p:txBody>
      </p:sp>
      <p:sp>
        <p:nvSpPr>
          <p:cNvPr id="5" name="Content Placeholder 4">
            <a:extLst>
              <a:ext uri="{FF2B5EF4-FFF2-40B4-BE49-F238E27FC236}">
                <a16:creationId xmlns:a16="http://schemas.microsoft.com/office/drawing/2014/main" id="{D032CA69-AB20-F885-9EAD-463D4874B69F}"/>
              </a:ext>
            </a:extLst>
          </p:cNvPr>
          <p:cNvSpPr txBox="1">
            <a:spLocks noGrp="1"/>
          </p:cNvSpPr>
          <p:nvPr>
            <p:ph idx="1"/>
          </p:nvPr>
        </p:nvSpPr>
        <p:spPr>
          <a:xfrm>
            <a:off x="2108165" y="6116284"/>
            <a:ext cx="7631113" cy="480131"/>
          </a:xfrm>
          <a:prstGeom prst="rect">
            <a:avLst/>
          </a:prstGeom>
          <a:solidFill>
            <a:schemeClr val="bg1"/>
          </a:solidFill>
        </p:spPr>
        <p:txBody>
          <a:bodyPr wrap="square" rtlCol="0">
            <a:spAutoFit/>
          </a:bodyPr>
          <a:lstStyle/>
          <a:p>
            <a:pPr marL="0" indent="0" algn="ctr">
              <a:buNone/>
            </a:pPr>
            <a:r>
              <a:rPr lang="en-US"/>
              <a:t>Effluent/Minerals/Influent</a:t>
            </a:r>
          </a:p>
        </p:txBody>
      </p:sp>
      <p:pic>
        <p:nvPicPr>
          <p:cNvPr id="6" name="IMG_1803">
            <a:hlinkClick r:id="" action="ppaction://media"/>
            <a:extLst>
              <a:ext uri="{FF2B5EF4-FFF2-40B4-BE49-F238E27FC236}">
                <a16:creationId xmlns:a16="http://schemas.microsoft.com/office/drawing/2014/main" id="{0989B23E-986B-656C-26B9-2544332A5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3263" y="1315785"/>
            <a:ext cx="3487467" cy="4649956"/>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23107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6670-474C-D717-2E5A-888889D9ABA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0579D-B77E-7267-F475-43543E9687A5}"/>
              </a:ext>
            </a:extLst>
          </p:cNvPr>
          <p:cNvSpPr>
            <a:spLocks noGrp="1"/>
          </p:cNvSpPr>
          <p:nvPr>
            <p:ph type="sldNum" sz="quarter" idx="12"/>
          </p:nvPr>
        </p:nvSpPr>
        <p:spPr/>
        <p:txBody>
          <a:bodyPr/>
          <a:lstStyle/>
          <a:p>
            <a:fld id="{EA07271A-4EB3-4E0D-80D9-8ECE8E3D32EB}" type="slidenum">
              <a:rPr lang="en-US" smtClean="0"/>
              <a:t>15</a:t>
            </a:fld>
            <a:endParaRPr lang="en-US"/>
          </a:p>
        </p:txBody>
      </p:sp>
      <p:sp>
        <p:nvSpPr>
          <p:cNvPr id="4" name="Title 3">
            <a:extLst>
              <a:ext uri="{FF2B5EF4-FFF2-40B4-BE49-F238E27FC236}">
                <a16:creationId xmlns:a16="http://schemas.microsoft.com/office/drawing/2014/main" id="{2DA8A551-31D9-8E11-E39E-6815E4C547F0}"/>
              </a:ext>
            </a:extLst>
          </p:cNvPr>
          <p:cNvSpPr>
            <a:spLocks noGrp="1"/>
          </p:cNvSpPr>
          <p:nvPr>
            <p:ph type="title"/>
          </p:nvPr>
        </p:nvSpPr>
        <p:spPr/>
        <p:txBody>
          <a:bodyPr/>
          <a:lstStyle/>
          <a:p>
            <a:r>
              <a:rPr lang="en-US"/>
              <a:t>What’s Left</a:t>
            </a:r>
          </a:p>
        </p:txBody>
      </p:sp>
      <p:pic>
        <p:nvPicPr>
          <p:cNvPr id="5" name="Content Placeholder 7" descr="A metal building with pipes&#10;&#10;Description automatically generated">
            <a:extLst>
              <a:ext uri="{FF2B5EF4-FFF2-40B4-BE49-F238E27FC236}">
                <a16:creationId xmlns:a16="http://schemas.microsoft.com/office/drawing/2014/main" id="{3843BA10-FE97-84FB-0522-68709E3CB70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35236" y="1260713"/>
            <a:ext cx="3753471" cy="5004628"/>
          </a:xfrm>
          <a:prstGeom prst="rect">
            <a:avLst/>
          </a:prstGeom>
        </p:spPr>
      </p:pic>
      <p:sp>
        <p:nvSpPr>
          <p:cNvPr id="6" name="TextBox 5">
            <a:extLst>
              <a:ext uri="{FF2B5EF4-FFF2-40B4-BE49-F238E27FC236}">
                <a16:creationId xmlns:a16="http://schemas.microsoft.com/office/drawing/2014/main" id="{4231B3B1-AF02-41CA-F1FA-C6417157DBF6}"/>
              </a:ext>
            </a:extLst>
          </p:cNvPr>
          <p:cNvSpPr txBox="1"/>
          <p:nvPr/>
        </p:nvSpPr>
        <p:spPr>
          <a:xfrm>
            <a:off x="1365937" y="6356349"/>
            <a:ext cx="3058945" cy="369332"/>
          </a:xfrm>
          <a:prstGeom prst="rect">
            <a:avLst/>
          </a:prstGeom>
          <a:solidFill>
            <a:schemeClr val="bg1"/>
          </a:solidFill>
        </p:spPr>
        <p:txBody>
          <a:bodyPr wrap="square" rtlCol="0">
            <a:spAutoFit/>
          </a:bodyPr>
          <a:lstStyle/>
          <a:p>
            <a:pPr algn="ctr"/>
            <a:r>
              <a:rPr lang="en-US"/>
              <a:t>Clean Gas Effluent</a:t>
            </a:r>
          </a:p>
        </p:txBody>
      </p:sp>
      <p:pic>
        <p:nvPicPr>
          <p:cNvPr id="9" name="IMG_1800">
            <a:hlinkClick r:id="" action="ppaction://media"/>
            <a:extLst>
              <a:ext uri="{FF2B5EF4-FFF2-40B4-BE49-F238E27FC236}">
                <a16:creationId xmlns:a16="http://schemas.microsoft.com/office/drawing/2014/main" id="{BE9F1E46-39DA-26E2-04D2-4EE0D8B21D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02871" y="1215164"/>
            <a:ext cx="2866345" cy="5095727"/>
          </a:xfrm>
          <a:prstGeom prst="rect">
            <a:avLst/>
          </a:prstGeom>
        </p:spPr>
      </p:pic>
      <p:sp>
        <p:nvSpPr>
          <p:cNvPr id="10" name="TextBox 9">
            <a:extLst>
              <a:ext uri="{FF2B5EF4-FFF2-40B4-BE49-F238E27FC236}">
                <a16:creationId xmlns:a16="http://schemas.microsoft.com/office/drawing/2014/main" id="{D344000A-B8E4-C9BB-1824-07EB59AD6358}"/>
              </a:ext>
            </a:extLst>
          </p:cNvPr>
          <p:cNvSpPr txBox="1"/>
          <p:nvPr/>
        </p:nvSpPr>
        <p:spPr>
          <a:xfrm>
            <a:off x="7303295" y="6265341"/>
            <a:ext cx="4146331" cy="369332"/>
          </a:xfrm>
          <a:prstGeom prst="rect">
            <a:avLst/>
          </a:prstGeom>
          <a:solidFill>
            <a:schemeClr val="bg1"/>
          </a:solidFill>
        </p:spPr>
        <p:txBody>
          <a:bodyPr wrap="square" rtlCol="0">
            <a:spAutoFit/>
          </a:bodyPr>
          <a:lstStyle/>
          <a:p>
            <a:pPr algn="ctr"/>
            <a:r>
              <a:rPr lang="en-US"/>
              <a:t>Effluent Water After Processing</a:t>
            </a:r>
          </a:p>
        </p:txBody>
      </p:sp>
    </p:spTree>
    <p:extLst>
      <p:ext uri="{BB962C8B-B14F-4D97-AF65-F5344CB8AC3E}">
        <p14:creationId xmlns:p14="http://schemas.microsoft.com/office/powerpoint/2010/main" val="28295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C3D576-4090-F1D1-AB11-D3D84434ADBD}"/>
              </a:ext>
            </a:extLst>
          </p:cNvPr>
          <p:cNvSpPr>
            <a:spLocks noGrp="1"/>
          </p:cNvSpPr>
          <p:nvPr>
            <p:ph type="sldNum" sz="quarter" idx="12"/>
          </p:nvPr>
        </p:nvSpPr>
        <p:spPr/>
        <p:txBody>
          <a:bodyPr/>
          <a:lstStyle/>
          <a:p>
            <a:fld id="{EA07271A-4EB3-4E0D-80D9-8ECE8E3D32EB}" type="slidenum">
              <a:rPr lang="en-US" smtClean="0"/>
              <a:t>16</a:t>
            </a:fld>
            <a:endParaRPr lang="en-US"/>
          </a:p>
        </p:txBody>
      </p:sp>
      <p:sp>
        <p:nvSpPr>
          <p:cNvPr id="4" name="Title 3">
            <a:extLst>
              <a:ext uri="{FF2B5EF4-FFF2-40B4-BE49-F238E27FC236}">
                <a16:creationId xmlns:a16="http://schemas.microsoft.com/office/drawing/2014/main" id="{4142FC2F-7032-27BA-6B95-BB62CE417DE9}"/>
              </a:ext>
            </a:extLst>
          </p:cNvPr>
          <p:cNvSpPr>
            <a:spLocks noGrp="1"/>
          </p:cNvSpPr>
          <p:nvPr>
            <p:ph type="title"/>
          </p:nvPr>
        </p:nvSpPr>
        <p:spPr/>
        <p:txBody>
          <a:bodyPr/>
          <a:lstStyle/>
          <a:p>
            <a:r>
              <a:rPr lang="en-US"/>
              <a:t>Next Steps…</a:t>
            </a:r>
          </a:p>
        </p:txBody>
      </p:sp>
      <p:sp>
        <p:nvSpPr>
          <p:cNvPr id="5" name="Content Placeholder 1">
            <a:extLst>
              <a:ext uri="{FF2B5EF4-FFF2-40B4-BE49-F238E27FC236}">
                <a16:creationId xmlns:a16="http://schemas.microsoft.com/office/drawing/2014/main" id="{4028AB7A-9F63-4DA1-62A6-EDD76B603A1B}"/>
              </a:ext>
            </a:extLst>
          </p:cNvPr>
          <p:cNvSpPr>
            <a:spLocks noGrp="1"/>
          </p:cNvSpPr>
          <p:nvPr>
            <p:ph idx="1"/>
          </p:nvPr>
        </p:nvSpPr>
        <p:spPr>
          <a:xfrm>
            <a:off x="208994" y="1381233"/>
            <a:ext cx="10555238" cy="4290483"/>
          </a:xfrm>
        </p:spPr>
        <p:txBody>
          <a:bodyPr vert="horz" lIns="91440" tIns="45720" rIns="91440" bIns="45720" rtlCol="0" anchor="t">
            <a:normAutofit/>
          </a:bodyPr>
          <a:lstStyle/>
          <a:p>
            <a:r>
              <a:rPr lang="en-US" dirty="0">
                <a:latin typeface="Calibri"/>
                <a:ea typeface="Calibri"/>
                <a:cs typeface="Times New Roman"/>
              </a:rPr>
              <a:t>Complete Factory Testing (Spring 2026)</a:t>
            </a:r>
          </a:p>
          <a:p>
            <a:r>
              <a:rPr lang="en-US" dirty="0">
                <a:latin typeface="Calibri"/>
                <a:ea typeface="Calibri"/>
                <a:cs typeface="Times New Roman"/>
              </a:rPr>
              <a:t>Install and operate at OC San (2026)</a:t>
            </a:r>
          </a:p>
          <a:p>
            <a:r>
              <a:rPr lang="en-US" sz="2800" dirty="0">
                <a:effectLst/>
                <a:latin typeface="Calibri"/>
                <a:ea typeface="Calibri"/>
                <a:cs typeface="Times New Roman"/>
              </a:rPr>
              <a:t>Investigate 30 ton/day unit with energy recovery.</a:t>
            </a:r>
          </a:p>
          <a:p>
            <a:r>
              <a:rPr lang="en-US" dirty="0">
                <a:latin typeface="Calibri"/>
                <a:ea typeface="Calibri"/>
                <a:cs typeface="Times New Roman"/>
              </a:rPr>
              <a:t>How can we concentrate problem compounds</a:t>
            </a:r>
            <a:r>
              <a:rPr lang="en-US" sz="2800" dirty="0">
                <a:effectLst/>
                <a:latin typeface="Calibri"/>
                <a:ea typeface="Calibri"/>
                <a:cs typeface="Times New Roman"/>
              </a:rPr>
              <a:t>?</a:t>
            </a:r>
          </a:p>
          <a:p>
            <a:r>
              <a:rPr lang="en-US" dirty="0">
                <a:latin typeface="Calibri"/>
                <a:ea typeface="Calibri"/>
                <a:cs typeface="Times New Roman"/>
              </a:rPr>
              <a:t>What path do we take to a 100 ton/day unit?</a:t>
            </a:r>
          </a:p>
          <a:p>
            <a:r>
              <a:rPr lang="en-US" dirty="0">
                <a:latin typeface="Calibri"/>
                <a:ea typeface="Calibri"/>
                <a:cs typeface="Times New Roman"/>
              </a:rPr>
              <a:t>What else might SCWO help with?</a:t>
            </a:r>
          </a:p>
          <a:p>
            <a:pPr lvl="1"/>
            <a:r>
              <a:rPr lang="en-US" dirty="0">
                <a:latin typeface="Calibri"/>
                <a:ea typeface="Calibri"/>
                <a:cs typeface="Times New Roman"/>
              </a:rPr>
              <a:t>Leachate</a:t>
            </a:r>
          </a:p>
          <a:p>
            <a:pPr lvl="1"/>
            <a:r>
              <a:rPr lang="en-US" dirty="0">
                <a:latin typeface="Calibri"/>
                <a:ea typeface="Calibri"/>
                <a:cs typeface="Times New Roman"/>
              </a:rPr>
              <a:t>Food waste</a:t>
            </a:r>
          </a:p>
          <a:p>
            <a:pPr lvl="1"/>
            <a:r>
              <a:rPr lang="en-US" dirty="0">
                <a:latin typeface="Calibri"/>
                <a:ea typeface="Calibri"/>
                <a:cs typeface="Times New Roman"/>
              </a:rPr>
              <a:t>GAC/Ion Exchange Resin</a:t>
            </a:r>
          </a:p>
        </p:txBody>
      </p:sp>
      <p:pic>
        <p:nvPicPr>
          <p:cNvPr id="3" name="Picture 2">
            <a:extLst>
              <a:ext uri="{FF2B5EF4-FFF2-40B4-BE49-F238E27FC236}">
                <a16:creationId xmlns:a16="http://schemas.microsoft.com/office/drawing/2014/main" id="{2580DB69-1C2E-75C9-3841-2CCCAF72D8FE}"/>
              </a:ext>
            </a:extLst>
          </p:cNvPr>
          <p:cNvPicPr>
            <a:picLocks noChangeAspect="1"/>
          </p:cNvPicPr>
          <p:nvPr/>
        </p:nvPicPr>
        <p:blipFill>
          <a:blip r:embed="rId3"/>
          <a:stretch>
            <a:fillRect/>
          </a:stretch>
        </p:blipFill>
        <p:spPr>
          <a:xfrm>
            <a:off x="5611670" y="3526475"/>
            <a:ext cx="6484213" cy="2697862"/>
          </a:xfrm>
          <a:prstGeom prst="rect">
            <a:avLst/>
          </a:prstGeom>
        </p:spPr>
      </p:pic>
    </p:spTree>
    <p:extLst>
      <p:ext uri="{BB962C8B-B14F-4D97-AF65-F5344CB8AC3E}">
        <p14:creationId xmlns:p14="http://schemas.microsoft.com/office/powerpoint/2010/main" val="262085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B501-FA54-3C08-3066-8F5B4E8B55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079690-D808-A38D-C291-8005B37980BC}"/>
              </a:ext>
            </a:extLst>
          </p:cNvPr>
          <p:cNvSpPr>
            <a:spLocks noGrp="1"/>
          </p:cNvSpPr>
          <p:nvPr>
            <p:ph type="sldNum" sz="quarter" idx="12"/>
          </p:nvPr>
        </p:nvSpPr>
        <p:spPr/>
        <p:txBody>
          <a:bodyPr/>
          <a:lstStyle/>
          <a:p>
            <a:fld id="{EA07271A-4EB3-4E0D-80D9-8ECE8E3D32EB}" type="slidenum">
              <a:rPr lang="en-US" smtClean="0"/>
              <a:t>17</a:t>
            </a:fld>
            <a:endParaRPr lang="en-US"/>
          </a:p>
        </p:txBody>
      </p:sp>
      <p:sp>
        <p:nvSpPr>
          <p:cNvPr id="4" name="Title 3">
            <a:extLst>
              <a:ext uri="{FF2B5EF4-FFF2-40B4-BE49-F238E27FC236}">
                <a16:creationId xmlns:a16="http://schemas.microsoft.com/office/drawing/2014/main" id="{67B81B73-8635-4697-6622-889EB38C9F0D}"/>
              </a:ext>
            </a:extLst>
          </p:cNvPr>
          <p:cNvSpPr>
            <a:spLocks noGrp="1"/>
          </p:cNvSpPr>
          <p:nvPr>
            <p:ph type="title"/>
          </p:nvPr>
        </p:nvSpPr>
        <p:spPr/>
        <p:txBody>
          <a:bodyPr/>
          <a:lstStyle/>
          <a:p>
            <a:r>
              <a:rPr lang="en-US"/>
              <a:t>Deep Well Injection</a:t>
            </a:r>
          </a:p>
        </p:txBody>
      </p:sp>
      <p:sp>
        <p:nvSpPr>
          <p:cNvPr id="5" name="TextBox 6">
            <a:extLst>
              <a:ext uri="{FF2B5EF4-FFF2-40B4-BE49-F238E27FC236}">
                <a16:creationId xmlns:a16="http://schemas.microsoft.com/office/drawing/2014/main" id="{AF47C5E2-835B-7832-CE3C-D42B5760074E}"/>
              </a:ext>
            </a:extLst>
          </p:cNvPr>
          <p:cNvSpPr txBox="1"/>
          <p:nvPr/>
        </p:nvSpPr>
        <p:spPr>
          <a:xfrm>
            <a:off x="400714" y="1711815"/>
            <a:ext cx="6362125" cy="35394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3200"/>
              <a:t>Reduce/eliminate transport costs/carbon</a:t>
            </a:r>
          </a:p>
          <a:p>
            <a:pPr marL="285750" indent="-285750">
              <a:buFont typeface="Arial" panose="020B0604020202020204" pitchFamily="34" charset="0"/>
              <a:buChar char="•"/>
            </a:pPr>
            <a:r>
              <a:rPr lang="en-US" sz="3200"/>
              <a:t>Reduce treatment costs </a:t>
            </a:r>
          </a:p>
          <a:p>
            <a:pPr marL="285750" indent="-285750">
              <a:buFont typeface="Arial" panose="020B0604020202020204" pitchFamily="34" charset="0"/>
              <a:buChar char="•"/>
            </a:pPr>
            <a:r>
              <a:rPr lang="en-US" sz="3200"/>
              <a:t>Reduce greenhouse gas emissions</a:t>
            </a:r>
          </a:p>
          <a:p>
            <a:pPr marL="285750" indent="-285750">
              <a:buFont typeface="Arial" panose="020B0604020202020204" pitchFamily="34" charset="0"/>
              <a:buChar char="•"/>
            </a:pPr>
            <a:r>
              <a:rPr lang="en-US" sz="3200"/>
              <a:t>Long-term carbon sequestration </a:t>
            </a:r>
          </a:p>
          <a:p>
            <a:pPr marL="285750" indent="-285750">
              <a:buFont typeface="Arial" panose="020B0604020202020204" pitchFamily="34" charset="0"/>
              <a:buChar char="•"/>
            </a:pPr>
            <a:r>
              <a:rPr lang="en-US" sz="3200"/>
              <a:t>PFAS/microplastic/pharmaceuticals forever home </a:t>
            </a:r>
          </a:p>
        </p:txBody>
      </p:sp>
      <p:pic>
        <p:nvPicPr>
          <p:cNvPr id="6" name="Picture 5" descr="Diagram&#10;&#10;AI-generated content may be incorrect.">
            <a:extLst>
              <a:ext uri="{FF2B5EF4-FFF2-40B4-BE49-F238E27FC236}">
                <a16:creationId xmlns:a16="http://schemas.microsoft.com/office/drawing/2014/main" id="{CFF2BF69-FEBA-7EF1-12FB-E714E7E18F1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58863" y="1344606"/>
            <a:ext cx="4085482" cy="5286155"/>
          </a:xfrm>
          <a:prstGeom prst="rect">
            <a:avLst/>
          </a:prstGeom>
        </p:spPr>
      </p:pic>
    </p:spTree>
    <p:extLst>
      <p:ext uri="{BB962C8B-B14F-4D97-AF65-F5344CB8AC3E}">
        <p14:creationId xmlns:p14="http://schemas.microsoft.com/office/powerpoint/2010/main" val="97365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CDC199-1521-1790-CFB9-58AECAD7DE44}"/>
              </a:ext>
            </a:extLst>
          </p:cNvPr>
          <p:cNvSpPr>
            <a:spLocks noGrp="1"/>
          </p:cNvSpPr>
          <p:nvPr>
            <p:ph idx="1"/>
          </p:nvPr>
        </p:nvSpPr>
        <p:spPr>
          <a:xfrm>
            <a:off x="993167" y="1707905"/>
            <a:ext cx="2914527" cy="4280831"/>
          </a:xfrm>
        </p:spPr>
        <p:txBody>
          <a:bodyPr vert="horz" lIns="91440" tIns="45720" rIns="91440" bIns="45720" rtlCol="0" anchor="t">
            <a:normAutofit/>
          </a:bodyPr>
          <a:lstStyle/>
          <a:p>
            <a:r>
              <a:rPr lang="en-US" sz="1800">
                <a:ea typeface="Calibri"/>
                <a:cs typeface="Calibri"/>
              </a:rPr>
              <a:t>Operating since 2008 under EPA Class V Underground Injection Control Permit</a:t>
            </a:r>
          </a:p>
          <a:p>
            <a:r>
              <a:rPr lang="en-US" sz="1800">
                <a:ea typeface="Calibri"/>
                <a:cs typeface="Calibri"/>
              </a:rPr>
              <a:t>1 high pressure injection well – 400 gallons per minute</a:t>
            </a:r>
            <a:endParaRPr lang="en-US" sz="3200"/>
          </a:p>
          <a:p>
            <a:r>
              <a:rPr lang="en-US" sz="1800">
                <a:ea typeface="Calibri"/>
                <a:cs typeface="Calibri"/>
              </a:rPr>
              <a:t>3 monitoring wells</a:t>
            </a:r>
            <a:endParaRPr lang="en-US" sz="3200"/>
          </a:p>
          <a:p>
            <a:r>
              <a:rPr lang="en-US" sz="1800">
                <a:ea typeface="Calibri"/>
                <a:cs typeface="Calibri"/>
              </a:rPr>
              <a:t>Injects all of Terminal Island and a portion of Hyperion sludge</a:t>
            </a:r>
          </a:p>
          <a:p>
            <a:pPr marL="0" indent="0">
              <a:buNone/>
            </a:pPr>
            <a:endParaRPr lang="en-US">
              <a:ea typeface="Calibri"/>
            </a:endParaRPr>
          </a:p>
        </p:txBody>
      </p:sp>
      <p:sp>
        <p:nvSpPr>
          <p:cNvPr id="3" name="Title 2">
            <a:extLst>
              <a:ext uri="{FF2B5EF4-FFF2-40B4-BE49-F238E27FC236}">
                <a16:creationId xmlns:a16="http://schemas.microsoft.com/office/drawing/2014/main" id="{D9898306-5E69-DA26-27C5-107A6B641321}"/>
              </a:ext>
            </a:extLst>
          </p:cNvPr>
          <p:cNvSpPr>
            <a:spLocks noGrp="1"/>
          </p:cNvSpPr>
          <p:nvPr>
            <p:ph type="title"/>
          </p:nvPr>
        </p:nvSpPr>
        <p:spPr/>
        <p:txBody>
          <a:bodyPr>
            <a:normAutofit/>
          </a:bodyPr>
          <a:lstStyle/>
          <a:p>
            <a:r>
              <a:rPr lang="en-US" sz="2800">
                <a:latin typeface="Arial"/>
                <a:cs typeface="Arial"/>
              </a:rPr>
              <a:t>LASAN Terminal Island Renewable Energy Facility</a:t>
            </a:r>
            <a:endParaRPr lang="en-US" sz="2800" b="0">
              <a:latin typeface="Arial"/>
              <a:cs typeface="Arial"/>
            </a:endParaRPr>
          </a:p>
        </p:txBody>
      </p:sp>
      <p:pic>
        <p:nvPicPr>
          <p:cNvPr id="5" name="Picture 4">
            <a:extLst>
              <a:ext uri="{FF2B5EF4-FFF2-40B4-BE49-F238E27FC236}">
                <a16:creationId xmlns:a16="http://schemas.microsoft.com/office/drawing/2014/main" id="{B0786482-2FC7-BE88-8D59-31A9FB79E3B9}"/>
              </a:ext>
            </a:extLst>
          </p:cNvPr>
          <p:cNvPicPr>
            <a:picLocks noChangeAspect="1"/>
          </p:cNvPicPr>
          <p:nvPr/>
        </p:nvPicPr>
        <p:blipFill>
          <a:blip r:embed="rId3"/>
          <a:srcRect l="-444" t="26076" r="4130" b="7280"/>
          <a:stretch/>
        </p:blipFill>
        <p:spPr>
          <a:xfrm>
            <a:off x="3772940" y="1893771"/>
            <a:ext cx="8279213" cy="2851484"/>
          </a:xfrm>
          <a:prstGeom prst="rect">
            <a:avLst/>
          </a:prstGeom>
        </p:spPr>
      </p:pic>
      <p:pic>
        <p:nvPicPr>
          <p:cNvPr id="7" name="Picture 6" descr="Text, letter&#10;&#10;AI-generated content may be incorrect.">
            <a:extLst>
              <a:ext uri="{FF2B5EF4-FFF2-40B4-BE49-F238E27FC236}">
                <a16:creationId xmlns:a16="http://schemas.microsoft.com/office/drawing/2014/main" id="{5435E310-DC45-7D77-045B-F1261F1A55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358954" y="9623553"/>
            <a:ext cx="5143500" cy="6858000"/>
          </a:xfrm>
          <a:prstGeom prst="rect">
            <a:avLst/>
          </a:prstGeom>
        </p:spPr>
      </p:pic>
      <p:pic>
        <p:nvPicPr>
          <p:cNvPr id="10" name="Picture 9">
            <a:extLst>
              <a:ext uri="{FF2B5EF4-FFF2-40B4-BE49-F238E27FC236}">
                <a16:creationId xmlns:a16="http://schemas.microsoft.com/office/drawing/2014/main" id="{851CB6D4-72CB-E594-6D0B-97B6C956284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119450" y="10585015"/>
            <a:ext cx="9144000" cy="6858000"/>
          </a:xfrm>
          <a:prstGeom prst="rect">
            <a:avLst/>
          </a:prstGeom>
        </p:spPr>
      </p:pic>
      <p:pic>
        <p:nvPicPr>
          <p:cNvPr id="13" name="Picture 12" descr="A train on the railway tracks&#10;&#10;AI-generated content may be incorrect.">
            <a:extLst>
              <a:ext uri="{FF2B5EF4-FFF2-40B4-BE49-F238E27FC236}">
                <a16:creationId xmlns:a16="http://schemas.microsoft.com/office/drawing/2014/main" id="{DC6F3FD1-4136-41E7-E01F-A92007931B6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169781" y="8964493"/>
            <a:ext cx="5143500" cy="6858000"/>
          </a:xfrm>
          <a:prstGeom prst="rect">
            <a:avLst/>
          </a:prstGeom>
        </p:spPr>
      </p:pic>
      <p:pic>
        <p:nvPicPr>
          <p:cNvPr id="15" name="Picture 14" descr="A picture containing text, suitcase, brick, stacked&#10;&#10;AI-generated content may be incorrect.">
            <a:extLst>
              <a:ext uri="{FF2B5EF4-FFF2-40B4-BE49-F238E27FC236}">
                <a16:creationId xmlns:a16="http://schemas.microsoft.com/office/drawing/2014/main" id="{5284B5A2-296E-180D-CE96-7F69AEE8EA8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5444049" y="9752925"/>
            <a:ext cx="5143500" cy="6858000"/>
          </a:xfrm>
          <a:prstGeom prst="rect">
            <a:avLst/>
          </a:prstGeom>
        </p:spPr>
      </p:pic>
      <p:pic>
        <p:nvPicPr>
          <p:cNvPr id="17" name="Picture 16">
            <a:extLst>
              <a:ext uri="{FF2B5EF4-FFF2-40B4-BE49-F238E27FC236}">
                <a16:creationId xmlns:a16="http://schemas.microsoft.com/office/drawing/2014/main" id="{65E631E0-358B-C83D-0FD0-38C47D84D94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5064802" y="9062656"/>
            <a:ext cx="5143500" cy="6858000"/>
          </a:xfrm>
          <a:prstGeom prst="rect">
            <a:avLst/>
          </a:prstGeom>
        </p:spPr>
      </p:pic>
      <p:pic>
        <p:nvPicPr>
          <p:cNvPr id="21" name="Picture 20">
            <a:extLst>
              <a:ext uri="{FF2B5EF4-FFF2-40B4-BE49-F238E27FC236}">
                <a16:creationId xmlns:a16="http://schemas.microsoft.com/office/drawing/2014/main" id="{630CAF37-CAF5-833D-6247-EDE477E27AE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5051895" y="8680942"/>
            <a:ext cx="5143500" cy="6858000"/>
          </a:xfrm>
          <a:prstGeom prst="rect">
            <a:avLst/>
          </a:prstGeom>
        </p:spPr>
      </p:pic>
      <p:pic>
        <p:nvPicPr>
          <p:cNvPr id="23" name="Picture 22">
            <a:extLst>
              <a:ext uri="{FF2B5EF4-FFF2-40B4-BE49-F238E27FC236}">
                <a16:creationId xmlns:a16="http://schemas.microsoft.com/office/drawing/2014/main" id="{290EAFBC-2202-10D0-F8DE-46E80C0CCC4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3920000" y="9461379"/>
            <a:ext cx="9144000" cy="6858000"/>
          </a:xfrm>
          <a:prstGeom prst="rect">
            <a:avLst/>
          </a:prstGeom>
        </p:spPr>
      </p:pic>
      <p:pic>
        <p:nvPicPr>
          <p:cNvPr id="25" name="Picture 24" descr="A person walking in front of a building under construction&#10;&#10;AI-generated content may be incorrect.">
            <a:extLst>
              <a:ext uri="{FF2B5EF4-FFF2-40B4-BE49-F238E27FC236}">
                <a16:creationId xmlns:a16="http://schemas.microsoft.com/office/drawing/2014/main" id="{204953D0-F4EE-5F42-365A-B4EFC975903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4946916" y="9162662"/>
            <a:ext cx="9144000" cy="6858000"/>
          </a:xfrm>
          <a:prstGeom prst="rect">
            <a:avLst/>
          </a:prstGeom>
        </p:spPr>
      </p:pic>
      <p:pic>
        <p:nvPicPr>
          <p:cNvPr id="27" name="Picture 26" descr="A person standing next to a construction site&#10;&#10;AI-generated content may be incorrect.">
            <a:extLst>
              <a:ext uri="{FF2B5EF4-FFF2-40B4-BE49-F238E27FC236}">
                <a16:creationId xmlns:a16="http://schemas.microsoft.com/office/drawing/2014/main" id="{2D45C313-A320-383A-E056-0A7CEC30A82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4052704" y="9463222"/>
            <a:ext cx="9144000" cy="6858000"/>
          </a:xfrm>
          <a:prstGeom prst="rect">
            <a:avLst/>
          </a:prstGeom>
        </p:spPr>
      </p:pic>
      <p:pic>
        <p:nvPicPr>
          <p:cNvPr id="29" name="Picture 28" descr="A picture containing sky, outdoor, ground, parked&#10;&#10;AI-generated content may be incorrect.">
            <a:extLst>
              <a:ext uri="{FF2B5EF4-FFF2-40B4-BE49-F238E27FC236}">
                <a16:creationId xmlns:a16="http://schemas.microsoft.com/office/drawing/2014/main" id="{69B59A26-7686-6BA7-0AE4-DBC25604E00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5605699" y="8984507"/>
            <a:ext cx="5143500" cy="6858000"/>
          </a:xfrm>
          <a:prstGeom prst="rect">
            <a:avLst/>
          </a:prstGeom>
        </p:spPr>
      </p:pic>
      <p:pic>
        <p:nvPicPr>
          <p:cNvPr id="31" name="Picture 30" descr="A picture containing sky, outdoor, farm machine, outdoor object&#10;&#10;AI-generated content may be incorrect.">
            <a:extLst>
              <a:ext uri="{FF2B5EF4-FFF2-40B4-BE49-F238E27FC236}">
                <a16:creationId xmlns:a16="http://schemas.microsoft.com/office/drawing/2014/main" id="{98E9EE86-27D2-B2CC-FA17-F2F5BC5EA7B8}"/>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4393111" y="8572399"/>
            <a:ext cx="9144000" cy="6858000"/>
          </a:xfrm>
          <a:prstGeom prst="rect">
            <a:avLst/>
          </a:prstGeom>
        </p:spPr>
      </p:pic>
      <p:pic>
        <p:nvPicPr>
          <p:cNvPr id="33" name="Picture 32">
            <a:extLst>
              <a:ext uri="{FF2B5EF4-FFF2-40B4-BE49-F238E27FC236}">
                <a16:creationId xmlns:a16="http://schemas.microsoft.com/office/drawing/2014/main" id="{B0BB52F8-2F04-3436-C451-4B781D3A5F5E}"/>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4498090" y="8587627"/>
            <a:ext cx="5143500" cy="6858000"/>
          </a:xfrm>
          <a:prstGeom prst="rect">
            <a:avLst/>
          </a:prstGeom>
        </p:spPr>
      </p:pic>
      <p:pic>
        <p:nvPicPr>
          <p:cNvPr id="35" name="Picture 34">
            <a:extLst>
              <a:ext uri="{FF2B5EF4-FFF2-40B4-BE49-F238E27FC236}">
                <a16:creationId xmlns:a16="http://schemas.microsoft.com/office/drawing/2014/main" id="{0B2B9B46-BCD3-FB84-B854-9689A15C3CB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3617001" y="8867694"/>
            <a:ext cx="5143500" cy="6858000"/>
          </a:xfrm>
          <a:prstGeom prst="rect">
            <a:avLst/>
          </a:prstGeom>
        </p:spPr>
      </p:pic>
      <p:pic>
        <p:nvPicPr>
          <p:cNvPr id="37" name="Picture 36">
            <a:extLst>
              <a:ext uri="{FF2B5EF4-FFF2-40B4-BE49-F238E27FC236}">
                <a16:creationId xmlns:a16="http://schemas.microsoft.com/office/drawing/2014/main" id="{D007C9C6-FD18-E8A9-1F5C-0BD436EF5CDB}"/>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4393111" y="8685790"/>
            <a:ext cx="9144000" cy="6858000"/>
          </a:xfrm>
          <a:prstGeom prst="rect">
            <a:avLst/>
          </a:prstGeom>
        </p:spPr>
      </p:pic>
    </p:spTree>
    <p:extLst>
      <p:ext uri="{BB962C8B-B14F-4D97-AF65-F5344CB8AC3E}">
        <p14:creationId xmlns:p14="http://schemas.microsoft.com/office/powerpoint/2010/main" val="1399764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55F6-8A11-C8D4-1D33-3BC79B0D32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29A381-0179-3270-AE76-655C1D6B3E78}"/>
              </a:ext>
            </a:extLst>
          </p:cNvPr>
          <p:cNvSpPr>
            <a:spLocks noGrp="1"/>
          </p:cNvSpPr>
          <p:nvPr>
            <p:ph type="title"/>
          </p:nvPr>
        </p:nvSpPr>
        <p:spPr/>
        <p:txBody>
          <a:bodyPr>
            <a:normAutofit/>
          </a:bodyPr>
          <a:lstStyle/>
          <a:p>
            <a:r>
              <a:rPr lang="en-US" sz="2800">
                <a:latin typeface="Arial"/>
                <a:cs typeface="Arial"/>
              </a:rPr>
              <a:t>LASAN Terminal Island Renewable Energy Facility</a:t>
            </a:r>
            <a:endParaRPr lang="en-US" sz="2800" b="0">
              <a:latin typeface="Arial"/>
              <a:cs typeface="Arial"/>
            </a:endParaRPr>
          </a:p>
        </p:txBody>
      </p:sp>
      <p:pic>
        <p:nvPicPr>
          <p:cNvPr id="6" name="Picture 5" descr="A picture containing sky, outdoor, ground&#10;&#10;AI-generated content may be incorrect.">
            <a:extLst>
              <a:ext uri="{FF2B5EF4-FFF2-40B4-BE49-F238E27FC236}">
                <a16:creationId xmlns:a16="http://schemas.microsoft.com/office/drawing/2014/main" id="{1F5B50D2-7A93-88CF-04AD-3914CF0328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28170" y="1732617"/>
            <a:ext cx="5610704" cy="4208027"/>
          </a:xfrm>
          <a:prstGeom prst="rect">
            <a:avLst/>
          </a:prstGeom>
        </p:spPr>
      </p:pic>
      <p:pic>
        <p:nvPicPr>
          <p:cNvPr id="12" name="Picture 11" descr="A picture containing sky, ground, outdoor, metal&#10;&#10;AI-generated content may be incorrect.">
            <a:extLst>
              <a:ext uri="{FF2B5EF4-FFF2-40B4-BE49-F238E27FC236}">
                <a16:creationId xmlns:a16="http://schemas.microsoft.com/office/drawing/2014/main" id="{93F54406-DFE1-F40E-88A4-4A3EA9445FA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71365" y="1426303"/>
            <a:ext cx="3419344" cy="4559125"/>
          </a:xfrm>
          <a:prstGeom prst="rect">
            <a:avLst/>
          </a:prstGeom>
        </p:spPr>
      </p:pic>
      <p:sp>
        <p:nvSpPr>
          <p:cNvPr id="4" name="TextBox 3">
            <a:extLst>
              <a:ext uri="{FF2B5EF4-FFF2-40B4-BE49-F238E27FC236}">
                <a16:creationId xmlns:a16="http://schemas.microsoft.com/office/drawing/2014/main" id="{DDCA012E-7749-EA78-F37D-AEBAD797A8A9}"/>
              </a:ext>
            </a:extLst>
          </p:cNvPr>
          <p:cNvSpPr txBox="1"/>
          <p:nvPr/>
        </p:nvSpPr>
        <p:spPr>
          <a:xfrm>
            <a:off x="7133909" y="6057360"/>
            <a:ext cx="3921956" cy="369332"/>
          </a:xfrm>
          <a:prstGeom prst="rect">
            <a:avLst/>
          </a:prstGeom>
          <a:noFill/>
        </p:spPr>
        <p:txBody>
          <a:bodyPr wrap="square" rtlCol="0">
            <a:spAutoFit/>
          </a:bodyPr>
          <a:lstStyle/>
          <a:p>
            <a:r>
              <a:rPr lang="en-US" u="sng"/>
              <a:t>Monitoring Well</a:t>
            </a:r>
          </a:p>
        </p:txBody>
      </p:sp>
      <p:sp>
        <p:nvSpPr>
          <p:cNvPr id="2" name="TextBox 1">
            <a:extLst>
              <a:ext uri="{FF2B5EF4-FFF2-40B4-BE49-F238E27FC236}">
                <a16:creationId xmlns:a16="http://schemas.microsoft.com/office/drawing/2014/main" id="{D237E111-F358-44F2-B139-32EDF43FF87C}"/>
              </a:ext>
            </a:extLst>
          </p:cNvPr>
          <p:cNvSpPr txBox="1"/>
          <p:nvPr/>
        </p:nvSpPr>
        <p:spPr>
          <a:xfrm>
            <a:off x="1306214" y="6057360"/>
            <a:ext cx="3921956" cy="369332"/>
          </a:xfrm>
          <a:prstGeom prst="rect">
            <a:avLst/>
          </a:prstGeom>
          <a:noFill/>
        </p:spPr>
        <p:txBody>
          <a:bodyPr wrap="square" rtlCol="0">
            <a:spAutoFit/>
          </a:bodyPr>
          <a:lstStyle/>
          <a:p>
            <a:r>
              <a:rPr lang="en-US" u="sng"/>
              <a:t>Typical Injection Well</a:t>
            </a:r>
          </a:p>
        </p:txBody>
      </p:sp>
    </p:spTree>
    <p:extLst>
      <p:ext uri="{BB962C8B-B14F-4D97-AF65-F5344CB8AC3E}">
        <p14:creationId xmlns:p14="http://schemas.microsoft.com/office/powerpoint/2010/main" val="1287659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1E4763-CE70-2564-DA95-309363591C35}"/>
              </a:ext>
            </a:extLst>
          </p:cNvPr>
          <p:cNvSpPr>
            <a:spLocks noGrp="1"/>
          </p:cNvSpPr>
          <p:nvPr>
            <p:ph type="sldNum" sz="quarter" idx="12"/>
          </p:nvPr>
        </p:nvSpPr>
        <p:spPr/>
        <p:txBody>
          <a:bodyPr/>
          <a:lstStyle/>
          <a:p>
            <a:fld id="{EA07271A-4EB3-4E0D-80D9-8ECE8E3D32EB}" type="slidenum">
              <a:rPr lang="en-US" smtClean="0"/>
              <a:t>2</a:t>
            </a:fld>
            <a:endParaRPr lang="en-US"/>
          </a:p>
        </p:txBody>
      </p:sp>
      <p:pic>
        <p:nvPicPr>
          <p:cNvPr id="4" name="Picture 3">
            <a:extLst>
              <a:ext uri="{FF2B5EF4-FFF2-40B4-BE49-F238E27FC236}">
                <a16:creationId xmlns:a16="http://schemas.microsoft.com/office/drawing/2014/main" id="{DD4501C9-F9A5-5F89-EBDC-F8E2C3F21674}"/>
              </a:ext>
            </a:extLst>
          </p:cNvPr>
          <p:cNvPicPr>
            <a:picLocks noChangeAspect="1"/>
          </p:cNvPicPr>
          <p:nvPr/>
        </p:nvPicPr>
        <p:blipFill>
          <a:blip r:embed="rId2"/>
          <a:stretch>
            <a:fillRect/>
          </a:stretch>
        </p:blipFill>
        <p:spPr>
          <a:xfrm>
            <a:off x="799" y="0"/>
            <a:ext cx="12190401" cy="6858000"/>
          </a:xfrm>
          <a:prstGeom prst="rect">
            <a:avLst/>
          </a:prstGeom>
        </p:spPr>
      </p:pic>
    </p:spTree>
    <p:extLst>
      <p:ext uri="{BB962C8B-B14F-4D97-AF65-F5344CB8AC3E}">
        <p14:creationId xmlns:p14="http://schemas.microsoft.com/office/powerpoint/2010/main" val="2031926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B82F1-854C-6DF7-8698-CA75ACA46C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22A4E3-F6F2-1B33-946E-88542D72FCD5}"/>
              </a:ext>
            </a:extLst>
          </p:cNvPr>
          <p:cNvSpPr>
            <a:spLocks noGrp="1"/>
          </p:cNvSpPr>
          <p:nvPr>
            <p:ph type="title"/>
          </p:nvPr>
        </p:nvSpPr>
        <p:spPr/>
        <p:txBody>
          <a:bodyPr>
            <a:normAutofit/>
          </a:bodyPr>
          <a:lstStyle/>
          <a:p>
            <a:r>
              <a:rPr lang="en-US" sz="2800">
                <a:latin typeface="Arial"/>
                <a:cs typeface="Arial"/>
              </a:rPr>
              <a:t>LASAN Terminal Island Renewable Energy Facility</a:t>
            </a:r>
            <a:endParaRPr lang="en-US" sz="2800" b="0">
              <a:latin typeface="Arial"/>
              <a:cs typeface="Arial"/>
            </a:endParaRPr>
          </a:p>
        </p:txBody>
      </p:sp>
      <p:pic>
        <p:nvPicPr>
          <p:cNvPr id="8" name="Picture 7" descr="A picture containing sky, outdoor, pulling&#10;&#10;AI-generated content may be incorrect.">
            <a:extLst>
              <a:ext uri="{FF2B5EF4-FFF2-40B4-BE49-F238E27FC236}">
                <a16:creationId xmlns:a16="http://schemas.microsoft.com/office/drawing/2014/main" id="{4687C85D-EDE5-82C7-FC5B-9806A9E112D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66667" y="1364851"/>
            <a:ext cx="6165180" cy="4623885"/>
          </a:xfrm>
          <a:prstGeom prst="rect">
            <a:avLst/>
          </a:prstGeom>
        </p:spPr>
      </p:pic>
      <p:sp>
        <p:nvSpPr>
          <p:cNvPr id="4" name="TextBox 3">
            <a:extLst>
              <a:ext uri="{FF2B5EF4-FFF2-40B4-BE49-F238E27FC236}">
                <a16:creationId xmlns:a16="http://schemas.microsoft.com/office/drawing/2014/main" id="{1BDDA972-E88C-F870-9C37-5A90F08A9DC1}"/>
              </a:ext>
            </a:extLst>
          </p:cNvPr>
          <p:cNvSpPr txBox="1"/>
          <p:nvPr/>
        </p:nvSpPr>
        <p:spPr>
          <a:xfrm>
            <a:off x="4671590" y="6183882"/>
            <a:ext cx="2568317" cy="369332"/>
          </a:xfrm>
          <a:prstGeom prst="rect">
            <a:avLst/>
          </a:prstGeom>
          <a:noFill/>
        </p:spPr>
        <p:txBody>
          <a:bodyPr wrap="square" rtlCol="0">
            <a:spAutoFit/>
          </a:bodyPr>
          <a:lstStyle/>
          <a:p>
            <a:r>
              <a:rPr lang="en-US" u="sng"/>
              <a:t>Typical Injection Pumps</a:t>
            </a:r>
          </a:p>
        </p:txBody>
      </p:sp>
    </p:spTree>
    <p:extLst>
      <p:ext uri="{BB962C8B-B14F-4D97-AF65-F5344CB8AC3E}">
        <p14:creationId xmlns:p14="http://schemas.microsoft.com/office/powerpoint/2010/main" val="2736371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77C0C-4268-AB1B-60DC-F98931E9E3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E63ACD-AE5C-64DC-B1C1-B2EAC4E49078}"/>
              </a:ext>
            </a:extLst>
          </p:cNvPr>
          <p:cNvSpPr>
            <a:spLocks noGrp="1"/>
          </p:cNvSpPr>
          <p:nvPr>
            <p:ph idx="1"/>
          </p:nvPr>
        </p:nvSpPr>
        <p:spPr>
          <a:xfrm>
            <a:off x="584781" y="1646990"/>
            <a:ext cx="5511220" cy="4365497"/>
          </a:xfrm>
        </p:spPr>
        <p:txBody>
          <a:bodyPr>
            <a:normAutofit/>
          </a:bodyPr>
          <a:lstStyle/>
          <a:p>
            <a:r>
              <a:rPr lang="en-US"/>
              <a:t>Permeable ‘R2’ and ‘R3’ Repetto sands, with containment between impermeable shales</a:t>
            </a:r>
          </a:p>
          <a:p>
            <a:r>
              <a:rPr lang="en-US"/>
              <a:t>Injection interval at ~ 5,000 ft</a:t>
            </a:r>
          </a:p>
          <a:p>
            <a:r>
              <a:rPr lang="en-US"/>
              <a:t>Max bottomhole pressure 3,900-4,100 psi</a:t>
            </a:r>
            <a:endParaRPr lang="en-US">
              <a:highlight>
                <a:srgbClr val="FFFF00"/>
              </a:highlight>
            </a:endParaRPr>
          </a:p>
          <a:p>
            <a:r>
              <a:rPr lang="en-US"/>
              <a:t>Capacity up to ~ 1,000 </a:t>
            </a:r>
            <a:r>
              <a:rPr lang="en-US" err="1"/>
              <a:t>gpm</a:t>
            </a:r>
            <a:endParaRPr lang="en-US"/>
          </a:p>
          <a:p>
            <a:pPr marL="0" indent="0">
              <a:buNone/>
            </a:pPr>
            <a:endParaRPr lang="en-US"/>
          </a:p>
        </p:txBody>
      </p:sp>
      <p:sp>
        <p:nvSpPr>
          <p:cNvPr id="3" name="Title 2">
            <a:extLst>
              <a:ext uri="{FF2B5EF4-FFF2-40B4-BE49-F238E27FC236}">
                <a16:creationId xmlns:a16="http://schemas.microsoft.com/office/drawing/2014/main" id="{DF0F853F-248E-5A38-784E-D9126CE18CBA}"/>
              </a:ext>
            </a:extLst>
          </p:cNvPr>
          <p:cNvSpPr>
            <a:spLocks noGrp="1"/>
          </p:cNvSpPr>
          <p:nvPr>
            <p:ph type="title"/>
          </p:nvPr>
        </p:nvSpPr>
        <p:spPr/>
        <p:txBody>
          <a:bodyPr>
            <a:normAutofit/>
          </a:bodyPr>
          <a:lstStyle/>
          <a:p>
            <a:r>
              <a:rPr lang="en-US"/>
              <a:t>Geophysical Analysis</a:t>
            </a:r>
          </a:p>
        </p:txBody>
      </p:sp>
      <p:pic>
        <p:nvPicPr>
          <p:cNvPr id="5" name="Picture 4">
            <a:extLst>
              <a:ext uri="{FF2B5EF4-FFF2-40B4-BE49-F238E27FC236}">
                <a16:creationId xmlns:a16="http://schemas.microsoft.com/office/drawing/2014/main" id="{9D71C167-C8EF-6B8C-FDC4-60FFB5376F4C}"/>
              </a:ext>
            </a:extLst>
          </p:cNvPr>
          <p:cNvPicPr>
            <a:picLocks noChangeAspect="1"/>
          </p:cNvPicPr>
          <p:nvPr/>
        </p:nvPicPr>
        <p:blipFill>
          <a:blip r:embed="rId3"/>
          <a:stretch>
            <a:fillRect/>
          </a:stretch>
        </p:blipFill>
        <p:spPr>
          <a:xfrm>
            <a:off x="9189350" y="1404105"/>
            <a:ext cx="2726272" cy="5280811"/>
          </a:xfrm>
          <a:prstGeom prst="rect">
            <a:avLst/>
          </a:prstGeom>
        </p:spPr>
      </p:pic>
      <p:cxnSp>
        <p:nvCxnSpPr>
          <p:cNvPr id="4" name="Straight Arrow Connector 3">
            <a:extLst>
              <a:ext uri="{FF2B5EF4-FFF2-40B4-BE49-F238E27FC236}">
                <a16:creationId xmlns:a16="http://schemas.microsoft.com/office/drawing/2014/main" id="{45E37523-64E3-541F-091A-023BF7608E47}"/>
              </a:ext>
            </a:extLst>
          </p:cNvPr>
          <p:cNvCxnSpPr>
            <a:cxnSpLocks/>
          </p:cNvCxnSpPr>
          <p:nvPr/>
        </p:nvCxnSpPr>
        <p:spPr>
          <a:xfrm>
            <a:off x="8280822" y="5083660"/>
            <a:ext cx="72310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0CCB066-4EFE-B526-D675-BD16B93C9DDC}"/>
              </a:ext>
            </a:extLst>
          </p:cNvPr>
          <p:cNvCxnSpPr>
            <a:cxnSpLocks/>
          </p:cNvCxnSpPr>
          <p:nvPr/>
        </p:nvCxnSpPr>
        <p:spPr>
          <a:xfrm>
            <a:off x="7645706" y="4684547"/>
            <a:ext cx="13872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6EDDD11-9393-C3C5-960C-8D80D6ADA41C}"/>
              </a:ext>
            </a:extLst>
          </p:cNvPr>
          <p:cNvSpPr txBox="1"/>
          <p:nvPr/>
        </p:nvSpPr>
        <p:spPr>
          <a:xfrm>
            <a:off x="5203099" y="4883851"/>
            <a:ext cx="3388601" cy="369332"/>
          </a:xfrm>
          <a:prstGeom prst="rect">
            <a:avLst/>
          </a:prstGeom>
          <a:noFill/>
        </p:spPr>
        <p:txBody>
          <a:bodyPr wrap="square" rtlCol="0">
            <a:spAutoFit/>
          </a:bodyPr>
          <a:lstStyle/>
          <a:p>
            <a:r>
              <a:rPr lang="en-US" b="1"/>
              <a:t>Injection in R2, R3 Sandstones</a:t>
            </a:r>
          </a:p>
        </p:txBody>
      </p:sp>
      <p:sp>
        <p:nvSpPr>
          <p:cNvPr id="9" name="TextBox 8">
            <a:extLst>
              <a:ext uri="{FF2B5EF4-FFF2-40B4-BE49-F238E27FC236}">
                <a16:creationId xmlns:a16="http://schemas.microsoft.com/office/drawing/2014/main" id="{8D1C507F-0B22-6BEA-F362-D101256A14AB}"/>
              </a:ext>
            </a:extLst>
          </p:cNvPr>
          <p:cNvSpPr txBox="1"/>
          <p:nvPr/>
        </p:nvSpPr>
        <p:spPr>
          <a:xfrm>
            <a:off x="5976578" y="4499881"/>
            <a:ext cx="1930729" cy="369332"/>
          </a:xfrm>
          <a:prstGeom prst="rect">
            <a:avLst/>
          </a:prstGeom>
          <a:solidFill>
            <a:schemeClr val="bg1"/>
          </a:solidFill>
        </p:spPr>
        <p:txBody>
          <a:bodyPr wrap="square" rtlCol="0">
            <a:spAutoFit/>
          </a:bodyPr>
          <a:lstStyle/>
          <a:p>
            <a:r>
              <a:rPr lang="en-US" b="1"/>
              <a:t>Confining Shales</a:t>
            </a:r>
          </a:p>
        </p:txBody>
      </p:sp>
      <p:cxnSp>
        <p:nvCxnSpPr>
          <p:cNvPr id="11" name="Straight Arrow Connector 10">
            <a:extLst>
              <a:ext uri="{FF2B5EF4-FFF2-40B4-BE49-F238E27FC236}">
                <a16:creationId xmlns:a16="http://schemas.microsoft.com/office/drawing/2014/main" id="{8B58A6AA-2822-CA7D-026C-B57C58E0AD43}"/>
              </a:ext>
            </a:extLst>
          </p:cNvPr>
          <p:cNvCxnSpPr>
            <a:cxnSpLocks/>
          </p:cNvCxnSpPr>
          <p:nvPr/>
        </p:nvCxnSpPr>
        <p:spPr>
          <a:xfrm>
            <a:off x="7645706" y="5510715"/>
            <a:ext cx="135822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7C64AA-17AA-D812-DFEB-E3D98839F658}"/>
              </a:ext>
            </a:extLst>
          </p:cNvPr>
          <p:cNvSpPr txBox="1"/>
          <p:nvPr/>
        </p:nvSpPr>
        <p:spPr>
          <a:xfrm>
            <a:off x="5768068" y="5353590"/>
            <a:ext cx="1930729" cy="369332"/>
          </a:xfrm>
          <a:prstGeom prst="rect">
            <a:avLst/>
          </a:prstGeom>
          <a:solidFill>
            <a:schemeClr val="bg1"/>
          </a:solidFill>
        </p:spPr>
        <p:txBody>
          <a:bodyPr wrap="square" rtlCol="0">
            <a:spAutoFit/>
          </a:bodyPr>
          <a:lstStyle/>
          <a:p>
            <a:r>
              <a:rPr lang="en-US" b="1"/>
              <a:t>Confining Shales</a:t>
            </a:r>
          </a:p>
        </p:txBody>
      </p:sp>
      <p:cxnSp>
        <p:nvCxnSpPr>
          <p:cNvPr id="10" name="Straight Arrow Connector 9">
            <a:extLst>
              <a:ext uri="{FF2B5EF4-FFF2-40B4-BE49-F238E27FC236}">
                <a16:creationId xmlns:a16="http://schemas.microsoft.com/office/drawing/2014/main" id="{6913AAEA-3343-6877-6FB2-F9F647C9D69D}"/>
              </a:ext>
            </a:extLst>
          </p:cNvPr>
          <p:cNvCxnSpPr>
            <a:cxnSpLocks/>
          </p:cNvCxnSpPr>
          <p:nvPr/>
        </p:nvCxnSpPr>
        <p:spPr>
          <a:xfrm>
            <a:off x="7816703" y="3168320"/>
            <a:ext cx="13872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8F3413-CD2A-2EC2-91C4-0DD21AEF3AED}"/>
              </a:ext>
            </a:extLst>
          </p:cNvPr>
          <p:cNvSpPr txBox="1"/>
          <p:nvPr/>
        </p:nvSpPr>
        <p:spPr>
          <a:xfrm>
            <a:off x="6477681" y="2980033"/>
            <a:ext cx="1358537" cy="646331"/>
          </a:xfrm>
          <a:prstGeom prst="rect">
            <a:avLst/>
          </a:prstGeom>
          <a:solidFill>
            <a:schemeClr val="bg1"/>
          </a:solidFill>
        </p:spPr>
        <p:txBody>
          <a:bodyPr wrap="square" rtlCol="0">
            <a:spAutoFit/>
          </a:bodyPr>
          <a:lstStyle/>
          <a:p>
            <a:r>
              <a:rPr lang="en-US" b="1"/>
              <a:t>Base of Viable GW</a:t>
            </a:r>
          </a:p>
        </p:txBody>
      </p:sp>
      <p:cxnSp>
        <p:nvCxnSpPr>
          <p:cNvPr id="14" name="Straight Arrow Connector 13">
            <a:extLst>
              <a:ext uri="{FF2B5EF4-FFF2-40B4-BE49-F238E27FC236}">
                <a16:creationId xmlns:a16="http://schemas.microsoft.com/office/drawing/2014/main" id="{25F99530-D161-AC79-1943-D5DEE05BA1CC}"/>
              </a:ext>
            </a:extLst>
          </p:cNvPr>
          <p:cNvCxnSpPr>
            <a:cxnSpLocks/>
          </p:cNvCxnSpPr>
          <p:nvPr/>
        </p:nvCxnSpPr>
        <p:spPr>
          <a:xfrm>
            <a:off x="7843482" y="2046843"/>
            <a:ext cx="13872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D9A198-0D0F-AA95-95EF-6383862EC051}"/>
              </a:ext>
            </a:extLst>
          </p:cNvPr>
          <p:cNvSpPr txBox="1"/>
          <p:nvPr/>
        </p:nvSpPr>
        <p:spPr>
          <a:xfrm>
            <a:off x="6411702" y="1858556"/>
            <a:ext cx="1451296" cy="923330"/>
          </a:xfrm>
          <a:prstGeom prst="rect">
            <a:avLst/>
          </a:prstGeom>
          <a:solidFill>
            <a:schemeClr val="bg1"/>
          </a:solidFill>
        </p:spPr>
        <p:txBody>
          <a:bodyPr wrap="square" rtlCol="0">
            <a:spAutoFit/>
          </a:bodyPr>
          <a:lstStyle/>
          <a:p>
            <a:r>
              <a:rPr lang="en-US" b="1"/>
              <a:t>OCWD Production Wells</a:t>
            </a:r>
          </a:p>
        </p:txBody>
      </p:sp>
    </p:spTree>
    <p:extLst>
      <p:ext uri="{BB962C8B-B14F-4D97-AF65-F5344CB8AC3E}">
        <p14:creationId xmlns:p14="http://schemas.microsoft.com/office/powerpoint/2010/main" val="353306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BAB577-1F72-0EA6-63CC-B6DA9058D857}"/>
              </a:ext>
            </a:extLst>
          </p:cNvPr>
          <p:cNvSpPr>
            <a:spLocks noGrp="1"/>
          </p:cNvSpPr>
          <p:nvPr>
            <p:ph idx="1"/>
          </p:nvPr>
        </p:nvSpPr>
        <p:spPr>
          <a:xfrm>
            <a:off x="739160" y="1623239"/>
            <a:ext cx="6048248" cy="4365497"/>
          </a:xfrm>
        </p:spPr>
        <p:txBody>
          <a:bodyPr>
            <a:normAutofit fontScale="92500" lnSpcReduction="10000"/>
          </a:bodyPr>
          <a:lstStyle/>
          <a:p>
            <a:pPr marL="0" indent="0">
              <a:buNone/>
            </a:pPr>
            <a:r>
              <a:rPr lang="en-US"/>
              <a:t> </a:t>
            </a:r>
          </a:p>
          <a:p>
            <a:r>
              <a:rPr lang="en-US"/>
              <a:t>Local faults do not intersect with injection zone</a:t>
            </a:r>
          </a:p>
          <a:p>
            <a:r>
              <a:rPr lang="en-US"/>
              <a:t>San Joaquin Hills Thrust Fault</a:t>
            </a:r>
          </a:p>
          <a:p>
            <a:pPr lvl="1"/>
            <a:r>
              <a:rPr lang="en-US"/>
              <a:t>&gt;7,400 ft deep, isolated from injection zone</a:t>
            </a:r>
          </a:p>
          <a:p>
            <a:r>
              <a:rPr lang="en-US"/>
              <a:t>Newport-Inglewood-Rose Canyon Fault</a:t>
            </a:r>
          </a:p>
          <a:p>
            <a:pPr lvl="1"/>
            <a:r>
              <a:rPr lang="en-US"/>
              <a:t>Main strand offshore</a:t>
            </a:r>
          </a:p>
          <a:p>
            <a:pPr lvl="1"/>
            <a:r>
              <a:rPr lang="en-US"/>
              <a:t>Secondary faulting not within injection zone</a:t>
            </a:r>
          </a:p>
          <a:p>
            <a:r>
              <a:rPr lang="en-US"/>
              <a:t>Induced seismicity highly unlikely</a:t>
            </a:r>
          </a:p>
          <a:p>
            <a:r>
              <a:rPr lang="en-US"/>
              <a:t>Monitoring for micro seismicity required by EPA permit </a:t>
            </a:r>
          </a:p>
          <a:p>
            <a:pPr lvl="1"/>
            <a:endParaRPr lang="en-US"/>
          </a:p>
        </p:txBody>
      </p:sp>
      <p:sp>
        <p:nvSpPr>
          <p:cNvPr id="3" name="Title 2">
            <a:extLst>
              <a:ext uri="{FF2B5EF4-FFF2-40B4-BE49-F238E27FC236}">
                <a16:creationId xmlns:a16="http://schemas.microsoft.com/office/drawing/2014/main" id="{6DF13F23-89CC-BBA8-A36A-A14B746DE4C3}"/>
              </a:ext>
            </a:extLst>
          </p:cNvPr>
          <p:cNvSpPr>
            <a:spLocks noGrp="1"/>
          </p:cNvSpPr>
          <p:nvPr>
            <p:ph type="title"/>
          </p:nvPr>
        </p:nvSpPr>
        <p:spPr/>
        <p:txBody>
          <a:bodyPr/>
          <a:lstStyle/>
          <a:p>
            <a:r>
              <a:rPr lang="en-US"/>
              <a:t>Seismicity Analysis</a:t>
            </a:r>
          </a:p>
        </p:txBody>
      </p:sp>
      <p:pic>
        <p:nvPicPr>
          <p:cNvPr id="6" name="Picture 5">
            <a:extLst>
              <a:ext uri="{FF2B5EF4-FFF2-40B4-BE49-F238E27FC236}">
                <a16:creationId xmlns:a16="http://schemas.microsoft.com/office/drawing/2014/main" id="{D210FD9A-E21E-0991-C378-0A1D65F1AB11}"/>
              </a:ext>
            </a:extLst>
          </p:cNvPr>
          <p:cNvPicPr>
            <a:picLocks noChangeAspect="1"/>
          </p:cNvPicPr>
          <p:nvPr/>
        </p:nvPicPr>
        <p:blipFill>
          <a:blip r:embed="rId3"/>
          <a:stretch>
            <a:fillRect/>
          </a:stretch>
        </p:blipFill>
        <p:spPr>
          <a:xfrm>
            <a:off x="6787408" y="2076931"/>
            <a:ext cx="5118363" cy="3988005"/>
          </a:xfrm>
          <a:prstGeom prst="rect">
            <a:avLst/>
          </a:prstGeom>
        </p:spPr>
      </p:pic>
    </p:spTree>
    <p:extLst>
      <p:ext uri="{BB962C8B-B14F-4D97-AF65-F5344CB8AC3E}">
        <p14:creationId xmlns:p14="http://schemas.microsoft.com/office/powerpoint/2010/main" val="27072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860B0-8FE6-CC98-4980-B03743CD60B5}"/>
              </a:ext>
            </a:extLst>
          </p:cNvPr>
          <p:cNvSpPr>
            <a:spLocks noGrp="1"/>
          </p:cNvSpPr>
          <p:nvPr>
            <p:ph type="title"/>
          </p:nvPr>
        </p:nvSpPr>
        <p:spPr/>
        <p:txBody>
          <a:bodyPr>
            <a:normAutofit/>
          </a:bodyPr>
          <a:lstStyle/>
          <a:p>
            <a:r>
              <a:rPr lang="en-US"/>
              <a:t>Injection Zone Boundary</a:t>
            </a:r>
          </a:p>
        </p:txBody>
      </p:sp>
      <p:sp>
        <p:nvSpPr>
          <p:cNvPr id="31" name="Content Placeholder 1">
            <a:extLst>
              <a:ext uri="{FF2B5EF4-FFF2-40B4-BE49-F238E27FC236}">
                <a16:creationId xmlns:a16="http://schemas.microsoft.com/office/drawing/2014/main" id="{2D37D25B-6F66-99F5-124D-8FF8A62FBD31}"/>
              </a:ext>
            </a:extLst>
          </p:cNvPr>
          <p:cNvSpPr txBox="1">
            <a:spLocks/>
          </p:cNvSpPr>
          <p:nvPr/>
        </p:nvSpPr>
        <p:spPr>
          <a:xfrm>
            <a:off x="395888" y="1363159"/>
            <a:ext cx="4902032" cy="236217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Two injection wells within P1 boundary</a:t>
            </a:r>
          </a:p>
          <a:p>
            <a:r>
              <a:rPr lang="en-US">
                <a:cs typeface="Arial"/>
              </a:rPr>
              <a:t>Long term injection confined to 1,800 ft</a:t>
            </a:r>
            <a:endParaRPr lang="en-US">
              <a:ea typeface="Calibri"/>
              <a:cs typeface="Arial"/>
            </a:endParaRPr>
          </a:p>
          <a:p>
            <a:r>
              <a:rPr lang="en-US">
                <a:cs typeface="Arial"/>
              </a:rPr>
              <a:t>Approach avoids impacts </a:t>
            </a:r>
            <a:r>
              <a:rPr lang="en-US" dirty="0">
                <a:cs typeface="Arial"/>
              </a:rPr>
              <a:t>to local abandoned oil wells</a:t>
            </a:r>
            <a:endParaRPr lang="en-US" dirty="0">
              <a:ea typeface="Calibri"/>
              <a:cs typeface="Arial"/>
            </a:endParaRPr>
          </a:p>
          <a:p>
            <a:endParaRPr lang="en-US"/>
          </a:p>
          <a:p>
            <a:pPr lvl="1"/>
            <a:endParaRPr lang="en-US"/>
          </a:p>
        </p:txBody>
      </p:sp>
      <p:pic>
        <p:nvPicPr>
          <p:cNvPr id="7" name="Picture 6">
            <a:extLst>
              <a:ext uri="{FF2B5EF4-FFF2-40B4-BE49-F238E27FC236}">
                <a16:creationId xmlns:a16="http://schemas.microsoft.com/office/drawing/2014/main" id="{C5A64B3B-FB72-CCFF-099D-5FD1205E6D2E}"/>
              </a:ext>
            </a:extLst>
          </p:cNvPr>
          <p:cNvPicPr>
            <a:picLocks noChangeAspect="1"/>
          </p:cNvPicPr>
          <p:nvPr/>
        </p:nvPicPr>
        <p:blipFill>
          <a:blip r:embed="rId3"/>
          <a:stretch>
            <a:fillRect/>
          </a:stretch>
        </p:blipFill>
        <p:spPr>
          <a:xfrm>
            <a:off x="5234997" y="1313618"/>
            <a:ext cx="6925540" cy="5378836"/>
          </a:xfrm>
          <a:prstGeom prst="rect">
            <a:avLst/>
          </a:prstGeom>
        </p:spPr>
      </p:pic>
      <p:cxnSp>
        <p:nvCxnSpPr>
          <p:cNvPr id="2" name="Straight Connector 1">
            <a:extLst>
              <a:ext uri="{FF2B5EF4-FFF2-40B4-BE49-F238E27FC236}">
                <a16:creationId xmlns:a16="http://schemas.microsoft.com/office/drawing/2014/main" id="{9B045765-F36C-D6B8-C926-CF497C29F940}"/>
              </a:ext>
            </a:extLst>
          </p:cNvPr>
          <p:cNvCxnSpPr/>
          <p:nvPr/>
        </p:nvCxnSpPr>
        <p:spPr>
          <a:xfrm>
            <a:off x="8270958" y="3428280"/>
            <a:ext cx="0" cy="869795"/>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2116092B-B913-B5C1-8AE8-A46C98D2A7E1}"/>
              </a:ext>
            </a:extLst>
          </p:cNvPr>
          <p:cNvCxnSpPr>
            <a:cxnSpLocks/>
          </p:cNvCxnSpPr>
          <p:nvPr/>
        </p:nvCxnSpPr>
        <p:spPr>
          <a:xfrm flipH="1">
            <a:off x="8270958" y="4298075"/>
            <a:ext cx="959005" cy="0"/>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F487BD9A-DB5E-4BE1-5F08-561BA8FEE72A}"/>
              </a:ext>
            </a:extLst>
          </p:cNvPr>
          <p:cNvCxnSpPr>
            <a:cxnSpLocks/>
          </p:cNvCxnSpPr>
          <p:nvPr/>
        </p:nvCxnSpPr>
        <p:spPr>
          <a:xfrm flipH="1">
            <a:off x="9229963" y="2766641"/>
            <a:ext cx="773152" cy="152771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62EA6D2E-6DF8-92B9-F206-05C7BEE2268E}"/>
              </a:ext>
            </a:extLst>
          </p:cNvPr>
          <p:cNvCxnSpPr>
            <a:cxnSpLocks/>
          </p:cNvCxnSpPr>
          <p:nvPr/>
        </p:nvCxnSpPr>
        <p:spPr>
          <a:xfrm>
            <a:off x="8676119" y="2900456"/>
            <a:ext cx="0" cy="527824"/>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5B965409-EBB3-3BE3-06CD-80CE3348DD38}"/>
              </a:ext>
            </a:extLst>
          </p:cNvPr>
          <p:cNvCxnSpPr>
            <a:cxnSpLocks/>
          </p:cNvCxnSpPr>
          <p:nvPr/>
        </p:nvCxnSpPr>
        <p:spPr>
          <a:xfrm>
            <a:off x="8270958" y="3428280"/>
            <a:ext cx="405161" cy="0"/>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C80E616B-4C50-00A9-0570-14F65CC1E0E2}"/>
              </a:ext>
            </a:extLst>
          </p:cNvPr>
          <p:cNvCxnSpPr>
            <a:cxnSpLocks/>
          </p:cNvCxnSpPr>
          <p:nvPr/>
        </p:nvCxnSpPr>
        <p:spPr>
          <a:xfrm flipH="1">
            <a:off x="8676119" y="2558485"/>
            <a:ext cx="1178313" cy="0"/>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11E16AF0-EDEE-50DD-3723-437951EDB737}"/>
              </a:ext>
            </a:extLst>
          </p:cNvPr>
          <p:cNvCxnSpPr>
            <a:cxnSpLocks/>
          </p:cNvCxnSpPr>
          <p:nvPr/>
        </p:nvCxnSpPr>
        <p:spPr>
          <a:xfrm>
            <a:off x="9869300" y="2558485"/>
            <a:ext cx="133815" cy="20815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30FC912-2318-CA31-C99E-F5ED576AD32B}"/>
              </a:ext>
            </a:extLst>
          </p:cNvPr>
          <p:cNvCxnSpPr>
            <a:cxnSpLocks/>
          </p:cNvCxnSpPr>
          <p:nvPr/>
        </p:nvCxnSpPr>
        <p:spPr>
          <a:xfrm>
            <a:off x="8676119" y="2558485"/>
            <a:ext cx="0" cy="20815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9FDEEDC3-846B-77DD-1764-4C675DAFD2E0}"/>
              </a:ext>
            </a:extLst>
          </p:cNvPr>
          <p:cNvSpPr txBox="1"/>
          <p:nvPr/>
        </p:nvSpPr>
        <p:spPr>
          <a:xfrm>
            <a:off x="9083752" y="5267384"/>
            <a:ext cx="1714877" cy="276998"/>
          </a:xfrm>
          <a:prstGeom prst="rect">
            <a:avLst/>
          </a:prstGeom>
          <a:solidFill>
            <a:srgbClr val="FDBCED"/>
          </a:solidFill>
        </p:spPr>
        <p:txBody>
          <a:bodyPr wrap="square" rtlCol="0">
            <a:spAutoFit/>
          </a:bodyPr>
          <a:lstStyle/>
          <a:p>
            <a:r>
              <a:rPr lang="en-US" sz="1200"/>
              <a:t>Injection area boundary</a:t>
            </a:r>
          </a:p>
        </p:txBody>
      </p:sp>
      <p:cxnSp>
        <p:nvCxnSpPr>
          <p:cNvPr id="34" name="Straight Arrow Connector 33">
            <a:extLst>
              <a:ext uri="{FF2B5EF4-FFF2-40B4-BE49-F238E27FC236}">
                <a16:creationId xmlns:a16="http://schemas.microsoft.com/office/drawing/2014/main" id="{2A27D3B1-7B4A-D6BC-05F5-E2DDD8E23DB8}"/>
              </a:ext>
            </a:extLst>
          </p:cNvPr>
          <p:cNvCxnSpPr>
            <a:cxnSpLocks/>
          </p:cNvCxnSpPr>
          <p:nvPr/>
        </p:nvCxnSpPr>
        <p:spPr>
          <a:xfrm flipH="1" flipV="1">
            <a:off x="10135565" y="4806337"/>
            <a:ext cx="521912" cy="511599"/>
          </a:xfrm>
          <a:prstGeom prst="straightConnector1">
            <a:avLst/>
          </a:prstGeom>
          <a:ln w="57150">
            <a:solidFill>
              <a:srgbClr val="FDBCED"/>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854265B-DE60-E37E-3780-2C22E0F47005}"/>
              </a:ext>
            </a:extLst>
          </p:cNvPr>
          <p:cNvPicPr>
            <a:picLocks noChangeAspect="1"/>
          </p:cNvPicPr>
          <p:nvPr/>
        </p:nvPicPr>
        <p:blipFill>
          <a:blip r:embed="rId4"/>
          <a:stretch>
            <a:fillRect/>
          </a:stretch>
        </p:blipFill>
        <p:spPr>
          <a:xfrm>
            <a:off x="1149670" y="3564193"/>
            <a:ext cx="2973209" cy="3293807"/>
          </a:xfrm>
          <a:prstGeom prst="rect">
            <a:avLst/>
          </a:prstGeom>
        </p:spPr>
      </p:pic>
    </p:spTree>
    <p:extLst>
      <p:ext uri="{BB962C8B-B14F-4D97-AF65-F5344CB8AC3E}">
        <p14:creationId xmlns:p14="http://schemas.microsoft.com/office/powerpoint/2010/main" val="4210518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FBD907-B9BF-A5EE-84C6-7E9CF2D76DCD}"/>
              </a:ext>
            </a:extLst>
          </p:cNvPr>
          <p:cNvPicPr>
            <a:picLocks noGrp="1" noChangeAspect="1"/>
          </p:cNvPicPr>
          <p:nvPr>
            <p:ph idx="1"/>
          </p:nvPr>
        </p:nvPicPr>
        <p:blipFill>
          <a:blip r:embed="rId3"/>
          <a:stretch>
            <a:fillRect/>
          </a:stretch>
        </p:blipFill>
        <p:spPr>
          <a:xfrm>
            <a:off x="8442655" y="5004519"/>
            <a:ext cx="1085850" cy="1657350"/>
          </a:xfrm>
        </p:spPr>
      </p:pic>
      <p:sp>
        <p:nvSpPr>
          <p:cNvPr id="3" name="Title 2">
            <a:extLst>
              <a:ext uri="{FF2B5EF4-FFF2-40B4-BE49-F238E27FC236}">
                <a16:creationId xmlns:a16="http://schemas.microsoft.com/office/drawing/2014/main" id="{5128E640-BB54-9944-F6FD-EE851A95D9AB}"/>
              </a:ext>
            </a:extLst>
          </p:cNvPr>
          <p:cNvSpPr>
            <a:spLocks noGrp="1"/>
          </p:cNvSpPr>
          <p:nvPr>
            <p:ph type="title"/>
          </p:nvPr>
        </p:nvSpPr>
        <p:spPr/>
        <p:txBody>
          <a:bodyPr/>
          <a:lstStyle/>
          <a:p>
            <a:r>
              <a:rPr lang="en-US"/>
              <a:t>Permitting</a:t>
            </a:r>
          </a:p>
        </p:txBody>
      </p:sp>
      <p:sp>
        <p:nvSpPr>
          <p:cNvPr id="5" name="Content Placeholder 1">
            <a:extLst>
              <a:ext uri="{FF2B5EF4-FFF2-40B4-BE49-F238E27FC236}">
                <a16:creationId xmlns:a16="http://schemas.microsoft.com/office/drawing/2014/main" id="{7BBFD536-12F4-5945-D688-ABD75142065A}"/>
              </a:ext>
            </a:extLst>
          </p:cNvPr>
          <p:cNvSpPr txBox="1">
            <a:spLocks/>
          </p:cNvSpPr>
          <p:nvPr/>
        </p:nvSpPr>
        <p:spPr>
          <a:xfrm>
            <a:off x="1368552" y="1623239"/>
            <a:ext cx="5308695" cy="436549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EPA Class V Underground Injection Control (UIC) Permit</a:t>
            </a:r>
            <a:endParaRPr lang="en-US"/>
          </a:p>
          <a:p>
            <a:pPr lvl="1"/>
            <a:r>
              <a:rPr lang="en-US">
                <a:cs typeface="Arial"/>
              </a:rPr>
              <a:t>Public</a:t>
            </a:r>
            <a:r>
              <a:rPr lang="en-US">
                <a:latin typeface="Calibri"/>
                <a:ea typeface="Calibri"/>
                <a:cs typeface="Arial"/>
              </a:rPr>
              <a:t> outreach/notifications</a:t>
            </a:r>
            <a:endParaRPr lang="en-US">
              <a:latin typeface="Arial"/>
              <a:ea typeface="Calibri"/>
              <a:cs typeface="Arial"/>
            </a:endParaRPr>
          </a:p>
          <a:p>
            <a:pPr lvl="1"/>
            <a:r>
              <a:rPr lang="en-US">
                <a:latin typeface="Calibri"/>
                <a:ea typeface="Calibri"/>
                <a:cs typeface="Arial"/>
              </a:rPr>
              <a:t>Proper abandonment of wells</a:t>
            </a:r>
          </a:p>
          <a:p>
            <a:r>
              <a:rPr lang="en-US" err="1">
                <a:latin typeface="Calibri"/>
                <a:ea typeface="Calibri"/>
                <a:cs typeface="Calibri"/>
              </a:rPr>
              <a:t>CalGEM</a:t>
            </a:r>
            <a:r>
              <a:rPr lang="en-US">
                <a:latin typeface="Calibri"/>
                <a:ea typeface="Calibri"/>
                <a:cs typeface="Calibri"/>
              </a:rPr>
              <a:t> Notification</a:t>
            </a:r>
          </a:p>
          <a:p>
            <a:r>
              <a:rPr lang="en-US">
                <a:latin typeface="Calibri"/>
                <a:ea typeface="Calibri"/>
                <a:cs typeface="Calibri"/>
              </a:rPr>
              <a:t>City Well Installation Permit</a:t>
            </a:r>
          </a:p>
          <a:p>
            <a:r>
              <a:rPr lang="en-US">
                <a:latin typeface="Calibri"/>
                <a:ea typeface="Calibri"/>
                <a:cs typeface="Calibri"/>
              </a:rPr>
              <a:t>NPDES Permit Requirements</a:t>
            </a:r>
            <a:endParaRPr lang="en-US">
              <a:ea typeface="Calibri"/>
              <a:cs typeface="Calibri"/>
            </a:endParaRPr>
          </a:p>
          <a:p>
            <a:r>
              <a:rPr lang="en-US">
                <a:ea typeface="Calibri"/>
                <a:cs typeface="Calibri"/>
              </a:rPr>
              <a:t>SCAQMD Air Permit </a:t>
            </a:r>
          </a:p>
          <a:p>
            <a:pPr lvl="1"/>
            <a:r>
              <a:rPr lang="en-US">
                <a:ea typeface="Calibri"/>
                <a:cs typeface="Calibri"/>
              </a:rPr>
              <a:t>Odor scrubbers</a:t>
            </a:r>
          </a:p>
          <a:p>
            <a:pPr lvl="1"/>
            <a:r>
              <a:rPr lang="en-US">
                <a:ea typeface="Calibri"/>
                <a:cs typeface="Calibri"/>
              </a:rPr>
              <a:t>Sewage Treatment Plant Permit</a:t>
            </a:r>
          </a:p>
          <a:p>
            <a:r>
              <a:rPr lang="en-US">
                <a:ea typeface="Calibri"/>
                <a:cs typeface="Calibri"/>
              </a:rPr>
              <a:t>CEQA – IS/MND</a:t>
            </a:r>
          </a:p>
          <a:p>
            <a:endParaRPr lang="en-US">
              <a:ea typeface="Calibri"/>
            </a:endParaRPr>
          </a:p>
          <a:p>
            <a:endParaRPr lang="en-US"/>
          </a:p>
          <a:p>
            <a:endParaRPr lang="en-US"/>
          </a:p>
        </p:txBody>
      </p:sp>
      <p:pic>
        <p:nvPicPr>
          <p:cNvPr id="7" name="Picture 6">
            <a:extLst>
              <a:ext uri="{FF2B5EF4-FFF2-40B4-BE49-F238E27FC236}">
                <a16:creationId xmlns:a16="http://schemas.microsoft.com/office/drawing/2014/main" id="{7C370D4D-D396-DFEC-EAA2-9B4BBE11EDAB}"/>
              </a:ext>
            </a:extLst>
          </p:cNvPr>
          <p:cNvPicPr>
            <a:picLocks noChangeAspect="1"/>
          </p:cNvPicPr>
          <p:nvPr/>
        </p:nvPicPr>
        <p:blipFill>
          <a:blip r:embed="rId4"/>
          <a:stretch>
            <a:fillRect/>
          </a:stretch>
        </p:blipFill>
        <p:spPr>
          <a:xfrm>
            <a:off x="6801171" y="3632108"/>
            <a:ext cx="2524125" cy="1038225"/>
          </a:xfrm>
          <a:prstGeom prst="rect">
            <a:avLst/>
          </a:prstGeom>
        </p:spPr>
      </p:pic>
      <p:pic>
        <p:nvPicPr>
          <p:cNvPr id="10" name="Picture 9">
            <a:extLst>
              <a:ext uri="{FF2B5EF4-FFF2-40B4-BE49-F238E27FC236}">
                <a16:creationId xmlns:a16="http://schemas.microsoft.com/office/drawing/2014/main" id="{2904E97D-66C8-D941-E8C0-B97454206CF7}"/>
              </a:ext>
            </a:extLst>
          </p:cNvPr>
          <p:cNvPicPr>
            <a:picLocks noChangeAspect="1"/>
          </p:cNvPicPr>
          <p:nvPr/>
        </p:nvPicPr>
        <p:blipFill>
          <a:blip r:embed="rId5"/>
          <a:stretch>
            <a:fillRect/>
          </a:stretch>
        </p:blipFill>
        <p:spPr>
          <a:xfrm>
            <a:off x="7178436" y="1427713"/>
            <a:ext cx="3600450" cy="885825"/>
          </a:xfrm>
          <a:prstGeom prst="rect">
            <a:avLst/>
          </a:prstGeom>
        </p:spPr>
      </p:pic>
      <p:pic>
        <p:nvPicPr>
          <p:cNvPr id="2" name="Picture 1" descr="The City of Fountain Valley | Official Website">
            <a:extLst>
              <a:ext uri="{FF2B5EF4-FFF2-40B4-BE49-F238E27FC236}">
                <a16:creationId xmlns:a16="http://schemas.microsoft.com/office/drawing/2014/main" id="{736B1C0C-0D4F-69E1-ED1B-17694DB62887}"/>
              </a:ext>
            </a:extLst>
          </p:cNvPr>
          <p:cNvPicPr>
            <a:picLocks noChangeAspect="1"/>
          </p:cNvPicPr>
          <p:nvPr/>
        </p:nvPicPr>
        <p:blipFill>
          <a:blip r:embed="rId6"/>
          <a:stretch>
            <a:fillRect/>
          </a:stretch>
        </p:blipFill>
        <p:spPr>
          <a:xfrm>
            <a:off x="9522029" y="3335531"/>
            <a:ext cx="1696916" cy="1641231"/>
          </a:xfrm>
          <a:prstGeom prst="rect">
            <a:avLst/>
          </a:prstGeom>
        </p:spPr>
      </p:pic>
      <p:pic>
        <p:nvPicPr>
          <p:cNvPr id="4" name="Picture 3" descr="California Department of Conservation">
            <a:extLst>
              <a:ext uri="{FF2B5EF4-FFF2-40B4-BE49-F238E27FC236}">
                <a16:creationId xmlns:a16="http://schemas.microsoft.com/office/drawing/2014/main" id="{4D685E2E-3221-58A4-3D76-E6236F89C4B2}"/>
              </a:ext>
            </a:extLst>
          </p:cNvPr>
          <p:cNvPicPr>
            <a:picLocks noChangeAspect="1"/>
          </p:cNvPicPr>
          <p:nvPr/>
        </p:nvPicPr>
        <p:blipFill>
          <a:blip r:embed="rId7"/>
          <a:stretch>
            <a:fillRect/>
          </a:stretch>
        </p:blipFill>
        <p:spPr>
          <a:xfrm>
            <a:off x="6889534" y="2451142"/>
            <a:ext cx="4189714" cy="884795"/>
          </a:xfrm>
          <a:prstGeom prst="rect">
            <a:avLst/>
          </a:prstGeom>
        </p:spPr>
      </p:pic>
      <p:sp>
        <p:nvSpPr>
          <p:cNvPr id="8" name="Slide Number Placeholder 2">
            <a:extLst>
              <a:ext uri="{FF2B5EF4-FFF2-40B4-BE49-F238E27FC236}">
                <a16:creationId xmlns:a16="http://schemas.microsoft.com/office/drawing/2014/main" id="{68562C91-9A93-0552-BB17-77AF96FCADD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A07271A-4EB3-4E0D-80D9-8ECE8E3D32EB}" type="slidenum">
              <a:rPr lang="en-US" smtClean="0">
                <a:solidFill>
                  <a:prstClr val="black">
                    <a:tint val="75000"/>
                  </a:prstClr>
                </a:solidFill>
                <a:latin typeface="Calibri" panose="020F0502020204030204"/>
              </a:rPr>
              <a:pPr>
                <a:defRPr/>
              </a:pPr>
              <a:t>24</a:t>
            </a:fld>
            <a:endParaRPr lang="en-AU"/>
          </a:p>
        </p:txBody>
      </p:sp>
    </p:spTree>
    <p:extLst>
      <p:ext uri="{BB962C8B-B14F-4D97-AF65-F5344CB8AC3E}">
        <p14:creationId xmlns:p14="http://schemas.microsoft.com/office/powerpoint/2010/main" val="961678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A0423-A8E9-EA76-0EB4-AD1250E68387}"/>
              </a:ext>
            </a:extLst>
          </p:cNvPr>
          <p:cNvSpPr>
            <a:spLocks noGrp="1"/>
          </p:cNvSpPr>
          <p:nvPr>
            <p:ph type="title"/>
          </p:nvPr>
        </p:nvSpPr>
        <p:spPr/>
        <p:txBody>
          <a:bodyPr/>
          <a:lstStyle/>
          <a:p>
            <a:r>
              <a:rPr lang="en-US"/>
              <a:t>Project Progress</a:t>
            </a:r>
          </a:p>
        </p:txBody>
      </p:sp>
      <p:sp>
        <p:nvSpPr>
          <p:cNvPr id="4" name="TextBox 3">
            <a:extLst>
              <a:ext uri="{FF2B5EF4-FFF2-40B4-BE49-F238E27FC236}">
                <a16:creationId xmlns:a16="http://schemas.microsoft.com/office/drawing/2014/main" id="{818E6F2D-C5BE-3520-E550-C5548B480DA6}"/>
              </a:ext>
            </a:extLst>
          </p:cNvPr>
          <p:cNvSpPr txBox="1"/>
          <p:nvPr/>
        </p:nvSpPr>
        <p:spPr>
          <a:xfrm>
            <a:off x="4169935" y="1777497"/>
            <a:ext cx="3624283" cy="230832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u="sng">
                <a:solidFill>
                  <a:schemeClr val="tx1"/>
                </a:solidFill>
              </a:rPr>
              <a:t>Planning Study</a:t>
            </a:r>
          </a:p>
          <a:p>
            <a:endParaRPr lang="en-US">
              <a:solidFill>
                <a:schemeClr val="tx1"/>
              </a:solidFill>
            </a:endParaRPr>
          </a:p>
          <a:p>
            <a:pPr marL="285750" indent="-285750" algn="ctr">
              <a:buFont typeface="Wingdings" panose="05000000000000000000" pitchFamily="2" charset="2"/>
              <a:buChar char="ü"/>
            </a:pPr>
            <a:r>
              <a:rPr lang="en-US">
                <a:solidFill>
                  <a:schemeClr val="tx1"/>
                </a:solidFill>
              </a:rPr>
              <a:t>Geophysical analysis</a:t>
            </a:r>
          </a:p>
          <a:p>
            <a:pPr marL="285750" indent="-285750" algn="ctr">
              <a:buFont typeface="Wingdings" panose="05000000000000000000" pitchFamily="2" charset="2"/>
              <a:buChar char="ü"/>
            </a:pPr>
            <a:r>
              <a:rPr lang="en-US">
                <a:solidFill>
                  <a:schemeClr val="tx1"/>
                </a:solidFill>
              </a:rPr>
              <a:t>Formation modeling</a:t>
            </a:r>
          </a:p>
          <a:p>
            <a:pPr marL="285750" indent="-285750" algn="ctr">
              <a:buFont typeface="Wingdings" panose="05000000000000000000" pitchFamily="2" charset="2"/>
              <a:buChar char="ü"/>
            </a:pPr>
            <a:r>
              <a:rPr lang="en-US">
                <a:solidFill>
                  <a:schemeClr val="tx1"/>
                </a:solidFill>
              </a:rPr>
              <a:t>Surface facility design criteria</a:t>
            </a:r>
          </a:p>
          <a:p>
            <a:pPr marL="285750" indent="-285750" algn="ctr">
              <a:buFont typeface="Wingdings" panose="05000000000000000000" pitchFamily="2" charset="2"/>
              <a:buChar char="ü"/>
            </a:pPr>
            <a:r>
              <a:rPr lang="en-US">
                <a:solidFill>
                  <a:schemeClr val="tx1"/>
                </a:solidFill>
              </a:rPr>
              <a:t>Surface facility layout</a:t>
            </a:r>
          </a:p>
          <a:p>
            <a:pPr marL="285750" indent="-285750" algn="ctr">
              <a:buFont typeface="Wingdings" panose="05000000000000000000" pitchFamily="2" charset="2"/>
              <a:buChar char="ü"/>
            </a:pPr>
            <a:r>
              <a:rPr lang="en-US">
                <a:solidFill>
                  <a:schemeClr val="tx1"/>
                </a:solidFill>
              </a:rPr>
              <a:t>Cost Estimate</a:t>
            </a:r>
          </a:p>
          <a:p>
            <a:endParaRPr lang="en-US">
              <a:solidFill>
                <a:schemeClr val="tx1"/>
              </a:solidFill>
            </a:endParaRPr>
          </a:p>
        </p:txBody>
      </p:sp>
      <p:sp>
        <p:nvSpPr>
          <p:cNvPr id="6" name="TextBox 5">
            <a:extLst>
              <a:ext uri="{FF2B5EF4-FFF2-40B4-BE49-F238E27FC236}">
                <a16:creationId xmlns:a16="http://schemas.microsoft.com/office/drawing/2014/main" id="{4D3AE943-5551-2318-6EAE-334AEAE745C9}"/>
              </a:ext>
            </a:extLst>
          </p:cNvPr>
          <p:cNvSpPr txBox="1"/>
          <p:nvPr/>
        </p:nvSpPr>
        <p:spPr>
          <a:xfrm>
            <a:off x="2404280" y="4889455"/>
            <a:ext cx="216846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lgn="ctr">
              <a:buFont typeface="Wingdings" panose="05000000000000000000" pitchFamily="2" charset="2"/>
              <a:buChar char="q"/>
            </a:pPr>
            <a:endParaRPr lang="en-US">
              <a:solidFill>
                <a:schemeClr val="tx1"/>
              </a:solidFill>
            </a:endParaRPr>
          </a:p>
          <a:p>
            <a:pPr marL="285750" indent="-285750" algn="ctr">
              <a:buFont typeface="Wingdings" panose="05000000000000000000" pitchFamily="2" charset="2"/>
              <a:buChar char="q"/>
            </a:pPr>
            <a:r>
              <a:rPr lang="en-US">
                <a:solidFill>
                  <a:schemeClr val="tx1"/>
                </a:solidFill>
              </a:rPr>
              <a:t>Community Engagement</a:t>
            </a:r>
          </a:p>
          <a:p>
            <a:r>
              <a:rPr lang="en-US"/>
              <a:t> </a:t>
            </a:r>
          </a:p>
        </p:txBody>
      </p:sp>
      <p:sp>
        <p:nvSpPr>
          <p:cNvPr id="8" name="TextBox 7">
            <a:extLst>
              <a:ext uri="{FF2B5EF4-FFF2-40B4-BE49-F238E27FC236}">
                <a16:creationId xmlns:a16="http://schemas.microsoft.com/office/drawing/2014/main" id="{6C77E746-5F1D-BEF7-B1FE-1A2D11D4E39D}"/>
              </a:ext>
            </a:extLst>
          </p:cNvPr>
          <p:cNvSpPr txBox="1"/>
          <p:nvPr/>
        </p:nvSpPr>
        <p:spPr>
          <a:xfrm>
            <a:off x="7382367" y="4870545"/>
            <a:ext cx="2168462"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285750" indent="-285750" algn="ctr">
              <a:buFont typeface="Wingdings" panose="05000000000000000000" pitchFamily="2" charset="2"/>
              <a:buChar char="q"/>
            </a:pPr>
            <a:endParaRPr lang="en-US">
              <a:solidFill>
                <a:schemeClr val="tx1"/>
              </a:solidFill>
            </a:endParaRPr>
          </a:p>
          <a:p>
            <a:pPr marL="285750" indent="-285750" algn="ctr">
              <a:buFont typeface="Wingdings" panose="05000000000000000000" pitchFamily="2" charset="2"/>
              <a:buChar char="q"/>
            </a:pPr>
            <a:r>
              <a:rPr lang="en-US">
                <a:solidFill>
                  <a:schemeClr val="tx1"/>
                </a:solidFill>
              </a:rPr>
              <a:t>Design</a:t>
            </a:r>
          </a:p>
          <a:p>
            <a:pPr algn="ctr"/>
            <a:endParaRPr lang="en-US"/>
          </a:p>
          <a:p>
            <a:r>
              <a:rPr lang="en-US"/>
              <a:t> </a:t>
            </a:r>
          </a:p>
        </p:txBody>
      </p:sp>
      <p:sp>
        <p:nvSpPr>
          <p:cNvPr id="9" name="TextBox 8">
            <a:extLst>
              <a:ext uri="{FF2B5EF4-FFF2-40B4-BE49-F238E27FC236}">
                <a16:creationId xmlns:a16="http://schemas.microsoft.com/office/drawing/2014/main" id="{859655F0-B853-AE73-970E-71D515A38B46}"/>
              </a:ext>
            </a:extLst>
          </p:cNvPr>
          <p:cNvSpPr txBox="1"/>
          <p:nvPr/>
        </p:nvSpPr>
        <p:spPr>
          <a:xfrm>
            <a:off x="4897848" y="4877732"/>
            <a:ext cx="216846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742950" lvl="1" indent="-285750">
              <a:buFont typeface="Wingdings" panose="05000000000000000000" pitchFamily="2" charset="2"/>
              <a:buChar char="q"/>
            </a:pPr>
            <a:endParaRPr lang="en-US">
              <a:solidFill>
                <a:schemeClr val="tx1"/>
              </a:solidFill>
            </a:endParaRPr>
          </a:p>
          <a:p>
            <a:pPr marL="742950" lvl="1" indent="-285750">
              <a:buFont typeface="Wingdings" panose="05000000000000000000" pitchFamily="2" charset="2"/>
              <a:buChar char="q"/>
            </a:pPr>
            <a:r>
              <a:rPr lang="en-US">
                <a:solidFill>
                  <a:schemeClr val="tx1"/>
                </a:solidFill>
              </a:rPr>
              <a:t>Permitting</a:t>
            </a:r>
          </a:p>
          <a:p>
            <a:pPr lvl="1"/>
            <a:endParaRPr lang="en-US"/>
          </a:p>
          <a:p>
            <a:pPr lvl="1"/>
            <a:endParaRPr lang="en-US"/>
          </a:p>
        </p:txBody>
      </p:sp>
      <p:cxnSp>
        <p:nvCxnSpPr>
          <p:cNvPr id="23" name="Straight Connector 22">
            <a:extLst>
              <a:ext uri="{FF2B5EF4-FFF2-40B4-BE49-F238E27FC236}">
                <a16:creationId xmlns:a16="http://schemas.microsoft.com/office/drawing/2014/main" id="{6DBFE705-0FA5-6581-10B9-2F45B905D091}"/>
              </a:ext>
            </a:extLst>
          </p:cNvPr>
          <p:cNvCxnSpPr>
            <a:cxnSpLocks/>
            <a:endCxn id="9" idx="0"/>
          </p:cNvCxnSpPr>
          <p:nvPr/>
        </p:nvCxnSpPr>
        <p:spPr>
          <a:xfrm>
            <a:off x="5982078" y="4085822"/>
            <a:ext cx="1" cy="791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DF19D6-8F98-07EA-DB75-6AA1EB297F8E}"/>
              </a:ext>
            </a:extLst>
          </p:cNvPr>
          <p:cNvCxnSpPr>
            <a:cxnSpLocks/>
          </p:cNvCxnSpPr>
          <p:nvPr/>
        </p:nvCxnSpPr>
        <p:spPr>
          <a:xfrm>
            <a:off x="3488509" y="4394965"/>
            <a:ext cx="24935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46FDE5D-D3F9-AEB2-7DE6-483226697C43}"/>
              </a:ext>
            </a:extLst>
          </p:cNvPr>
          <p:cNvCxnSpPr>
            <a:cxnSpLocks/>
          </p:cNvCxnSpPr>
          <p:nvPr/>
        </p:nvCxnSpPr>
        <p:spPr>
          <a:xfrm flipV="1">
            <a:off x="5982078" y="4394965"/>
            <a:ext cx="2711628" cy="4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39F3474-C6AD-F102-7BA6-BA10DB68D7B4}"/>
              </a:ext>
            </a:extLst>
          </p:cNvPr>
          <p:cNvCxnSpPr>
            <a:cxnSpLocks/>
          </p:cNvCxnSpPr>
          <p:nvPr/>
        </p:nvCxnSpPr>
        <p:spPr>
          <a:xfrm flipH="1">
            <a:off x="8686149" y="4406688"/>
            <a:ext cx="3186" cy="480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65A2DE-BBAB-84CD-8EF7-5EFE0B6C5AA1}"/>
              </a:ext>
            </a:extLst>
          </p:cNvPr>
          <p:cNvCxnSpPr>
            <a:cxnSpLocks/>
          </p:cNvCxnSpPr>
          <p:nvPr/>
        </p:nvCxnSpPr>
        <p:spPr>
          <a:xfrm>
            <a:off x="3488509" y="4389211"/>
            <a:ext cx="1" cy="4885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4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AF025-0AE2-6145-8E5E-C916A8653E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83859-2D88-4675-408B-9E699B6B50B6}"/>
              </a:ext>
            </a:extLst>
          </p:cNvPr>
          <p:cNvSpPr>
            <a:spLocks noGrp="1"/>
          </p:cNvSpPr>
          <p:nvPr>
            <p:ph idx="1"/>
          </p:nvPr>
        </p:nvSpPr>
        <p:spPr>
          <a:xfrm>
            <a:off x="1368553" y="1623239"/>
            <a:ext cx="6175248" cy="4365497"/>
          </a:xfrm>
        </p:spPr>
        <p:txBody>
          <a:bodyPr/>
          <a:lstStyle/>
          <a:p>
            <a:endParaRPr lang="en-US"/>
          </a:p>
          <a:p>
            <a:r>
              <a:rPr lang="en-US"/>
              <a:t>Multi-year Public Outreach Program</a:t>
            </a:r>
          </a:p>
          <a:p>
            <a:pPr lvl="1"/>
            <a:r>
              <a:rPr lang="en-US"/>
              <a:t>Inform and educate on process, benefits and reasons for deep well injection</a:t>
            </a:r>
          </a:p>
          <a:p>
            <a:endParaRPr lang="en-US"/>
          </a:p>
          <a:p>
            <a:r>
              <a:rPr lang="en-US"/>
              <a:t>Early engagement</a:t>
            </a:r>
          </a:p>
          <a:p>
            <a:pPr lvl="1"/>
            <a:r>
              <a:rPr lang="en-US"/>
              <a:t>Hiring third-party outreach consultant to support messaging, materials, and stakeholder coordination</a:t>
            </a:r>
          </a:p>
          <a:p>
            <a:pPr lvl="1"/>
            <a:endParaRPr lang="en-US"/>
          </a:p>
        </p:txBody>
      </p:sp>
      <p:sp>
        <p:nvSpPr>
          <p:cNvPr id="3" name="Title 2">
            <a:extLst>
              <a:ext uri="{FF2B5EF4-FFF2-40B4-BE49-F238E27FC236}">
                <a16:creationId xmlns:a16="http://schemas.microsoft.com/office/drawing/2014/main" id="{DDE968DB-89A9-761A-1636-EB4EEA5852E2}"/>
              </a:ext>
            </a:extLst>
          </p:cNvPr>
          <p:cNvSpPr>
            <a:spLocks noGrp="1"/>
          </p:cNvSpPr>
          <p:nvPr>
            <p:ph type="title"/>
          </p:nvPr>
        </p:nvSpPr>
        <p:spPr/>
        <p:txBody>
          <a:bodyPr/>
          <a:lstStyle/>
          <a:p>
            <a:r>
              <a:rPr lang="en-US"/>
              <a:t>Community Engagement</a:t>
            </a:r>
          </a:p>
        </p:txBody>
      </p:sp>
      <p:pic>
        <p:nvPicPr>
          <p:cNvPr id="1026" name="Picture 2">
            <a:extLst>
              <a:ext uri="{FF2B5EF4-FFF2-40B4-BE49-F238E27FC236}">
                <a16:creationId xmlns:a16="http://schemas.microsoft.com/office/drawing/2014/main" id="{B0114740-43A9-9DB4-2B66-1E9A7F9C3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720" y="1623239"/>
            <a:ext cx="3674252" cy="459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482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6D820D-1C89-0D34-BA42-95ECBB109DC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07271A-4EB3-4E0D-80D9-8ECE8E3D32EB}" type="slidenum">
              <a:rPr lang="en-US" smtClean="0">
                <a:solidFill>
                  <a:prstClr val="black">
                    <a:tint val="75000"/>
                  </a:prstClr>
                </a:solidFill>
                <a:latin typeface="Calibri" panose="020F0502020204030204"/>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D208B8B-1E6C-9604-D89D-C1D616FEE750}"/>
              </a:ext>
            </a:extLst>
          </p:cNvPr>
          <p:cNvSpPr>
            <a:spLocks noGrp="1"/>
          </p:cNvSpPr>
          <p:nvPr>
            <p:ph type="title"/>
          </p:nvPr>
        </p:nvSpPr>
        <p:spPr/>
        <p:txBody>
          <a:bodyPr/>
          <a:lstStyle/>
          <a:p>
            <a:r>
              <a:rPr lang="en-US"/>
              <a:t>Schedule</a:t>
            </a:r>
          </a:p>
        </p:txBody>
      </p:sp>
      <p:graphicFrame>
        <p:nvGraphicFramePr>
          <p:cNvPr id="11" name="Table 10">
            <a:extLst>
              <a:ext uri="{FF2B5EF4-FFF2-40B4-BE49-F238E27FC236}">
                <a16:creationId xmlns:a16="http://schemas.microsoft.com/office/drawing/2014/main" id="{4BCA452E-ABB7-C8B6-1F27-11D92DAD0604}"/>
              </a:ext>
            </a:extLst>
          </p:cNvPr>
          <p:cNvGraphicFramePr>
            <a:graphicFrameLocks/>
          </p:cNvGraphicFramePr>
          <p:nvPr>
            <p:extLst>
              <p:ext uri="{D42A27DB-BD31-4B8C-83A1-F6EECF244321}">
                <p14:modId xmlns:p14="http://schemas.microsoft.com/office/powerpoint/2010/main" val="1455261387"/>
              </p:ext>
            </p:extLst>
          </p:nvPr>
        </p:nvGraphicFramePr>
        <p:xfrm>
          <a:off x="1613930" y="2289355"/>
          <a:ext cx="7366128" cy="2926080"/>
        </p:xfrm>
        <a:graphic>
          <a:graphicData uri="http://schemas.openxmlformats.org/drawingml/2006/table">
            <a:tbl>
              <a:tblPr firstRow="1" bandRow="1">
                <a:tableStyleId>{5C22544A-7EE6-4342-B048-85BDC9FD1C3A}</a:tableStyleId>
              </a:tblPr>
              <a:tblGrid>
                <a:gridCol w="3683064">
                  <a:extLst>
                    <a:ext uri="{9D8B030D-6E8A-4147-A177-3AD203B41FA5}">
                      <a16:colId xmlns:a16="http://schemas.microsoft.com/office/drawing/2014/main" val="173777843"/>
                    </a:ext>
                  </a:extLst>
                </a:gridCol>
                <a:gridCol w="3683064">
                  <a:extLst>
                    <a:ext uri="{9D8B030D-6E8A-4147-A177-3AD203B41FA5}">
                      <a16:colId xmlns:a16="http://schemas.microsoft.com/office/drawing/2014/main" val="178233239"/>
                    </a:ext>
                  </a:extLst>
                </a:gridCol>
              </a:tblGrid>
              <a:tr h="303989">
                <a:tc>
                  <a:txBody>
                    <a:bodyPr/>
                    <a:lstStyle/>
                    <a:p>
                      <a:pPr algn="ctr"/>
                      <a:r>
                        <a:rPr lang="en-US"/>
                        <a:t>Activity</a:t>
                      </a:r>
                    </a:p>
                  </a:txBody>
                  <a:tcPr/>
                </a:tc>
                <a:tc>
                  <a:txBody>
                    <a:bodyPr/>
                    <a:lstStyle/>
                    <a:p>
                      <a:pPr algn="ctr"/>
                      <a:r>
                        <a:rPr lang="en-US"/>
                        <a:t>Date</a:t>
                      </a:r>
                    </a:p>
                  </a:txBody>
                  <a:tcPr/>
                </a:tc>
                <a:extLst>
                  <a:ext uri="{0D108BD9-81ED-4DB2-BD59-A6C34878D82A}">
                    <a16:rowId xmlns:a16="http://schemas.microsoft.com/office/drawing/2014/main" val="1133289593"/>
                  </a:ext>
                </a:extLst>
              </a:tr>
              <a:tr h="303989">
                <a:tc>
                  <a:txBody>
                    <a:bodyPr/>
                    <a:lstStyle/>
                    <a:p>
                      <a:r>
                        <a:rPr lang="en-US" dirty="0"/>
                        <a:t>Outreach Consultant Award</a:t>
                      </a:r>
                    </a:p>
                  </a:txBody>
                  <a:tcPr/>
                </a:tc>
                <a:tc>
                  <a:txBody>
                    <a:bodyPr/>
                    <a:lstStyle/>
                    <a:p>
                      <a:r>
                        <a:rPr lang="en-US" dirty="0"/>
                        <a:t>June 2026</a:t>
                      </a:r>
                    </a:p>
                  </a:txBody>
                  <a:tcPr/>
                </a:tc>
                <a:extLst>
                  <a:ext uri="{0D108BD9-81ED-4DB2-BD59-A6C34878D82A}">
                    <a16:rowId xmlns:a16="http://schemas.microsoft.com/office/drawing/2014/main" val="3028355538"/>
                  </a:ext>
                </a:extLst>
              </a:tr>
              <a:tr h="303989">
                <a:tc>
                  <a:txBody>
                    <a:bodyPr/>
                    <a:lstStyle/>
                    <a:p>
                      <a:r>
                        <a:rPr lang="en-US" dirty="0"/>
                        <a:t>Design-Builder Procurement</a:t>
                      </a:r>
                    </a:p>
                  </a:txBody>
                  <a:tcPr/>
                </a:tc>
                <a:tc>
                  <a:txBody>
                    <a:bodyPr/>
                    <a:lstStyle/>
                    <a:p>
                      <a:r>
                        <a:rPr lang="en-US" dirty="0"/>
                        <a:t>September 2026</a:t>
                      </a:r>
                    </a:p>
                  </a:txBody>
                  <a:tcPr/>
                </a:tc>
                <a:extLst>
                  <a:ext uri="{0D108BD9-81ED-4DB2-BD59-A6C34878D82A}">
                    <a16:rowId xmlns:a16="http://schemas.microsoft.com/office/drawing/2014/main" val="3686834059"/>
                  </a:ext>
                </a:extLst>
              </a:tr>
              <a:tr h="303989">
                <a:tc>
                  <a:txBody>
                    <a:bodyPr/>
                    <a:lstStyle/>
                    <a:p>
                      <a:r>
                        <a:rPr lang="en-US"/>
                        <a:t>Preliminary Design</a:t>
                      </a:r>
                    </a:p>
                  </a:txBody>
                  <a:tcPr/>
                </a:tc>
                <a:tc>
                  <a:txBody>
                    <a:bodyPr/>
                    <a:lstStyle/>
                    <a:p>
                      <a:r>
                        <a:rPr lang="en-US"/>
                        <a:t>June 2027</a:t>
                      </a:r>
                    </a:p>
                  </a:txBody>
                  <a:tcPr/>
                </a:tc>
                <a:extLst>
                  <a:ext uri="{0D108BD9-81ED-4DB2-BD59-A6C34878D82A}">
                    <a16:rowId xmlns:a16="http://schemas.microsoft.com/office/drawing/2014/main" val="444076926"/>
                  </a:ext>
                </a:extLst>
              </a:tr>
              <a:tr h="299824">
                <a:tc>
                  <a:txBody>
                    <a:bodyPr/>
                    <a:lstStyle/>
                    <a:p>
                      <a:r>
                        <a:rPr lang="en-US"/>
                        <a:t>Permitting</a:t>
                      </a:r>
                    </a:p>
                  </a:txBody>
                  <a:tcPr/>
                </a:tc>
                <a:tc>
                  <a:txBody>
                    <a:bodyPr/>
                    <a:lstStyle/>
                    <a:p>
                      <a:r>
                        <a:rPr lang="en-US"/>
                        <a:t>November 2028</a:t>
                      </a:r>
                    </a:p>
                  </a:txBody>
                  <a:tcPr/>
                </a:tc>
                <a:extLst>
                  <a:ext uri="{0D108BD9-81ED-4DB2-BD59-A6C34878D82A}">
                    <a16:rowId xmlns:a16="http://schemas.microsoft.com/office/drawing/2014/main" val="1886251751"/>
                  </a:ext>
                </a:extLst>
              </a:tr>
              <a:tr h="303989">
                <a:tc>
                  <a:txBody>
                    <a:bodyPr/>
                    <a:lstStyle/>
                    <a:p>
                      <a:r>
                        <a:rPr lang="en-US"/>
                        <a:t>Well Installation &amp; Testing</a:t>
                      </a:r>
                    </a:p>
                  </a:txBody>
                  <a:tcPr/>
                </a:tc>
                <a:tc>
                  <a:txBody>
                    <a:bodyPr/>
                    <a:lstStyle/>
                    <a:p>
                      <a:r>
                        <a:rPr lang="en-US"/>
                        <a:t>November 2028 to August 2029</a:t>
                      </a:r>
                    </a:p>
                  </a:txBody>
                  <a:tcPr/>
                </a:tc>
                <a:extLst>
                  <a:ext uri="{0D108BD9-81ED-4DB2-BD59-A6C34878D82A}">
                    <a16:rowId xmlns:a16="http://schemas.microsoft.com/office/drawing/2014/main" val="755744533"/>
                  </a:ext>
                </a:extLst>
              </a:tr>
              <a:tr h="303989">
                <a:tc>
                  <a:txBody>
                    <a:bodyPr/>
                    <a:lstStyle/>
                    <a:p>
                      <a:r>
                        <a:rPr lang="en-US"/>
                        <a:t>Final Design</a:t>
                      </a:r>
                    </a:p>
                  </a:txBody>
                  <a:tcPr/>
                </a:tc>
                <a:tc>
                  <a:txBody>
                    <a:bodyPr/>
                    <a:lstStyle/>
                    <a:p>
                      <a:r>
                        <a:rPr lang="en-US"/>
                        <a:t>December 2029</a:t>
                      </a:r>
                    </a:p>
                  </a:txBody>
                  <a:tcPr/>
                </a:tc>
                <a:extLst>
                  <a:ext uri="{0D108BD9-81ED-4DB2-BD59-A6C34878D82A}">
                    <a16:rowId xmlns:a16="http://schemas.microsoft.com/office/drawing/2014/main" val="2514234984"/>
                  </a:ext>
                </a:extLst>
              </a:tr>
              <a:tr h="303989">
                <a:tc>
                  <a:txBody>
                    <a:bodyPr/>
                    <a:lstStyle/>
                    <a:p>
                      <a:r>
                        <a:rPr lang="en-US"/>
                        <a:t>Construction Completion</a:t>
                      </a:r>
                    </a:p>
                  </a:txBody>
                  <a:tcPr/>
                </a:tc>
                <a:tc>
                  <a:txBody>
                    <a:bodyPr/>
                    <a:lstStyle/>
                    <a:p>
                      <a:r>
                        <a:rPr lang="en-US" dirty="0"/>
                        <a:t>August 2031</a:t>
                      </a:r>
                    </a:p>
                  </a:txBody>
                  <a:tcPr/>
                </a:tc>
                <a:extLst>
                  <a:ext uri="{0D108BD9-81ED-4DB2-BD59-A6C34878D82A}">
                    <a16:rowId xmlns:a16="http://schemas.microsoft.com/office/drawing/2014/main" val="2423539209"/>
                  </a:ext>
                </a:extLst>
              </a:tr>
            </a:tbl>
          </a:graphicData>
        </a:graphic>
      </p:graphicFrame>
    </p:spTree>
    <p:extLst>
      <p:ext uri="{BB962C8B-B14F-4D97-AF65-F5344CB8AC3E}">
        <p14:creationId xmlns:p14="http://schemas.microsoft.com/office/powerpoint/2010/main" val="188887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91ABDC-6997-5A88-BCCF-862C6CC0C9D0}"/>
              </a:ext>
            </a:extLst>
          </p:cNvPr>
          <p:cNvSpPr>
            <a:spLocks noGrp="1"/>
          </p:cNvSpPr>
          <p:nvPr>
            <p:ph idx="1"/>
          </p:nvPr>
        </p:nvSpPr>
        <p:spPr/>
        <p:txBody>
          <a:bodyPr vert="horz" lIns="91440" tIns="45720" rIns="91440" bIns="45720" rtlCol="0" anchor="t">
            <a:normAutofit/>
          </a:bodyPr>
          <a:lstStyle/>
          <a:p>
            <a:r>
              <a:rPr lang="en-US" sz="2600" dirty="0">
                <a:latin typeface="Arial"/>
                <a:cs typeface="Arial"/>
              </a:rPr>
              <a:t>Complete Planning Study</a:t>
            </a:r>
            <a:endParaRPr lang="en-US" sz="2200" dirty="0">
              <a:latin typeface="Arial"/>
              <a:cs typeface="Arial"/>
            </a:endParaRPr>
          </a:p>
          <a:p>
            <a:r>
              <a:rPr lang="en-US" sz="2600" dirty="0">
                <a:latin typeface="Arial"/>
                <a:cs typeface="Arial"/>
              </a:rPr>
              <a:t>Hire Outreach Consultant </a:t>
            </a:r>
          </a:p>
          <a:p>
            <a:r>
              <a:rPr lang="en-US" sz="2600" dirty="0">
                <a:latin typeface="Arial"/>
                <a:cs typeface="Arial"/>
              </a:rPr>
              <a:t>Select Design-Builder</a:t>
            </a:r>
          </a:p>
          <a:p>
            <a:r>
              <a:rPr lang="en-US" sz="2600">
                <a:latin typeface="Arial"/>
                <a:cs typeface="Arial"/>
              </a:rPr>
              <a:t>Permitting &amp; </a:t>
            </a:r>
            <a:r>
              <a:rPr lang="en-US" sz="2600" dirty="0">
                <a:latin typeface="Arial"/>
                <a:cs typeface="Arial"/>
              </a:rPr>
              <a:t>Design</a:t>
            </a:r>
          </a:p>
        </p:txBody>
      </p:sp>
      <p:sp>
        <p:nvSpPr>
          <p:cNvPr id="3" name="Title 2">
            <a:extLst>
              <a:ext uri="{FF2B5EF4-FFF2-40B4-BE49-F238E27FC236}">
                <a16:creationId xmlns:a16="http://schemas.microsoft.com/office/drawing/2014/main" id="{54C42B2A-AFEB-7B32-9CC1-FAC59B607088}"/>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1580390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0B62A7-3DD5-865D-8145-CF88BED5498B}"/>
              </a:ext>
            </a:extLst>
          </p:cNvPr>
          <p:cNvSpPr>
            <a:spLocks noGrp="1"/>
          </p:cNvSpPr>
          <p:nvPr>
            <p:ph type="sldNum" sz="quarter" idx="12"/>
          </p:nvPr>
        </p:nvSpPr>
        <p:spPr/>
        <p:txBody>
          <a:bodyPr/>
          <a:lstStyle/>
          <a:p>
            <a:fld id="{EA07271A-4EB3-4E0D-80D9-8ECE8E3D32EB}" type="slidenum">
              <a:rPr lang="en-US" smtClean="0"/>
              <a:t>29</a:t>
            </a:fld>
            <a:endParaRPr lang="en-US"/>
          </a:p>
        </p:txBody>
      </p:sp>
      <p:sp>
        <p:nvSpPr>
          <p:cNvPr id="3" name="Rectangle 2">
            <a:extLst>
              <a:ext uri="{FF2B5EF4-FFF2-40B4-BE49-F238E27FC236}">
                <a16:creationId xmlns:a16="http://schemas.microsoft.com/office/drawing/2014/main" id="{35D51E51-46F2-4C82-C82E-13319A9D134A}"/>
              </a:ext>
            </a:extLst>
          </p:cNvPr>
          <p:cNvSpPr/>
          <p:nvPr/>
        </p:nvSpPr>
        <p:spPr>
          <a:xfrm>
            <a:off x="2454442" y="4572000"/>
            <a:ext cx="1694046" cy="558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80DE173D-CD5A-98EB-8B28-9F11AF6FE71D}"/>
              </a:ext>
            </a:extLst>
          </p:cNvPr>
          <p:cNvSpPr txBox="1">
            <a:spLocks/>
          </p:cNvSpPr>
          <p:nvPr/>
        </p:nvSpPr>
        <p:spPr>
          <a:xfrm>
            <a:off x="1867879" y="4598504"/>
            <a:ext cx="2867172" cy="14783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Rob Thompson</a:t>
            </a:r>
          </a:p>
          <a:p>
            <a:pPr marL="0" indent="0">
              <a:buNone/>
            </a:pPr>
            <a:r>
              <a:rPr lang="en-US" sz="1800"/>
              <a:t>(714) 593-7110</a:t>
            </a:r>
          </a:p>
          <a:p>
            <a:pPr marL="0" indent="0">
              <a:buNone/>
            </a:pPr>
            <a:r>
              <a:rPr lang="en-US" sz="1800"/>
              <a:t>rthompson@OCSan.gov</a:t>
            </a:r>
          </a:p>
          <a:p>
            <a:pPr marL="0" indent="0">
              <a:buNone/>
            </a:pPr>
            <a:endParaRPr lang="en-US" sz="1800"/>
          </a:p>
        </p:txBody>
      </p:sp>
    </p:spTree>
    <p:extLst>
      <p:ext uri="{BB962C8B-B14F-4D97-AF65-F5344CB8AC3E}">
        <p14:creationId xmlns:p14="http://schemas.microsoft.com/office/powerpoint/2010/main" val="397947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336DF8-B1D8-E832-1372-7A099B4F50D2}"/>
              </a:ext>
            </a:extLst>
          </p:cNvPr>
          <p:cNvSpPr>
            <a:spLocks noGrp="1"/>
          </p:cNvSpPr>
          <p:nvPr>
            <p:ph type="sldNum" sz="quarter" idx="12"/>
          </p:nvPr>
        </p:nvSpPr>
        <p:spPr/>
        <p:txBody>
          <a:bodyPr/>
          <a:lstStyle/>
          <a:p>
            <a:fld id="{EA07271A-4EB3-4E0D-80D9-8ECE8E3D32EB}" type="slidenum">
              <a:rPr lang="en-US" smtClean="0"/>
              <a:t>3</a:t>
            </a:fld>
            <a:endParaRPr lang="en-US"/>
          </a:p>
        </p:txBody>
      </p:sp>
    </p:spTree>
    <p:extLst>
      <p:ext uri="{BB962C8B-B14F-4D97-AF65-F5344CB8AC3E}">
        <p14:creationId xmlns:p14="http://schemas.microsoft.com/office/powerpoint/2010/main" val="250259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C36A75-0959-F458-74AD-EC4E410B65A5}"/>
              </a:ext>
            </a:extLst>
          </p:cNvPr>
          <p:cNvSpPr>
            <a:spLocks noGrp="1"/>
          </p:cNvSpPr>
          <p:nvPr>
            <p:ph type="sldNum" sz="quarter" idx="12"/>
          </p:nvPr>
        </p:nvSpPr>
        <p:spPr/>
        <p:txBody>
          <a:bodyPr/>
          <a:lstStyle/>
          <a:p>
            <a:fld id="{EA07271A-4EB3-4E0D-80D9-8ECE8E3D32EB}" type="slidenum">
              <a:rPr lang="en-US" smtClean="0"/>
              <a:t>4</a:t>
            </a:fld>
            <a:endParaRPr lang="en-US"/>
          </a:p>
        </p:txBody>
      </p:sp>
      <p:pic>
        <p:nvPicPr>
          <p:cNvPr id="6" name="Content Placeholder 5" descr="Diagram&#10;&#10;AI-generated content may be incorrect.">
            <a:extLst>
              <a:ext uri="{FF2B5EF4-FFF2-40B4-BE49-F238E27FC236}">
                <a16:creationId xmlns:a16="http://schemas.microsoft.com/office/drawing/2014/main" id="{44A921C9-A548-5F84-D027-D8F6972F7224}"/>
              </a:ext>
            </a:extLst>
          </p:cNvPr>
          <p:cNvPicPr>
            <a:picLocks noGrp="1" noChangeAspect="1"/>
          </p:cNvPicPr>
          <p:nvPr>
            <p:ph idx="4294967295"/>
          </p:nvPr>
        </p:nvPicPr>
        <p:blipFill>
          <a:blip r:embed="rId2" cstate="screen">
            <a:extLst>
              <a:ext uri="{28A0092B-C50C-407E-A947-70E740481C1C}">
                <a14:useLocalDpi xmlns:a14="http://schemas.microsoft.com/office/drawing/2010/main" val="0"/>
              </a:ext>
            </a:extLst>
          </a:blip>
          <a:stretch>
            <a:fillRect/>
          </a:stretch>
        </p:blipFill>
        <p:spPr>
          <a:xfrm>
            <a:off x="298938" y="209292"/>
            <a:ext cx="11447585" cy="6439415"/>
          </a:xfrm>
        </p:spPr>
      </p:pic>
    </p:spTree>
    <p:extLst>
      <p:ext uri="{BB962C8B-B14F-4D97-AF65-F5344CB8AC3E}">
        <p14:creationId xmlns:p14="http://schemas.microsoft.com/office/powerpoint/2010/main" val="102211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90D7EA-C35E-4974-9A9B-0402BB26DDF3}"/>
              </a:ext>
            </a:extLst>
          </p:cNvPr>
          <p:cNvSpPr>
            <a:spLocks noGrp="1"/>
          </p:cNvSpPr>
          <p:nvPr>
            <p:ph type="sldNum" sz="quarter" idx="12"/>
          </p:nvPr>
        </p:nvSpPr>
        <p:spPr/>
        <p:txBody>
          <a:bodyPr/>
          <a:lstStyle/>
          <a:p>
            <a:fld id="{EA07271A-4EB3-4E0D-80D9-8ECE8E3D32EB}" type="slidenum">
              <a:rPr lang="en-US" smtClean="0"/>
              <a:t>5</a:t>
            </a:fld>
            <a:endParaRPr lang="en-US"/>
          </a:p>
        </p:txBody>
      </p:sp>
      <p:pic>
        <p:nvPicPr>
          <p:cNvPr id="4" name="Picture 3">
            <a:extLst>
              <a:ext uri="{FF2B5EF4-FFF2-40B4-BE49-F238E27FC236}">
                <a16:creationId xmlns:a16="http://schemas.microsoft.com/office/drawing/2014/main" id="{15A8594C-DC9A-2D62-C11E-3CAAFAEDF6F5}"/>
              </a:ext>
            </a:extLst>
          </p:cNvPr>
          <p:cNvPicPr>
            <a:picLocks noChangeAspect="1"/>
          </p:cNvPicPr>
          <p:nvPr/>
        </p:nvPicPr>
        <p:blipFill>
          <a:blip r:embed="rId2"/>
          <a:stretch>
            <a:fillRect/>
          </a:stretch>
        </p:blipFill>
        <p:spPr>
          <a:xfrm>
            <a:off x="0" y="1805"/>
            <a:ext cx="12192000" cy="6854389"/>
          </a:xfrm>
          <a:prstGeom prst="rect">
            <a:avLst/>
          </a:prstGeom>
        </p:spPr>
      </p:pic>
    </p:spTree>
    <p:extLst>
      <p:ext uri="{BB962C8B-B14F-4D97-AF65-F5344CB8AC3E}">
        <p14:creationId xmlns:p14="http://schemas.microsoft.com/office/powerpoint/2010/main" val="262369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8CB5C-B8D3-4B35-D9BC-4DAE95DEC5BC}"/>
              </a:ext>
            </a:extLst>
          </p:cNvPr>
          <p:cNvSpPr>
            <a:spLocks noGrp="1"/>
          </p:cNvSpPr>
          <p:nvPr>
            <p:ph type="sldNum" sz="quarter" idx="12"/>
          </p:nvPr>
        </p:nvSpPr>
        <p:spPr/>
        <p:txBody>
          <a:bodyPr/>
          <a:lstStyle/>
          <a:p>
            <a:fld id="{EA07271A-4EB3-4E0D-80D9-8ECE8E3D32EB}" type="slidenum">
              <a:rPr lang="en-US" smtClean="0"/>
              <a:t>6</a:t>
            </a:fld>
            <a:endParaRPr lang="en-US"/>
          </a:p>
        </p:txBody>
      </p:sp>
      <p:sp>
        <p:nvSpPr>
          <p:cNvPr id="3" name="Content Placeholder 2">
            <a:extLst>
              <a:ext uri="{FF2B5EF4-FFF2-40B4-BE49-F238E27FC236}">
                <a16:creationId xmlns:a16="http://schemas.microsoft.com/office/drawing/2014/main" id="{EA1C66AE-36D3-2C5D-4357-CB750E16E47A}"/>
              </a:ext>
            </a:extLst>
          </p:cNvPr>
          <p:cNvSpPr>
            <a:spLocks noGrp="1"/>
          </p:cNvSpPr>
          <p:nvPr>
            <p:ph idx="1"/>
          </p:nvPr>
        </p:nvSpPr>
        <p:spPr>
          <a:xfrm>
            <a:off x="7700360" y="2724862"/>
            <a:ext cx="3894606" cy="1408275"/>
          </a:xfrm>
        </p:spPr>
        <p:txBody>
          <a:bodyPr>
            <a:noAutofit/>
          </a:bodyPr>
          <a:lstStyle/>
          <a:p>
            <a:r>
              <a:rPr lang="en-US"/>
              <a:t>PFAS</a:t>
            </a:r>
          </a:p>
          <a:p>
            <a:r>
              <a:rPr lang="en-US"/>
              <a:t>Microplastics</a:t>
            </a:r>
          </a:p>
          <a:p>
            <a:r>
              <a:rPr lang="en-US"/>
              <a:t>Methane </a:t>
            </a:r>
          </a:p>
          <a:p>
            <a:r>
              <a:rPr lang="en-US"/>
              <a:t>Brine</a:t>
            </a:r>
          </a:p>
          <a:p>
            <a:r>
              <a:rPr lang="en-US"/>
              <a:t>Electric Haul Trucks</a:t>
            </a:r>
          </a:p>
          <a:p>
            <a:pPr marL="0" indent="0">
              <a:buNone/>
            </a:pPr>
            <a:endParaRPr lang="en-US"/>
          </a:p>
        </p:txBody>
      </p:sp>
      <p:sp>
        <p:nvSpPr>
          <p:cNvPr id="4" name="Title 3">
            <a:extLst>
              <a:ext uri="{FF2B5EF4-FFF2-40B4-BE49-F238E27FC236}">
                <a16:creationId xmlns:a16="http://schemas.microsoft.com/office/drawing/2014/main" id="{7917D920-FC51-4239-2A08-B25594E7673F}"/>
              </a:ext>
            </a:extLst>
          </p:cNvPr>
          <p:cNvSpPr>
            <a:spLocks noGrp="1"/>
          </p:cNvSpPr>
          <p:nvPr>
            <p:ph type="title"/>
          </p:nvPr>
        </p:nvSpPr>
        <p:spPr/>
        <p:txBody>
          <a:bodyPr>
            <a:normAutofit fontScale="90000"/>
          </a:bodyPr>
          <a:lstStyle/>
          <a:p>
            <a:br>
              <a:rPr lang="en-US"/>
            </a:br>
            <a:r>
              <a:rPr lang="en-US"/>
              <a:t>Treatment Challenges</a:t>
            </a:r>
            <a:br>
              <a:rPr lang="en-US"/>
            </a:br>
            <a:endParaRPr lang="en-US"/>
          </a:p>
        </p:txBody>
      </p:sp>
      <p:pic>
        <p:nvPicPr>
          <p:cNvPr id="5" name="Picture 4" descr="A circular chart with icons on it&#10;&#10;Description automatically generated">
            <a:extLst>
              <a:ext uri="{FF2B5EF4-FFF2-40B4-BE49-F238E27FC236}">
                <a16:creationId xmlns:a16="http://schemas.microsoft.com/office/drawing/2014/main" id="{1DF3C67E-EB37-375E-DBCC-7D50E0905FC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12402" y="1290308"/>
            <a:ext cx="5567692" cy="5567692"/>
          </a:xfrm>
          <a:prstGeom prst="rect">
            <a:avLst/>
          </a:prstGeom>
        </p:spPr>
      </p:pic>
      <p:sp>
        <p:nvSpPr>
          <p:cNvPr id="6" name="TextBox 5">
            <a:extLst>
              <a:ext uri="{FF2B5EF4-FFF2-40B4-BE49-F238E27FC236}">
                <a16:creationId xmlns:a16="http://schemas.microsoft.com/office/drawing/2014/main" id="{CC56357A-84B4-BFF8-89AD-535DF0D686EF}"/>
              </a:ext>
            </a:extLst>
          </p:cNvPr>
          <p:cNvSpPr txBox="1"/>
          <p:nvPr/>
        </p:nvSpPr>
        <p:spPr>
          <a:xfrm>
            <a:off x="7941527" y="6448300"/>
            <a:ext cx="3412273" cy="369332"/>
          </a:xfrm>
          <a:prstGeom prst="rect">
            <a:avLst/>
          </a:prstGeom>
          <a:noFill/>
        </p:spPr>
        <p:txBody>
          <a:bodyPr wrap="square" rtlCol="0">
            <a:spAutoFit/>
          </a:bodyPr>
          <a:lstStyle/>
          <a:p>
            <a:r>
              <a:rPr lang="en-US"/>
              <a:t>*Image Source: City of Riverside</a:t>
            </a:r>
          </a:p>
        </p:txBody>
      </p:sp>
    </p:spTree>
    <p:extLst>
      <p:ext uri="{BB962C8B-B14F-4D97-AF65-F5344CB8AC3E}">
        <p14:creationId xmlns:p14="http://schemas.microsoft.com/office/powerpoint/2010/main" val="1394946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442208-9FC6-7C17-CDAB-E13692AE438C}"/>
              </a:ext>
            </a:extLst>
          </p:cNvPr>
          <p:cNvSpPr>
            <a:spLocks noGrp="1"/>
          </p:cNvSpPr>
          <p:nvPr>
            <p:ph type="sldNum" sz="quarter" idx="12"/>
          </p:nvPr>
        </p:nvSpPr>
        <p:spPr/>
        <p:txBody>
          <a:bodyPr/>
          <a:lstStyle/>
          <a:p>
            <a:fld id="{EA07271A-4EB3-4E0D-80D9-8ECE8E3D32EB}" type="slidenum">
              <a:rPr lang="en-US" smtClean="0"/>
              <a:t>7</a:t>
            </a:fld>
            <a:endParaRPr lang="en-US"/>
          </a:p>
        </p:txBody>
      </p:sp>
      <p:sp>
        <p:nvSpPr>
          <p:cNvPr id="4" name="Title 3">
            <a:extLst>
              <a:ext uri="{FF2B5EF4-FFF2-40B4-BE49-F238E27FC236}">
                <a16:creationId xmlns:a16="http://schemas.microsoft.com/office/drawing/2014/main" id="{0165CB51-64ED-CD2B-32BC-4E37F3506E06}"/>
              </a:ext>
            </a:extLst>
          </p:cNvPr>
          <p:cNvSpPr>
            <a:spLocks noGrp="1"/>
          </p:cNvSpPr>
          <p:nvPr>
            <p:ph type="title"/>
          </p:nvPr>
        </p:nvSpPr>
        <p:spPr/>
        <p:txBody>
          <a:bodyPr/>
          <a:lstStyle/>
          <a:p>
            <a:r>
              <a:rPr lang="en-US"/>
              <a:t>Intentionally Decide What To Do </a:t>
            </a:r>
          </a:p>
        </p:txBody>
      </p:sp>
      <p:sp>
        <p:nvSpPr>
          <p:cNvPr id="5" name="Content Placeholder 4">
            <a:extLst>
              <a:ext uri="{FF2B5EF4-FFF2-40B4-BE49-F238E27FC236}">
                <a16:creationId xmlns:a16="http://schemas.microsoft.com/office/drawing/2014/main" id="{8CDF8377-CC8C-489C-E090-9C54AA618DCE}"/>
              </a:ext>
            </a:extLst>
          </p:cNvPr>
          <p:cNvSpPr txBox="1">
            <a:spLocks noGrp="1"/>
          </p:cNvSpPr>
          <p:nvPr>
            <p:ph idx="1"/>
          </p:nvPr>
        </p:nvSpPr>
        <p:spPr>
          <a:xfrm>
            <a:off x="4396510" y="1647397"/>
            <a:ext cx="5975926" cy="2703689"/>
          </a:xfrm>
          <a:prstGeom prst="rect">
            <a:avLst/>
          </a:prstGeom>
          <a:noFill/>
        </p:spPr>
        <p:txBody>
          <a:bodyPr wrap="square">
            <a:spAutoFit/>
          </a:bodyPr>
          <a:lstStyle/>
          <a:p>
            <a:pPr marL="0" indent="0">
              <a:lnSpc>
                <a:spcPct val="107000"/>
              </a:lnSpc>
              <a:spcBef>
                <a:spcPts val="0"/>
              </a:spcBef>
              <a:buNone/>
            </a:pPr>
            <a:r>
              <a:rPr lang="en-US" sz="3200">
                <a:latin typeface="Calibri" panose="020F0502020204030204" pitchFamily="34" charset="0"/>
                <a:ea typeface="Calibri" panose="020F0502020204030204" pitchFamily="34" charset="0"/>
                <a:cs typeface="Calibri" panose="020F0502020204030204" pitchFamily="34" charset="0"/>
              </a:rPr>
              <a:t> Policy Areas: </a:t>
            </a:r>
          </a:p>
          <a:p>
            <a:pPr marL="342900" indent="-342900">
              <a:lnSpc>
                <a:spcPct val="107000"/>
              </a:lnSpc>
              <a:spcBef>
                <a:spcPts val="0"/>
              </a:spcBef>
              <a:buFont typeface="Arial" panose="020B0604020202020204" pitchFamily="34" charset="0"/>
              <a:buChar char="•"/>
            </a:pPr>
            <a:r>
              <a:rPr lang="en-US" sz="3200">
                <a:latin typeface="Calibri" panose="020F0502020204030204" pitchFamily="34" charset="0"/>
                <a:ea typeface="Calibri" panose="020F0502020204030204" pitchFamily="34" charset="0"/>
                <a:cs typeface="Calibri" panose="020F0502020204030204" pitchFamily="34" charset="0"/>
              </a:rPr>
              <a:t>Business Principles</a:t>
            </a:r>
          </a:p>
          <a:p>
            <a:pPr marL="342900" indent="-342900">
              <a:lnSpc>
                <a:spcPct val="107000"/>
              </a:lnSpc>
              <a:spcBef>
                <a:spcPts val="0"/>
              </a:spcBef>
              <a:buFont typeface="Arial" panose="020B0604020202020204" pitchFamily="34" charset="0"/>
              <a:buChar char="•"/>
            </a:pPr>
            <a:r>
              <a:rPr lang="en-US" sz="3200">
                <a:latin typeface="Calibri" panose="020F0502020204030204" pitchFamily="34" charset="0"/>
                <a:cs typeface="Calibri" panose="020F0502020204030204" pitchFamily="34" charset="0"/>
              </a:rPr>
              <a:t>Environmental Stewardship </a:t>
            </a:r>
          </a:p>
          <a:p>
            <a:pPr marL="342900" indent="-342900">
              <a:lnSpc>
                <a:spcPct val="107000"/>
              </a:lnSpc>
              <a:spcBef>
                <a:spcPts val="0"/>
              </a:spcBef>
              <a:buFont typeface="Arial" panose="020B0604020202020204" pitchFamily="34" charset="0"/>
              <a:buChar char="•"/>
            </a:pPr>
            <a:r>
              <a:rPr lang="en-US" sz="3200">
                <a:latin typeface="Calibri" panose="020F0502020204030204" pitchFamily="34" charset="0"/>
                <a:cs typeface="Calibri" panose="020F0502020204030204" pitchFamily="34" charset="0"/>
              </a:rPr>
              <a:t>Wastewater Management </a:t>
            </a:r>
          </a:p>
          <a:p>
            <a:pPr marL="342900" indent="-342900">
              <a:lnSpc>
                <a:spcPct val="107000"/>
              </a:lnSpc>
              <a:spcBef>
                <a:spcPts val="0"/>
              </a:spcBef>
              <a:buFont typeface="Arial" panose="020B0604020202020204" pitchFamily="34" charset="0"/>
              <a:buChar char="•"/>
            </a:pPr>
            <a:r>
              <a:rPr lang="en-US" sz="3200">
                <a:latin typeface="Calibri" panose="020F0502020204030204" pitchFamily="34" charset="0"/>
                <a:cs typeface="Calibri" panose="020F0502020204030204" pitchFamily="34" charset="0"/>
              </a:rPr>
              <a:t>Workforce Environment </a:t>
            </a:r>
          </a:p>
        </p:txBody>
      </p:sp>
      <p:pic>
        <p:nvPicPr>
          <p:cNvPr id="9" name="Picture 8">
            <a:extLst>
              <a:ext uri="{FF2B5EF4-FFF2-40B4-BE49-F238E27FC236}">
                <a16:creationId xmlns:a16="http://schemas.microsoft.com/office/drawing/2014/main" id="{1802FCDA-5758-6BB1-F131-F453980C466D}"/>
              </a:ext>
            </a:extLst>
          </p:cNvPr>
          <p:cNvPicPr>
            <a:picLocks noChangeAspect="1"/>
          </p:cNvPicPr>
          <p:nvPr/>
        </p:nvPicPr>
        <p:blipFill>
          <a:blip r:embed="rId3"/>
          <a:srcRect l="1005" t="2341" r="2847" b="1056"/>
          <a:stretch>
            <a:fillRect/>
          </a:stretch>
        </p:blipFill>
        <p:spPr>
          <a:xfrm>
            <a:off x="397565" y="1647397"/>
            <a:ext cx="2314310" cy="2966340"/>
          </a:xfrm>
          <a:prstGeom prst="rect">
            <a:avLst/>
          </a:prstGeom>
        </p:spPr>
      </p:pic>
      <p:pic>
        <p:nvPicPr>
          <p:cNvPr id="7" name="Picture 6">
            <a:extLst>
              <a:ext uri="{FF2B5EF4-FFF2-40B4-BE49-F238E27FC236}">
                <a16:creationId xmlns:a16="http://schemas.microsoft.com/office/drawing/2014/main" id="{592D8B42-4797-C1B0-37BE-01F8A11A7619}"/>
              </a:ext>
            </a:extLst>
          </p:cNvPr>
          <p:cNvPicPr>
            <a:picLocks noChangeAspect="1"/>
          </p:cNvPicPr>
          <p:nvPr/>
        </p:nvPicPr>
        <p:blipFill>
          <a:blip r:embed="rId4"/>
          <a:srcRect l="7505" t="2321" r="5161" b="1544"/>
          <a:stretch>
            <a:fillRect/>
          </a:stretch>
        </p:blipFill>
        <p:spPr>
          <a:xfrm>
            <a:off x="1434647" y="2976349"/>
            <a:ext cx="2309091" cy="2966339"/>
          </a:xfrm>
          <a:prstGeom prst="rect">
            <a:avLst/>
          </a:prstGeom>
        </p:spPr>
      </p:pic>
    </p:spTree>
    <p:extLst>
      <p:ext uri="{BB962C8B-B14F-4D97-AF65-F5344CB8AC3E}">
        <p14:creationId xmlns:p14="http://schemas.microsoft.com/office/powerpoint/2010/main" val="244308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20DC02-5F36-BCAD-A8D2-958B86D4A94C}"/>
              </a:ext>
            </a:extLst>
          </p:cNvPr>
          <p:cNvSpPr>
            <a:spLocks noGrp="1"/>
          </p:cNvSpPr>
          <p:nvPr>
            <p:ph type="sldNum" sz="quarter" idx="12"/>
          </p:nvPr>
        </p:nvSpPr>
        <p:spPr>
          <a:xfrm>
            <a:off x="8570843" y="6244130"/>
            <a:ext cx="2743200" cy="365125"/>
          </a:xfrm>
        </p:spPr>
        <p:txBody>
          <a:bodyPr/>
          <a:lstStyle/>
          <a:p>
            <a:fld id="{EA07271A-4EB3-4E0D-80D9-8ECE8E3D32EB}" type="slidenum">
              <a:rPr lang="en-US" smtClean="0"/>
              <a:t>8</a:t>
            </a:fld>
            <a:endParaRPr lang="en-US"/>
          </a:p>
        </p:txBody>
      </p:sp>
      <p:sp>
        <p:nvSpPr>
          <p:cNvPr id="4" name="Title 3">
            <a:extLst>
              <a:ext uri="{FF2B5EF4-FFF2-40B4-BE49-F238E27FC236}">
                <a16:creationId xmlns:a16="http://schemas.microsoft.com/office/drawing/2014/main" id="{BB5283D8-1448-A913-9652-E79C4F219780}"/>
              </a:ext>
            </a:extLst>
          </p:cNvPr>
          <p:cNvSpPr>
            <a:spLocks noGrp="1"/>
          </p:cNvSpPr>
          <p:nvPr>
            <p:ph type="title"/>
          </p:nvPr>
        </p:nvSpPr>
        <p:spPr>
          <a:xfrm>
            <a:off x="397565" y="431307"/>
            <a:ext cx="10628244" cy="708380"/>
          </a:xfrm>
        </p:spPr>
        <p:txBody>
          <a:bodyPr>
            <a:normAutofit fontScale="90000"/>
          </a:bodyPr>
          <a:lstStyle/>
          <a:p>
            <a:r>
              <a:rPr lang="en-US" sz="4400"/>
              <a:t>Intentionally Decide What to Do/Become</a:t>
            </a:r>
            <a:endParaRPr lang="en-US"/>
          </a:p>
        </p:txBody>
      </p:sp>
      <p:pic>
        <p:nvPicPr>
          <p:cNvPr id="13" name="Picture 12">
            <a:extLst>
              <a:ext uri="{FF2B5EF4-FFF2-40B4-BE49-F238E27FC236}">
                <a16:creationId xmlns:a16="http://schemas.microsoft.com/office/drawing/2014/main" id="{DF020381-833F-469A-714C-B924FCA02F64}"/>
              </a:ext>
            </a:extLst>
          </p:cNvPr>
          <p:cNvPicPr>
            <a:picLocks noChangeAspect="1"/>
          </p:cNvPicPr>
          <p:nvPr/>
        </p:nvPicPr>
        <p:blipFill rotWithShape="1">
          <a:blip r:embed="rId3"/>
          <a:srcRect t="1801"/>
          <a:stretch/>
        </p:blipFill>
        <p:spPr>
          <a:xfrm>
            <a:off x="7156377" y="1822214"/>
            <a:ext cx="2437934" cy="3147309"/>
          </a:xfrm>
          <a:prstGeom prst="rect">
            <a:avLst/>
          </a:prstGeom>
        </p:spPr>
      </p:pic>
      <p:pic>
        <p:nvPicPr>
          <p:cNvPr id="14" name="Picture 6">
            <a:extLst>
              <a:ext uri="{FF2B5EF4-FFF2-40B4-BE49-F238E27FC236}">
                <a16:creationId xmlns:a16="http://schemas.microsoft.com/office/drawing/2014/main" id="{557ACE23-3F4C-9024-3186-258A1D4FBC8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32533" y="1822214"/>
            <a:ext cx="2477382" cy="31473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F7FF713-A12F-8FC8-A5E8-948F2F38E2E2}"/>
              </a:ext>
            </a:extLst>
          </p:cNvPr>
          <p:cNvPicPr>
            <a:picLocks noChangeAspect="1"/>
          </p:cNvPicPr>
          <p:nvPr/>
        </p:nvPicPr>
        <p:blipFill rotWithShape="1">
          <a:blip r:embed="rId5"/>
          <a:srcRect l="7693" b="3365"/>
          <a:stretch>
            <a:fillRect/>
          </a:stretch>
        </p:blipFill>
        <p:spPr>
          <a:xfrm>
            <a:off x="9594311" y="1822214"/>
            <a:ext cx="2437934" cy="3147308"/>
          </a:xfrm>
          <a:prstGeom prst="rect">
            <a:avLst/>
          </a:prstGeom>
        </p:spPr>
      </p:pic>
      <p:pic>
        <p:nvPicPr>
          <p:cNvPr id="16" name="Picture 15">
            <a:extLst>
              <a:ext uri="{FF2B5EF4-FFF2-40B4-BE49-F238E27FC236}">
                <a16:creationId xmlns:a16="http://schemas.microsoft.com/office/drawing/2014/main" id="{CFDAD5D6-2A9C-A0FF-C3D7-5B7B83325A6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8709" y="1825479"/>
            <a:ext cx="2473284" cy="31605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application&#10;&#10;Description automatically generated">
            <a:extLst>
              <a:ext uri="{FF2B5EF4-FFF2-40B4-BE49-F238E27FC236}">
                <a16:creationId xmlns:a16="http://schemas.microsoft.com/office/drawing/2014/main" id="{518CE2FB-5785-215E-3AC0-F18496DA94F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a:fillRect/>
          </a:stretch>
        </p:blipFill>
        <p:spPr bwMode="auto">
          <a:xfrm>
            <a:off x="2420621" y="1822214"/>
            <a:ext cx="2477382" cy="316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048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EBBAF-710E-F3A6-8DEE-9F4847B2B25A}"/>
              </a:ext>
            </a:extLst>
          </p:cNvPr>
          <p:cNvSpPr>
            <a:spLocks noGrp="1"/>
          </p:cNvSpPr>
          <p:nvPr>
            <p:ph type="sldNum" sz="quarter" idx="12"/>
          </p:nvPr>
        </p:nvSpPr>
        <p:spPr/>
        <p:txBody>
          <a:bodyPr/>
          <a:lstStyle/>
          <a:p>
            <a:fld id="{EA07271A-4EB3-4E0D-80D9-8ECE8E3D32EB}" type="slidenum">
              <a:rPr lang="en-US" smtClean="0"/>
              <a:t>9</a:t>
            </a:fld>
            <a:endParaRPr lang="en-US"/>
          </a:p>
        </p:txBody>
      </p:sp>
      <p:sp>
        <p:nvSpPr>
          <p:cNvPr id="4" name="Title 3">
            <a:extLst>
              <a:ext uri="{FF2B5EF4-FFF2-40B4-BE49-F238E27FC236}">
                <a16:creationId xmlns:a16="http://schemas.microsoft.com/office/drawing/2014/main" id="{D2818CE8-8010-047A-F999-4C80BFD0EC65}"/>
              </a:ext>
            </a:extLst>
          </p:cNvPr>
          <p:cNvSpPr>
            <a:spLocks noGrp="1"/>
          </p:cNvSpPr>
          <p:nvPr>
            <p:ph type="title"/>
          </p:nvPr>
        </p:nvSpPr>
        <p:spPr/>
        <p:txBody>
          <a:bodyPr>
            <a:normAutofit fontScale="90000"/>
          </a:bodyPr>
          <a:lstStyle/>
          <a:p>
            <a:r>
              <a:rPr lang="en-US" sz="4400"/>
              <a:t>Every Process Renewed Every 25 Years </a:t>
            </a:r>
            <a:endParaRPr lang="en-US"/>
          </a:p>
        </p:txBody>
      </p:sp>
      <p:sp>
        <p:nvSpPr>
          <p:cNvPr id="9" name="TextBox 5">
            <a:extLst>
              <a:ext uri="{FF2B5EF4-FFF2-40B4-BE49-F238E27FC236}">
                <a16:creationId xmlns:a16="http://schemas.microsoft.com/office/drawing/2014/main" id="{85268CCE-5DF1-678C-D040-EE319C0280C7}"/>
              </a:ext>
            </a:extLst>
          </p:cNvPr>
          <p:cNvSpPr txBox="1"/>
          <p:nvPr/>
        </p:nvSpPr>
        <p:spPr>
          <a:xfrm>
            <a:off x="1440332" y="5106726"/>
            <a:ext cx="1389185" cy="3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Plant No. 1 </a:t>
            </a:r>
          </a:p>
        </p:txBody>
      </p:sp>
      <p:sp>
        <p:nvSpPr>
          <p:cNvPr id="10" name="TextBox 9">
            <a:extLst>
              <a:ext uri="{FF2B5EF4-FFF2-40B4-BE49-F238E27FC236}">
                <a16:creationId xmlns:a16="http://schemas.microsoft.com/office/drawing/2014/main" id="{76A099ED-2A88-7ADD-6C19-597E10B31175}"/>
              </a:ext>
            </a:extLst>
          </p:cNvPr>
          <p:cNvSpPr txBox="1"/>
          <p:nvPr/>
        </p:nvSpPr>
        <p:spPr>
          <a:xfrm>
            <a:off x="5025144" y="5106726"/>
            <a:ext cx="1389185" cy="369277"/>
          </a:xfrm>
          <a:prstGeom prst="rect">
            <a:avLst/>
          </a:prstGeom>
          <a:noFill/>
        </p:spPr>
        <p:txBody>
          <a:bodyPr wrap="square" rtlCol="0">
            <a:spAutoFit/>
          </a:bodyPr>
          <a:lstStyle/>
          <a:p>
            <a:r>
              <a:rPr lang="en-US"/>
              <a:t>Plant No. 2 </a:t>
            </a:r>
          </a:p>
        </p:txBody>
      </p:sp>
      <p:sp>
        <p:nvSpPr>
          <p:cNvPr id="11" name="TextBox 10">
            <a:extLst>
              <a:ext uri="{FF2B5EF4-FFF2-40B4-BE49-F238E27FC236}">
                <a16:creationId xmlns:a16="http://schemas.microsoft.com/office/drawing/2014/main" id="{B2CFBEA1-09DD-D1DD-46E0-2C470E7AE2DB}"/>
              </a:ext>
            </a:extLst>
          </p:cNvPr>
          <p:cNvSpPr txBox="1"/>
          <p:nvPr/>
        </p:nvSpPr>
        <p:spPr>
          <a:xfrm>
            <a:off x="8701397" y="5106726"/>
            <a:ext cx="1389185" cy="369277"/>
          </a:xfrm>
          <a:prstGeom prst="rect">
            <a:avLst/>
          </a:prstGeom>
          <a:noFill/>
        </p:spPr>
        <p:txBody>
          <a:bodyPr wrap="square" rtlCol="0">
            <a:spAutoFit/>
          </a:bodyPr>
          <a:lstStyle/>
          <a:p>
            <a:r>
              <a:rPr lang="en-US"/>
              <a:t>Collections </a:t>
            </a:r>
          </a:p>
        </p:txBody>
      </p:sp>
      <p:grpSp>
        <p:nvGrpSpPr>
          <p:cNvPr id="3" name="Group 2">
            <a:extLst>
              <a:ext uri="{FF2B5EF4-FFF2-40B4-BE49-F238E27FC236}">
                <a16:creationId xmlns:a16="http://schemas.microsoft.com/office/drawing/2014/main" id="{667BEE68-BB29-A5DD-BA22-9250E9F941A2}"/>
              </a:ext>
            </a:extLst>
          </p:cNvPr>
          <p:cNvGrpSpPr/>
          <p:nvPr/>
        </p:nvGrpSpPr>
        <p:grpSpPr>
          <a:xfrm>
            <a:off x="397565" y="1458300"/>
            <a:ext cx="3474720" cy="3657600"/>
            <a:chOff x="-2167021" y="2016162"/>
            <a:chExt cx="3474720" cy="3553928"/>
          </a:xfrm>
        </p:grpSpPr>
        <p:pic>
          <p:nvPicPr>
            <p:cNvPr id="8" name="Content Placeholder 7">
              <a:extLst>
                <a:ext uri="{FF2B5EF4-FFF2-40B4-BE49-F238E27FC236}">
                  <a16:creationId xmlns:a16="http://schemas.microsoft.com/office/drawing/2014/main" id="{095028A3-21E1-E170-4244-FCE6A38CC2EB}"/>
                </a:ext>
              </a:extLst>
            </p:cNvPr>
            <p:cNvPicPr>
              <a:picLocks noChangeAspect="1"/>
            </p:cNvPicPr>
            <p:nvPr/>
          </p:nvPicPr>
          <p:blipFill>
            <a:blip r:embed="rId3"/>
            <a:srcRect l="1530" t="1488" r="974" b="3807"/>
            <a:stretch>
              <a:fillRect/>
            </a:stretch>
          </p:blipFill>
          <p:spPr>
            <a:xfrm>
              <a:off x="-2167021" y="2016163"/>
              <a:ext cx="3474720" cy="3553927"/>
            </a:xfrm>
            <a:prstGeom prst="rect">
              <a:avLst/>
            </a:prstGeom>
          </p:spPr>
        </p:pic>
        <p:pic>
          <p:nvPicPr>
            <p:cNvPr id="12" name="Picture 11">
              <a:extLst>
                <a:ext uri="{FF2B5EF4-FFF2-40B4-BE49-F238E27FC236}">
                  <a16:creationId xmlns:a16="http://schemas.microsoft.com/office/drawing/2014/main" id="{59894160-E68A-A86A-97C2-28F243E18AC3}"/>
                </a:ext>
              </a:extLst>
            </p:cNvPr>
            <p:cNvPicPr>
              <a:picLocks noChangeAspect="1"/>
            </p:cNvPicPr>
            <p:nvPr/>
          </p:nvPicPr>
          <p:blipFill>
            <a:blip r:embed="rId4"/>
            <a:srcRect l="29710" t="50180" b="-1"/>
            <a:stretch>
              <a:fillRect/>
            </a:stretch>
          </p:blipFill>
          <p:spPr>
            <a:xfrm>
              <a:off x="-242805" y="2016162"/>
              <a:ext cx="442066" cy="501096"/>
            </a:xfrm>
            <a:prstGeom prst="rect">
              <a:avLst/>
            </a:prstGeom>
          </p:spPr>
        </p:pic>
      </p:grpSp>
      <p:pic>
        <p:nvPicPr>
          <p:cNvPr id="1026" name="Picture 2">
            <a:extLst>
              <a:ext uri="{FF2B5EF4-FFF2-40B4-BE49-F238E27FC236}">
                <a16:creationId xmlns:a16="http://schemas.microsoft.com/office/drawing/2014/main" id="{F0C28F1D-E258-44B2-8836-4B2D37731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961" y="1458300"/>
            <a:ext cx="351355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BA3A41C-0EEC-0413-0417-982FA9D38C6C}"/>
              </a:ext>
            </a:extLst>
          </p:cNvPr>
          <p:cNvPicPr>
            <a:picLocks noChangeAspect="1"/>
          </p:cNvPicPr>
          <p:nvPr/>
        </p:nvPicPr>
        <p:blipFill>
          <a:blip r:embed="rId6"/>
          <a:srcRect l="1582" t="1196" r="1489" b="1552"/>
          <a:stretch>
            <a:fillRect/>
          </a:stretch>
        </p:blipFill>
        <p:spPr>
          <a:xfrm>
            <a:off x="7567190" y="1458302"/>
            <a:ext cx="3657600" cy="3657598"/>
          </a:xfrm>
          <a:prstGeom prst="rect">
            <a:avLst/>
          </a:prstGeom>
        </p:spPr>
      </p:pic>
    </p:spTree>
    <p:extLst>
      <p:ext uri="{BB962C8B-B14F-4D97-AF65-F5344CB8AC3E}">
        <p14:creationId xmlns:p14="http://schemas.microsoft.com/office/powerpoint/2010/main" val="314373144"/>
      </p:ext>
    </p:extLst>
  </p:cSld>
  <p:clrMapOvr>
    <a:masterClrMapping/>
  </p:clrMapOvr>
</p:sld>
</file>

<file path=ppt/theme/theme1.xml><?xml version="1.0" encoding="utf-8"?>
<a:theme xmlns:a="http://schemas.openxmlformats.org/drawingml/2006/main" name="2021 Design 2 colo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OC RT Presentation V2 12-24.pptx" id="{4060F594-8ECA-4C27-93C1-04D3EE9A924F}" vid="{00257165-B6AB-43DB-BD75-D99FF4967A95}"/>
    </a:ext>
  </a:extLst>
</a:theme>
</file>

<file path=ppt/theme/theme2.xml><?xml version="1.0" encoding="utf-8"?>
<a:theme xmlns:a="http://schemas.openxmlformats.org/drawingml/2006/main" name="OC SAN 70th Anniversar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70th Anniversary">
      <a:majorFont>
        <a:latin typeface="Arial"/>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C San General Info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 25-26 OC San Template" id="{1C4C68FE-D36B-4D9F-A0D9-57A467DA89F3}" vid="{8A3433B1-B364-4636-BEF9-6350DB2B2A50}"/>
    </a:ext>
  </a:extLst>
</a:theme>
</file>

<file path=ppt/theme/theme4.xml><?xml version="1.0" encoding="utf-8"?>
<a:theme xmlns:a="http://schemas.openxmlformats.org/drawingml/2006/main" name="2021 Design 2 colo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OC San Widescreen Template" id="{31E679ED-776E-4F87-812D-EBB0EB3F20E2}" vid="{26A2E3A1-AF0C-42D5-99EF-E1359DE5F5B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B1F8B56A0DA24FBBCD764EF96AC565" ma:contentTypeVersion="14" ma:contentTypeDescription="Create a new document." ma:contentTypeScope="" ma:versionID="1bb1ca375ae604b11a933c3f54ecbbb4">
  <xsd:schema xmlns:xsd="http://www.w3.org/2001/XMLSchema" xmlns:xs="http://www.w3.org/2001/XMLSchema" xmlns:p="http://schemas.microsoft.com/office/2006/metadata/properties" xmlns:ns2="66cd21ba-868b-4eab-9fc9-9a6f82bb08f6" xmlns:ns3="880a26bb-992d-463f-aa35-5ac658236e02" targetNamespace="http://schemas.microsoft.com/office/2006/metadata/properties" ma:root="true" ma:fieldsID="d771c4dc7a7f4edc37d4020a94c8abf6" ns2:_="" ns3:_="">
    <xsd:import namespace="66cd21ba-868b-4eab-9fc9-9a6f82bb08f6"/>
    <xsd:import namespace="880a26bb-992d-463f-aa35-5ac658236e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d21ba-868b-4eab-9fc9-9a6f82bb0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cd18ef-c9c9-4991-a8bc-e496d28c41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0a26bb-992d-463f-aa35-5ac658236e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154fc5-6d66-4709-9bec-d9cbf461e893}" ma:internalName="TaxCatchAll" ma:showField="CatchAllData" ma:web="880a26bb-992d-463f-aa35-5ac658236e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6cd21ba-868b-4eab-9fc9-9a6f82bb08f6">
      <Terms xmlns="http://schemas.microsoft.com/office/infopath/2007/PartnerControls"/>
    </lcf76f155ced4ddcb4097134ff3c332f>
    <TaxCatchAll xmlns="880a26bb-992d-463f-aa35-5ac658236e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26A10A-EB0F-48A4-A184-D42D65FC8A1A}"/>
</file>

<file path=customXml/itemProps2.xml><?xml version="1.0" encoding="utf-8"?>
<ds:datastoreItem xmlns:ds="http://schemas.openxmlformats.org/officeDocument/2006/customXml" ds:itemID="{ABE0F7C8-1B48-4BAB-87CC-E47801BF11D5}">
  <ds:schemaRefs>
    <ds:schemaRef ds:uri="http://purl.org/dc/dcmitype/"/>
    <ds:schemaRef ds:uri="http://purl.org/dc/elements/1.1/"/>
    <ds:schemaRef ds:uri="260e99d0-5bf6-43b8-8c24-708485513ca3"/>
    <ds:schemaRef ds:uri="b0738f02-7595-4440-8607-a92ea88c70e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3AC90FD-34DB-449E-A314-4F63466DE7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188</TotalTime>
  <Words>2666</Words>
  <Application>Microsoft Office PowerPoint</Application>
  <PresentationFormat>Widescreen</PresentationFormat>
  <Paragraphs>278</Paragraphs>
  <Slides>29</Slides>
  <Notes>21</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Aptos</vt:lpstr>
      <vt:lpstr>Arial</vt:lpstr>
      <vt:lpstr>Arial-BoldMT</vt:lpstr>
      <vt:lpstr>ArialMT</vt:lpstr>
      <vt:lpstr>Calibri</vt:lpstr>
      <vt:lpstr>Times New Roman</vt:lpstr>
      <vt:lpstr>Wingdings</vt:lpstr>
      <vt:lpstr>2021 Design 2 color</vt:lpstr>
      <vt:lpstr>OC SAN 70th Anniversary</vt:lpstr>
      <vt:lpstr>OC San General Info Slides</vt:lpstr>
      <vt:lpstr>2021 Design 2 color</vt:lpstr>
      <vt:lpstr>PowerPoint Presentation</vt:lpstr>
      <vt:lpstr>PowerPoint Presentation</vt:lpstr>
      <vt:lpstr>PowerPoint Presentation</vt:lpstr>
      <vt:lpstr>PowerPoint Presentation</vt:lpstr>
      <vt:lpstr>PowerPoint Presentation</vt:lpstr>
      <vt:lpstr> Treatment Challenges </vt:lpstr>
      <vt:lpstr>Intentionally Decide What To Do </vt:lpstr>
      <vt:lpstr>Intentionally Decide What to Do/Become</vt:lpstr>
      <vt:lpstr>Every Process Renewed Every 25 Years </vt:lpstr>
      <vt:lpstr>PowerPoint Presentation</vt:lpstr>
      <vt:lpstr>What is Supercritical Water</vt:lpstr>
      <vt:lpstr>Tomorrow's Solids Solution</vt:lpstr>
      <vt:lpstr>The Process…</vt:lpstr>
      <vt:lpstr>The Process…</vt:lpstr>
      <vt:lpstr>What’s Left</vt:lpstr>
      <vt:lpstr>Next Steps…</vt:lpstr>
      <vt:lpstr>Deep Well Injection</vt:lpstr>
      <vt:lpstr>LASAN Terminal Island Renewable Energy Facility</vt:lpstr>
      <vt:lpstr>LASAN Terminal Island Renewable Energy Facility</vt:lpstr>
      <vt:lpstr>LASAN Terminal Island Renewable Energy Facility</vt:lpstr>
      <vt:lpstr>Geophysical Analysis</vt:lpstr>
      <vt:lpstr>Seismicity Analysis</vt:lpstr>
      <vt:lpstr>Injection Zone Boundary</vt:lpstr>
      <vt:lpstr>Permitting</vt:lpstr>
      <vt:lpstr>Project Progress</vt:lpstr>
      <vt:lpstr>Community Engagement</vt:lpstr>
      <vt:lpstr>Schedule</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Covarrubias, Daisy</dc:creator>
  <cp:lastModifiedBy>Patel, Mehul</cp:lastModifiedBy>
  <cp:revision>13</cp:revision>
  <dcterms:created xsi:type="dcterms:W3CDTF">2023-08-08T22:22:36Z</dcterms:created>
  <dcterms:modified xsi:type="dcterms:W3CDTF">2026-02-12T23:30:08Z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0x01010081B1F8B56A0DA24FBBCD764EF96AC565</vt:lpwstr>
  </property>
  <property fmtid="{D5CDD505-2E9C-101B-9397-08002B2CF9AE}" pid="3" name="_dlc_DocIdItemGuid">
    <vt:lpwstr>bafdeafa-d960-4a71-b778-112b627c0e70</vt:lpwstr>
  </property>
  <property fmtid="{D5CDD505-2E9C-101B-9397-08002B2CF9AE}" pid="4" name="MediaServiceImageTags">
    <vt:lpwstr/>
  </property>
</Properties>
</file>